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90" r:id="rId3"/>
    <p:sldId id="302" r:id="rId4"/>
    <p:sldId id="303" r:id="rId5"/>
    <p:sldId id="304" r:id="rId6"/>
    <p:sldId id="305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CE5C-F44B-463D-B54B-4D2588F730E7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B5C8-4697-45F6-AF95-CA5B6F097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79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CE5C-F44B-463D-B54B-4D2588F730E7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B5C8-4697-45F6-AF95-CA5B6F097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99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CE5C-F44B-463D-B54B-4D2588F730E7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B5C8-4697-45F6-AF95-CA5B6F097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17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CE5C-F44B-463D-B54B-4D2588F730E7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B5C8-4697-45F6-AF95-CA5B6F097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19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CE5C-F44B-463D-B54B-4D2588F730E7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B5C8-4697-45F6-AF95-CA5B6F097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90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CE5C-F44B-463D-B54B-4D2588F730E7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B5C8-4697-45F6-AF95-CA5B6F097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36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CE5C-F44B-463D-B54B-4D2588F730E7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B5C8-4697-45F6-AF95-CA5B6F097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23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CE5C-F44B-463D-B54B-4D2588F730E7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B5C8-4697-45F6-AF95-CA5B6F097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6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CE5C-F44B-463D-B54B-4D2588F730E7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B5C8-4697-45F6-AF95-CA5B6F097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48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CE5C-F44B-463D-B54B-4D2588F730E7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B5C8-4697-45F6-AF95-CA5B6F097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56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CE5C-F44B-463D-B54B-4D2588F730E7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B5C8-4697-45F6-AF95-CA5B6F097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4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CE5C-F44B-463D-B54B-4D2588F730E7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B5C8-4697-45F6-AF95-CA5B6F097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4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79C4032-1C63-EC42-B0D1-4A50D4767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077105"/>
            <a:ext cx="9144000" cy="165576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sz="4000" b="1" dirty="0">
                <a:solidFill>
                  <a:schemeClr val="bg1"/>
                </a:solidFill>
                <a:latin typeface="Avenir Next Demi Bold" panose="020B0503020202020204" pitchFamily="34" charset="0"/>
              </a:rPr>
              <a:t>Synthèse de la session DCB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74D491E-340B-6B4A-B019-5BE6853CD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9" y="1075266"/>
            <a:ext cx="2476500" cy="17272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C9D8E00-43D8-761C-0668-8C25ABA5A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5257388"/>
            <a:ext cx="8505172" cy="105069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627A88E-4A3F-B072-59EF-E084EEC521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1" r="6760"/>
          <a:stretch/>
        </p:blipFill>
        <p:spPr>
          <a:xfrm>
            <a:off x="78394" y="0"/>
            <a:ext cx="2891209" cy="1120381"/>
          </a:xfrm>
          <a:prstGeom prst="rect">
            <a:avLst/>
          </a:prstGeom>
        </p:spPr>
      </p:pic>
      <p:pic>
        <p:nvPicPr>
          <p:cNvPr id="2050" name="Picture 2" descr="Maizières-lès-Metz. Claude-Bernard : son directeur à l'épreuve des questions">
            <a:extLst>
              <a:ext uri="{FF2B5EF4-FFF2-40B4-BE49-F238E27FC236}">
                <a16:creationId xmlns:a16="http://schemas.microsoft.com/office/drawing/2014/main" id="{25150803-048F-50D6-343A-C53355515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907" y="-21066"/>
            <a:ext cx="3762094" cy="282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92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8055" y="365125"/>
            <a:ext cx="8215744" cy="1325563"/>
          </a:xfrm>
        </p:spPr>
        <p:txBody>
          <a:bodyPr/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DCB :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ready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for prime time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473035"/>
            <a:ext cx="10515600" cy="3703927"/>
          </a:xfrm>
        </p:spPr>
        <p:txBody>
          <a:bodyPr>
            <a:normAutofit/>
          </a:bodyPr>
          <a:lstStyle/>
          <a:p>
            <a:r>
              <a:rPr lang="fr-FR" dirty="0"/>
              <a:t>Sur la resténose </a:t>
            </a:r>
            <a:r>
              <a:rPr lang="fr-FR" dirty="0" err="1"/>
              <a:t>intrastent</a:t>
            </a:r>
            <a:r>
              <a:rPr lang="fr-FR" dirty="0"/>
              <a:t> ? seule indication remboursée</a:t>
            </a:r>
          </a:p>
          <a:p>
            <a:endParaRPr lang="fr-FR" dirty="0"/>
          </a:p>
          <a:p>
            <a:r>
              <a:rPr lang="fr-FR" dirty="0"/>
              <a:t>Sur les lésions de novo ?</a:t>
            </a:r>
          </a:p>
          <a:p>
            <a:pPr marL="0" indent="0">
              <a:buNone/>
            </a:pPr>
            <a:r>
              <a:rPr lang="fr-FR" dirty="0"/>
              <a:t>Bon niveau de preuve sur la sécurité et l’efficacité</a:t>
            </a:r>
          </a:p>
          <a:p>
            <a:pPr marL="0" indent="0">
              <a:buNone/>
            </a:pPr>
            <a:r>
              <a:rPr lang="fr-FR" dirty="0"/>
              <a:t>… mais étude randomisée all </a:t>
            </a:r>
            <a:r>
              <a:rPr lang="fr-FR" dirty="0" err="1"/>
              <a:t>comers</a:t>
            </a:r>
            <a:r>
              <a:rPr lang="fr-FR" dirty="0"/>
              <a:t> négative 2024 : </a:t>
            </a:r>
            <a:r>
              <a:rPr lang="fr-FR" b="0" i="0" dirty="0">
                <a:solidFill>
                  <a:srgbClr val="2E2E2E"/>
                </a:solidFill>
                <a:effectLst/>
                <a:latin typeface="Source Sans Pro" panose="020B0503030403020204" pitchFamily="34" charset="0"/>
              </a:rPr>
              <a:t>REC-CAGEFREE I</a:t>
            </a:r>
            <a:r>
              <a:rPr lang="fr-FR" dirty="0"/>
              <a:t> </a:t>
            </a:r>
          </a:p>
          <a:p>
            <a:pPr>
              <a:buFont typeface="Symbol" pitchFamily="2" charset="2"/>
              <a:buChar char="Þ"/>
            </a:pPr>
            <a:r>
              <a:rPr lang="fr-FR" dirty="0"/>
              <a:t>Pas chez tous les coronariens en 1</a:t>
            </a:r>
            <a:r>
              <a:rPr lang="fr-FR" baseline="30000" dirty="0"/>
              <a:t>er</a:t>
            </a:r>
            <a:r>
              <a:rPr lang="fr-FR" dirty="0"/>
              <a:t> intention</a:t>
            </a:r>
          </a:p>
          <a:p>
            <a:pPr>
              <a:buFont typeface="Symbol" pitchFamily="2" charset="2"/>
              <a:buChar char="Þ"/>
            </a:pPr>
            <a:r>
              <a:rPr lang="fr-FR" dirty="0"/>
              <a:t>Pour quels patients, pour quelles lésions ?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B3FE59D-5A85-7A4D-8D5A-5011367E7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" y="164306"/>
            <a:ext cx="24765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6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B47DC-E964-524E-1B99-C617A76E9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8D1C2-8894-C869-633D-BC73A302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055" y="365125"/>
            <a:ext cx="8215744" cy="1325563"/>
          </a:xfrm>
        </p:spPr>
        <p:txBody>
          <a:bodyPr/>
          <a:lstStyle/>
          <a:p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Take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home message DCB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398F6C-6BB9-99A3-195F-0FE20F075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3035"/>
            <a:ext cx="10515600" cy="3703927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Pour quel patient ?</a:t>
            </a:r>
          </a:p>
          <a:p>
            <a:pPr>
              <a:buFont typeface="Symbol" pitchFamily="2" charset="2"/>
              <a:buChar char="Þ"/>
            </a:pPr>
            <a:r>
              <a:rPr lang="fr-FR" dirty="0"/>
              <a:t>Le patient HBR : DAP 1 mois , une semaine, SAPT seule (!)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Symbol" pitchFamily="2" charset="2"/>
              <a:buChar char="Þ"/>
            </a:pPr>
            <a:r>
              <a:rPr lang="fr-FR" dirty="0"/>
              <a:t>Le patient jeune chez qui on veut réduire la couverture de stent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Symbol" pitchFamily="2" charset="2"/>
              <a:buChar char="Þ"/>
            </a:pPr>
            <a:r>
              <a:rPr lang="fr-FR" dirty="0"/>
              <a:t>Le patient déjà </a:t>
            </a:r>
            <a:r>
              <a:rPr lang="fr-FR" dirty="0" err="1"/>
              <a:t>multistenté</a:t>
            </a:r>
            <a:r>
              <a:rPr lang="fr-FR" dirty="0"/>
              <a:t>, multicouche</a:t>
            </a:r>
          </a:p>
          <a:p>
            <a:pPr>
              <a:buFont typeface="Symbol" pitchFamily="2" charset="2"/>
              <a:buChar char="Þ"/>
            </a:pPr>
            <a:endParaRPr lang="fr-FR" dirty="0"/>
          </a:p>
          <a:p>
            <a:pPr>
              <a:buFont typeface="Symbol" pitchFamily="2" charset="2"/>
              <a:buChar char="Þ"/>
            </a:pPr>
            <a:r>
              <a:rPr lang="fr-FR" dirty="0"/>
              <a:t> Allergie au métal ?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6C0750-AC6B-3CBC-B150-8B0A6E7E6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" y="164306"/>
            <a:ext cx="24765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4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F362E-4879-58CE-C9A5-CB1614250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3EFF2D-DBD7-F4AB-C4B1-AB14C25B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055" y="365125"/>
            <a:ext cx="8215744" cy="1325563"/>
          </a:xfrm>
        </p:spPr>
        <p:txBody>
          <a:bodyPr/>
          <a:lstStyle/>
          <a:p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Take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home message DCB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1CCCF5-1569-F1A6-56A4-3E1F1BCF6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3035"/>
            <a:ext cx="10515600" cy="3703927"/>
          </a:xfrm>
        </p:spPr>
        <p:txBody>
          <a:bodyPr>
            <a:normAutofit/>
          </a:bodyPr>
          <a:lstStyle/>
          <a:p>
            <a:r>
              <a:rPr lang="fr-FR" dirty="0"/>
              <a:t>Pour quelle lésion ?</a:t>
            </a:r>
          </a:p>
          <a:p>
            <a:pPr marL="0" indent="0">
              <a:buNone/>
            </a:pPr>
            <a:r>
              <a:rPr lang="fr-FR" dirty="0"/>
              <a:t>Les petits vaisseaux : Basket Small 2 : coronaires &lt; 3 mm</a:t>
            </a:r>
          </a:p>
          <a:p>
            <a:pPr marL="0" indent="0">
              <a:buNone/>
            </a:pPr>
            <a:r>
              <a:rPr lang="fr-FR" dirty="0"/>
              <a:t>Lésions longues</a:t>
            </a:r>
          </a:p>
          <a:p>
            <a:pPr marL="0" indent="0">
              <a:buNone/>
            </a:pPr>
            <a:r>
              <a:rPr lang="fr-FR" dirty="0"/>
              <a:t>Les bifurcations : Medina 010 et 001 +++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E6A728-0F8A-30B8-6C0D-BD4CE5424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" y="164306"/>
            <a:ext cx="24765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6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C00E8-DF8B-0D72-31DB-FADC5CA68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8DA116-7DAE-5117-D11C-FC52138B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055" y="365125"/>
            <a:ext cx="8215744" cy="1325563"/>
          </a:xfrm>
        </p:spPr>
        <p:txBody>
          <a:bodyPr/>
          <a:lstStyle/>
          <a:p>
            <a:r>
              <a:rPr lang="fr-FR" b="1" dirty="0" err="1">
                <a:solidFill>
                  <a:schemeClr val="accent6">
                    <a:lumMod val="75000"/>
                  </a:schemeClr>
                </a:solidFill>
              </a:rPr>
              <a:t>Take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home message DCB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1C2A8F-DA26-E7D4-EC19-B9017C805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3035"/>
            <a:ext cx="10515600" cy="3703927"/>
          </a:xfrm>
        </p:spPr>
        <p:txBody>
          <a:bodyPr>
            <a:normAutofit/>
          </a:bodyPr>
          <a:lstStyle/>
          <a:p>
            <a:r>
              <a:rPr lang="fr-FR" dirty="0"/>
              <a:t>Nécessite une préparation adaptée : se donner les moyens +++</a:t>
            </a:r>
          </a:p>
          <a:p>
            <a:pPr marL="0" indent="0">
              <a:buNone/>
            </a:pPr>
            <a:r>
              <a:rPr lang="fr-FR" dirty="0" err="1"/>
              <a:t>scoring</a:t>
            </a:r>
            <a:r>
              <a:rPr lang="fr-FR" dirty="0"/>
              <a:t> </a:t>
            </a:r>
            <a:r>
              <a:rPr lang="fr-FR" dirty="0" err="1"/>
              <a:t>balloon</a:t>
            </a:r>
            <a:r>
              <a:rPr lang="fr-FR" dirty="0"/>
              <a:t>, </a:t>
            </a:r>
            <a:r>
              <a:rPr lang="fr-FR" dirty="0" err="1"/>
              <a:t>shockwave</a:t>
            </a:r>
            <a:endParaRPr lang="fr-FR" dirty="0"/>
          </a:p>
          <a:p>
            <a:r>
              <a:rPr lang="fr-FR" dirty="0"/>
              <a:t>Reconnaître un résultat « acceptable » : résultat optimal à 6 mois (cicatrisation, remodelage +)</a:t>
            </a:r>
          </a:p>
          <a:p>
            <a:r>
              <a:rPr lang="fr-FR" dirty="0"/>
              <a:t>Renouer d’amitié avec les dissections thérapeutiques</a:t>
            </a:r>
          </a:p>
          <a:p>
            <a:r>
              <a:rPr lang="fr-FR" dirty="0"/>
              <a:t>Ne pas craindre la thrombose : se sont les stents qui thrombosent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3F61AF-4EEE-1788-B032-BE2734316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" y="164306"/>
            <a:ext cx="24765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0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3142F-252C-C225-4AF1-5579628A7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204E97-0092-D8FC-1C07-0885519C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 fontScale="90000"/>
          </a:bodyPr>
          <a:lstStyle/>
          <a:p>
            <a:r>
              <a:rPr lang="fr-FR" sz="3400" b="1" dirty="0" err="1"/>
              <a:t>Take</a:t>
            </a:r>
            <a:r>
              <a:rPr lang="fr-FR" sz="3400" b="1" dirty="0"/>
              <a:t> home message DCB</a:t>
            </a:r>
            <a:br>
              <a:rPr lang="fr-FR" sz="3400" b="1" dirty="0"/>
            </a:br>
            <a:r>
              <a:rPr lang="fr-FR" sz="3400" b="1" dirty="0"/>
              <a:t>Vers une angioplastie écolo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0331BD-0243-2AF7-47CA-A0F726EF5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fr-FR" sz="2400" dirty="0"/>
              <a:t>Plus naturel ? </a:t>
            </a:r>
          </a:p>
          <a:p>
            <a:pPr>
              <a:buFont typeface="Symbol" pitchFamily="2" charset="2"/>
              <a:buChar char="Þ"/>
            </a:pPr>
            <a:r>
              <a:rPr lang="fr-FR" sz="2400" dirty="0"/>
              <a:t> Plus physiologique : conserve la vasomotricité du vaisseau</a:t>
            </a:r>
          </a:p>
          <a:p>
            <a:pPr>
              <a:buFont typeface="Symbol" pitchFamily="2" charset="2"/>
              <a:buChar char="Þ"/>
            </a:pPr>
            <a:r>
              <a:rPr lang="fr-FR" sz="2400" dirty="0"/>
              <a:t> « </a:t>
            </a:r>
            <a:r>
              <a:rPr lang="fr-FR" sz="2400" dirty="0" err="1"/>
              <a:t>leaving</a:t>
            </a:r>
            <a:r>
              <a:rPr lang="fr-FR" sz="2400" dirty="0"/>
              <a:t> </a:t>
            </a:r>
            <a:r>
              <a:rPr lang="fr-FR" sz="2400" dirty="0" err="1"/>
              <a:t>nothing</a:t>
            </a:r>
            <a:r>
              <a:rPr lang="fr-FR" sz="2400" dirty="0"/>
              <a:t> </a:t>
            </a:r>
            <a:r>
              <a:rPr lang="fr-FR" sz="2400" dirty="0" err="1"/>
              <a:t>behind</a:t>
            </a:r>
            <a:r>
              <a:rPr lang="fr-FR" sz="2400" dirty="0"/>
              <a:t> » : on laisse du paclitaxel…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Modifie le Life Time Management du coronarien : </a:t>
            </a:r>
          </a:p>
          <a:p>
            <a:pPr marL="0" indent="0">
              <a:buNone/>
            </a:pPr>
            <a:r>
              <a:rPr lang="fr-FR" sz="2400" dirty="0"/>
              <a:t>Moins de stent … ou </a:t>
            </a:r>
            <a:r>
              <a:rPr lang="fr-FR" sz="2400" dirty="0" err="1"/>
              <a:t>stenting</a:t>
            </a:r>
            <a:r>
              <a:rPr lang="fr-FR" sz="2400" dirty="0"/>
              <a:t> différé</a:t>
            </a:r>
          </a:p>
          <a:p>
            <a:pPr marL="0" indent="0">
              <a:buNone/>
            </a:pPr>
            <a:r>
              <a:rPr lang="fr-FR" sz="2400" dirty="0"/>
              <a:t>Plus de souplesse +++</a:t>
            </a:r>
          </a:p>
          <a:p>
            <a:pPr marL="0" indent="0">
              <a:buNone/>
            </a:pPr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1,400+ Prison Escape Stock Illustrations, Royalty-Free Vector Graphics &amp;  Clip Art - iStock | Jail break, Jail, Freedom">
            <a:extLst>
              <a:ext uri="{FF2B5EF4-FFF2-40B4-BE49-F238E27FC236}">
                <a16:creationId xmlns:a16="http://schemas.microsoft.com/office/drawing/2014/main" id="{C5036AA3-79B4-46E8-1FFD-51010A3E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0" r="1099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Arc 103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 4" descr="Une image contenant Police, logo, Graphique, symbole&#10;&#10;Le contenu généré par l’IA peut être incorrect.">
            <a:extLst>
              <a:ext uri="{FF2B5EF4-FFF2-40B4-BE49-F238E27FC236}">
                <a16:creationId xmlns:a16="http://schemas.microsoft.com/office/drawing/2014/main" id="{110BCE19-B78E-322E-12EB-461AE0BA5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 r="11936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657756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243</Words>
  <Application>Microsoft Macintosh PowerPoint</Application>
  <PresentationFormat>Grand écran</PresentationFormat>
  <Paragraphs>42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Avenir Next Demi Bold</vt:lpstr>
      <vt:lpstr>Calibri</vt:lpstr>
      <vt:lpstr>Calibri Light</vt:lpstr>
      <vt:lpstr>Source Sans Pro</vt:lpstr>
      <vt:lpstr>Symbol</vt:lpstr>
      <vt:lpstr>Thème Office</vt:lpstr>
      <vt:lpstr>Présentation PowerPoint</vt:lpstr>
      <vt:lpstr>DCB : ready for prime time ?</vt:lpstr>
      <vt:lpstr>Take home message DCB</vt:lpstr>
      <vt:lpstr>Take home message DCB</vt:lpstr>
      <vt:lpstr>Take home message DCB</vt:lpstr>
      <vt:lpstr>Take home message DCB Vers une angioplastie écolo ?</vt:lpstr>
    </vt:vector>
  </TitlesOfParts>
  <Company>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ROULOT Kevin</dc:creator>
  <cp:lastModifiedBy>julien verain</cp:lastModifiedBy>
  <cp:revision>50</cp:revision>
  <dcterms:created xsi:type="dcterms:W3CDTF">2024-01-19T11:36:49Z</dcterms:created>
  <dcterms:modified xsi:type="dcterms:W3CDTF">2025-03-13T22:17:37Z</dcterms:modified>
</cp:coreProperties>
</file>