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6" r:id="rId5"/>
    <p:sldId id="259" r:id="rId6"/>
    <p:sldId id="267" r:id="rId7"/>
    <p:sldId id="260" r:id="rId8"/>
    <p:sldId id="261" r:id="rId9"/>
    <p:sldId id="278" r:id="rId10"/>
    <p:sldId id="270" r:id="rId11"/>
    <p:sldId id="268" r:id="rId12"/>
    <p:sldId id="271" r:id="rId13"/>
    <p:sldId id="272" r:id="rId14"/>
    <p:sldId id="274" r:id="rId15"/>
    <p:sldId id="275" r:id="rId16"/>
    <p:sldId id="264" r:id="rId17"/>
    <p:sldId id="273" r:id="rId18"/>
    <p:sldId id="277" r:id="rId19"/>
    <p:sldId id="269" r:id="rId20"/>
    <p:sldId id="262" r:id="rId21"/>
    <p:sldId id="265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/>
    <p:restoredTop sz="94649"/>
  </p:normalViewPr>
  <p:slideViewPr>
    <p:cSldViewPr snapToGrid="0" snapToObjects="1">
      <p:cViewPr varScale="1">
        <p:scale>
          <a:sx n="102" d="100"/>
          <a:sy n="102" d="100"/>
        </p:scale>
        <p:origin x="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DA056D-A1E0-4946-BA88-9A605475CD01}" type="doc">
      <dgm:prSet loTypeId="urn:microsoft.com/office/officeart/2005/8/layout/balance1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59B069E-1507-BE48-8EE9-9903DFCD0686}">
      <dgm:prSet phldrT="[Texte]"/>
      <dgm:spPr/>
      <dgm:t>
        <a:bodyPr/>
        <a:lstStyle/>
        <a:p>
          <a:r>
            <a:rPr lang="fr-FR" dirty="0" err="1" smtClean="0"/>
            <a:t>Resténose</a:t>
          </a:r>
          <a:endParaRPr lang="fr-FR" dirty="0"/>
        </a:p>
      </dgm:t>
    </dgm:pt>
    <dgm:pt modelId="{D268C232-4010-B842-9846-A2335BB8B918}" type="parTrans" cxnId="{F03D5B62-9FEB-CE47-9C51-94B5AD55809C}">
      <dgm:prSet/>
      <dgm:spPr/>
      <dgm:t>
        <a:bodyPr/>
        <a:lstStyle/>
        <a:p>
          <a:endParaRPr lang="fr-FR"/>
        </a:p>
      </dgm:t>
    </dgm:pt>
    <dgm:pt modelId="{F93A91FF-5FFC-4043-A82D-B36872C253E1}" type="sibTrans" cxnId="{F03D5B62-9FEB-CE47-9C51-94B5AD55809C}">
      <dgm:prSet/>
      <dgm:spPr/>
      <dgm:t>
        <a:bodyPr/>
        <a:lstStyle/>
        <a:p>
          <a:endParaRPr lang="fr-FR"/>
        </a:p>
      </dgm:t>
    </dgm:pt>
    <dgm:pt modelId="{97D5C722-EF17-7245-8CD8-6A28E63F91DD}">
      <dgm:prSet phldrT="[Texte]"/>
      <dgm:spPr/>
      <dgm:t>
        <a:bodyPr/>
        <a:lstStyle/>
        <a:p>
          <a:r>
            <a:rPr lang="fr-FR" dirty="0" smtClean="0"/>
            <a:t>Timing</a:t>
          </a:r>
          <a:endParaRPr lang="fr-FR" dirty="0"/>
        </a:p>
      </dgm:t>
    </dgm:pt>
    <dgm:pt modelId="{579DCC9A-4281-0B46-AAB6-486ED8685C88}" type="parTrans" cxnId="{9942D0CB-2272-8F4F-90EE-EE2792C3F37C}">
      <dgm:prSet/>
      <dgm:spPr/>
      <dgm:t>
        <a:bodyPr/>
        <a:lstStyle/>
        <a:p>
          <a:endParaRPr lang="fr-FR"/>
        </a:p>
      </dgm:t>
    </dgm:pt>
    <dgm:pt modelId="{1A879B43-B09B-514E-A4E3-A4F825711A15}" type="sibTrans" cxnId="{9942D0CB-2272-8F4F-90EE-EE2792C3F37C}">
      <dgm:prSet/>
      <dgm:spPr/>
      <dgm:t>
        <a:bodyPr/>
        <a:lstStyle/>
        <a:p>
          <a:endParaRPr lang="fr-FR"/>
        </a:p>
      </dgm:t>
    </dgm:pt>
    <dgm:pt modelId="{50F827C2-56C2-0A45-BC75-51181A0CE6C3}">
      <dgm:prSet phldrT="[Texte]"/>
      <dgm:spPr/>
      <dgm:t>
        <a:bodyPr/>
        <a:lstStyle/>
        <a:p>
          <a:r>
            <a:rPr lang="fr-FR" dirty="0" err="1" smtClean="0"/>
            <a:t>Re</a:t>
          </a:r>
          <a:r>
            <a:rPr lang="fr-FR" dirty="0" smtClean="0"/>
            <a:t>-sténose</a:t>
          </a:r>
          <a:endParaRPr lang="fr-FR" dirty="0"/>
        </a:p>
      </dgm:t>
    </dgm:pt>
    <dgm:pt modelId="{7A0B3132-B869-9A4E-BE9F-0A18F2280D79}" type="parTrans" cxnId="{82FE9F17-CD92-B94A-B8E0-1FFFEF8D7599}">
      <dgm:prSet/>
      <dgm:spPr/>
      <dgm:t>
        <a:bodyPr/>
        <a:lstStyle/>
        <a:p>
          <a:endParaRPr lang="fr-FR"/>
        </a:p>
      </dgm:t>
    </dgm:pt>
    <dgm:pt modelId="{DEAB7A2D-9557-6048-BA63-78027B2B86B2}" type="sibTrans" cxnId="{82FE9F17-CD92-B94A-B8E0-1FFFEF8D7599}">
      <dgm:prSet/>
      <dgm:spPr/>
      <dgm:t>
        <a:bodyPr/>
        <a:lstStyle/>
        <a:p>
          <a:endParaRPr lang="fr-FR"/>
        </a:p>
      </dgm:t>
    </dgm:pt>
    <dgm:pt modelId="{C85E54AA-7E17-F841-B190-A35F388D7CC9}">
      <dgm:prSet phldrT="[Texte]"/>
      <dgm:spPr/>
      <dgm:t>
        <a:bodyPr/>
        <a:lstStyle/>
        <a:p>
          <a:r>
            <a:rPr lang="fr-FR" dirty="0" smtClean="0"/>
            <a:t>Timing avec long intervalle libre</a:t>
          </a:r>
          <a:endParaRPr lang="fr-FR" dirty="0"/>
        </a:p>
      </dgm:t>
    </dgm:pt>
    <dgm:pt modelId="{049F0498-EC59-0648-8CDA-C0B187BD67B1}" type="parTrans" cxnId="{160A8E10-1AD1-244E-9BF6-F7EDD209AC15}">
      <dgm:prSet/>
      <dgm:spPr/>
      <dgm:t>
        <a:bodyPr/>
        <a:lstStyle/>
        <a:p>
          <a:endParaRPr lang="fr-FR"/>
        </a:p>
      </dgm:t>
    </dgm:pt>
    <dgm:pt modelId="{9315716B-99ED-C14C-9620-CE92AFF3CA90}" type="sibTrans" cxnId="{160A8E10-1AD1-244E-9BF6-F7EDD209AC15}">
      <dgm:prSet/>
      <dgm:spPr/>
      <dgm:t>
        <a:bodyPr/>
        <a:lstStyle/>
        <a:p>
          <a:endParaRPr lang="fr-FR"/>
        </a:p>
      </dgm:t>
    </dgm:pt>
    <dgm:pt modelId="{89A3F27A-2AC2-D240-A554-6431F70203DF}">
      <dgm:prSet phldrT="[Texte]"/>
      <dgm:spPr/>
      <dgm:t>
        <a:bodyPr/>
        <a:lstStyle/>
        <a:p>
          <a:r>
            <a:rPr lang="fr-FR" dirty="0" smtClean="0"/>
            <a:t>Pas de progressivité</a:t>
          </a:r>
          <a:endParaRPr lang="fr-FR" dirty="0"/>
        </a:p>
      </dgm:t>
    </dgm:pt>
    <dgm:pt modelId="{8E216631-3AA8-E14C-A9E8-FCB25D80C37A}" type="parTrans" cxnId="{A43EAB08-2C72-4240-86FF-0493794B5D6D}">
      <dgm:prSet/>
      <dgm:spPr/>
      <dgm:t>
        <a:bodyPr/>
        <a:lstStyle/>
        <a:p>
          <a:endParaRPr lang="fr-FR"/>
        </a:p>
      </dgm:t>
    </dgm:pt>
    <dgm:pt modelId="{5D777A1F-087A-184B-9177-7CC92F8EEFBD}" type="sibTrans" cxnId="{A43EAB08-2C72-4240-86FF-0493794B5D6D}">
      <dgm:prSet/>
      <dgm:spPr/>
      <dgm:t>
        <a:bodyPr/>
        <a:lstStyle/>
        <a:p>
          <a:endParaRPr lang="fr-FR"/>
        </a:p>
      </dgm:t>
    </dgm:pt>
    <dgm:pt modelId="{75DE74EF-7B7B-C749-8FA0-E25AC007DC43}">
      <dgm:prSet phldrT="[Texte]"/>
      <dgm:spPr/>
      <dgm:t>
        <a:bodyPr/>
        <a:lstStyle/>
        <a:p>
          <a:r>
            <a:rPr lang="fr-FR" dirty="0" smtClean="0"/>
            <a:t>Drogue </a:t>
          </a:r>
          <a:r>
            <a:rPr lang="fr-FR" dirty="0" err="1" smtClean="0"/>
            <a:t>Biolimus</a:t>
          </a:r>
          <a:r>
            <a:rPr lang="fr-FR" dirty="0" smtClean="0"/>
            <a:t> vs </a:t>
          </a:r>
          <a:r>
            <a:rPr lang="fr-FR" dirty="0" err="1" smtClean="0"/>
            <a:t>Everolimus</a:t>
          </a:r>
          <a:endParaRPr lang="fr-FR" dirty="0"/>
        </a:p>
      </dgm:t>
    </dgm:pt>
    <dgm:pt modelId="{23C8C8BE-5E05-EE46-BEFB-4A2010DDFC60}" type="parTrans" cxnId="{33F9E2EA-0F20-F246-81B6-4CA897C4FFDA}">
      <dgm:prSet/>
      <dgm:spPr/>
      <dgm:t>
        <a:bodyPr/>
        <a:lstStyle/>
        <a:p>
          <a:endParaRPr lang="fr-FR"/>
        </a:p>
      </dgm:t>
    </dgm:pt>
    <dgm:pt modelId="{BB32321B-5B12-C841-B7D3-EB3CA2A94764}" type="sibTrans" cxnId="{33F9E2EA-0F20-F246-81B6-4CA897C4FFDA}">
      <dgm:prSet/>
      <dgm:spPr/>
      <dgm:t>
        <a:bodyPr/>
        <a:lstStyle/>
        <a:p>
          <a:endParaRPr lang="fr-FR"/>
        </a:p>
      </dgm:t>
    </dgm:pt>
    <dgm:pt modelId="{B5BFE074-4F39-C844-9574-F455E5B4BB4B}">
      <dgm:prSet phldrT="[Texte]"/>
      <dgm:spPr/>
      <dgm:t>
        <a:bodyPr/>
        <a:lstStyle/>
        <a:p>
          <a:r>
            <a:rPr lang="fr-FR" dirty="0" smtClean="0"/>
            <a:t>Pas de lésion résistante ou de mal-apposition</a:t>
          </a:r>
          <a:endParaRPr lang="fr-FR" dirty="0"/>
        </a:p>
      </dgm:t>
    </dgm:pt>
    <dgm:pt modelId="{BED52D5F-E1AA-E247-ACBF-30B1C844BC63}" type="parTrans" cxnId="{ECAAB568-04DF-9343-9594-C81F556F13F1}">
      <dgm:prSet/>
      <dgm:spPr/>
      <dgm:t>
        <a:bodyPr/>
        <a:lstStyle/>
        <a:p>
          <a:endParaRPr lang="fr-FR"/>
        </a:p>
      </dgm:t>
    </dgm:pt>
    <dgm:pt modelId="{A1742361-260D-8843-90BA-BAC38251A1A6}" type="sibTrans" cxnId="{ECAAB568-04DF-9343-9594-C81F556F13F1}">
      <dgm:prSet/>
      <dgm:spPr/>
      <dgm:t>
        <a:bodyPr/>
        <a:lstStyle/>
        <a:p>
          <a:endParaRPr lang="fr-FR"/>
        </a:p>
      </dgm:t>
    </dgm:pt>
    <dgm:pt modelId="{0C856F26-C5C4-CE4D-986C-15FC57CDACFF}" type="pres">
      <dgm:prSet presAssocID="{B4DA056D-A1E0-4946-BA88-9A605475CD01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56EAA36-C052-4F41-897F-C10608F7D5B5}" type="pres">
      <dgm:prSet presAssocID="{B4DA056D-A1E0-4946-BA88-9A605475CD01}" presName="dummyMaxCanvas" presStyleCnt="0"/>
      <dgm:spPr/>
    </dgm:pt>
    <dgm:pt modelId="{EB467DCE-F454-9842-AC98-58454FF1AD4E}" type="pres">
      <dgm:prSet presAssocID="{B4DA056D-A1E0-4946-BA88-9A605475CD01}" presName="parentComposite" presStyleCnt="0"/>
      <dgm:spPr/>
    </dgm:pt>
    <dgm:pt modelId="{8B29ADCB-DC5D-CE44-9275-45D86E770CDC}" type="pres">
      <dgm:prSet presAssocID="{B4DA056D-A1E0-4946-BA88-9A605475CD01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fr-FR"/>
        </a:p>
      </dgm:t>
    </dgm:pt>
    <dgm:pt modelId="{1850B654-0216-4A4A-B41D-D47287CFBD67}" type="pres">
      <dgm:prSet presAssocID="{B4DA056D-A1E0-4946-BA88-9A605475CD01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fr-FR"/>
        </a:p>
      </dgm:t>
    </dgm:pt>
    <dgm:pt modelId="{925971C6-0ED1-EC49-A337-AA4DDFF56CFE}" type="pres">
      <dgm:prSet presAssocID="{B4DA056D-A1E0-4946-BA88-9A605475CD01}" presName="childrenComposite" presStyleCnt="0"/>
      <dgm:spPr/>
    </dgm:pt>
    <dgm:pt modelId="{59DEA279-D751-CF41-BF16-B7B4F7D662DE}" type="pres">
      <dgm:prSet presAssocID="{B4DA056D-A1E0-4946-BA88-9A605475CD01}" presName="dummyMaxCanvas_ChildArea" presStyleCnt="0"/>
      <dgm:spPr/>
    </dgm:pt>
    <dgm:pt modelId="{5CE88543-83BE-AC45-8CCE-C7A62439A532}" type="pres">
      <dgm:prSet presAssocID="{B4DA056D-A1E0-4946-BA88-9A605475CD01}" presName="fulcrum" presStyleLbl="alignAccFollowNode1" presStyleIdx="2" presStyleCnt="4"/>
      <dgm:spPr/>
    </dgm:pt>
    <dgm:pt modelId="{40330477-3B83-3B41-8AA8-716F9340161C}" type="pres">
      <dgm:prSet presAssocID="{B4DA056D-A1E0-4946-BA88-9A605475CD01}" presName="balance_23" presStyleLbl="alignAccFollowNode1" presStyleIdx="3" presStyleCnt="4">
        <dgm:presLayoutVars>
          <dgm:bulletEnabled val="1"/>
        </dgm:presLayoutVars>
      </dgm:prSet>
      <dgm:spPr/>
    </dgm:pt>
    <dgm:pt modelId="{443780EE-EE3A-BD41-AEEE-3CBE5B8ACC1B}" type="pres">
      <dgm:prSet presAssocID="{B4DA056D-A1E0-4946-BA88-9A605475CD01}" presName="right_23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3F1C9E-89BA-3140-A0F7-49497AEA46C8}" type="pres">
      <dgm:prSet presAssocID="{B4DA056D-A1E0-4946-BA88-9A605475CD01}" presName="right_23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5FDB084-A1BC-4D47-874C-E48E62B22183}" type="pres">
      <dgm:prSet presAssocID="{B4DA056D-A1E0-4946-BA88-9A605475CD01}" presName="right_23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A2CB82A-1D26-A147-847D-B58646CBE3E3}" type="pres">
      <dgm:prSet presAssocID="{B4DA056D-A1E0-4946-BA88-9A605475CD01}" presName="left_23_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0945285-C486-764F-8C14-240550590622}" type="pres">
      <dgm:prSet presAssocID="{B4DA056D-A1E0-4946-BA88-9A605475CD01}" presName="left_23_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43EAB08-2C72-4240-86FF-0493794B5D6D}" srcId="{50F827C2-56C2-0A45-BC75-51181A0CE6C3}" destId="{89A3F27A-2AC2-D240-A554-6431F70203DF}" srcOrd="1" destOrd="0" parTransId="{8E216631-3AA8-E14C-A9E8-FCB25D80C37A}" sibTransId="{5D777A1F-087A-184B-9177-7CC92F8EEFBD}"/>
    <dgm:cxn modelId="{33F9E2EA-0F20-F246-81B6-4CA897C4FFDA}" srcId="{559B069E-1507-BE48-8EE9-9903DFCD0686}" destId="{75DE74EF-7B7B-C749-8FA0-E25AC007DC43}" srcOrd="1" destOrd="0" parTransId="{23C8C8BE-5E05-EE46-BEFB-4A2010DDFC60}" sibTransId="{BB32321B-5B12-C841-B7D3-EB3CA2A94764}"/>
    <dgm:cxn modelId="{C58B71BF-D480-8944-9BAD-29371DD9F170}" type="presOf" srcId="{C85E54AA-7E17-F841-B190-A35F388D7CC9}" destId="{443780EE-EE3A-BD41-AEEE-3CBE5B8ACC1B}" srcOrd="0" destOrd="0" presId="urn:microsoft.com/office/officeart/2005/8/layout/balance1"/>
    <dgm:cxn modelId="{9ADE0ACF-5158-6446-BF45-E3ACBB3307EE}" type="presOf" srcId="{97D5C722-EF17-7245-8CD8-6A28E63F91DD}" destId="{9A2CB82A-1D26-A147-847D-B58646CBE3E3}" srcOrd="0" destOrd="0" presId="urn:microsoft.com/office/officeart/2005/8/layout/balance1"/>
    <dgm:cxn modelId="{F6583AAF-8016-634D-B85F-6B605E83EA41}" type="presOf" srcId="{559B069E-1507-BE48-8EE9-9903DFCD0686}" destId="{8B29ADCB-DC5D-CE44-9275-45D86E770CDC}" srcOrd="0" destOrd="0" presId="urn:microsoft.com/office/officeart/2005/8/layout/balance1"/>
    <dgm:cxn modelId="{636A120D-5710-0A42-92AF-26E681476B87}" type="presOf" srcId="{B4DA056D-A1E0-4946-BA88-9A605475CD01}" destId="{0C856F26-C5C4-CE4D-986C-15FC57CDACFF}" srcOrd="0" destOrd="0" presId="urn:microsoft.com/office/officeart/2005/8/layout/balance1"/>
    <dgm:cxn modelId="{F03D5B62-9FEB-CE47-9C51-94B5AD55809C}" srcId="{B4DA056D-A1E0-4946-BA88-9A605475CD01}" destId="{559B069E-1507-BE48-8EE9-9903DFCD0686}" srcOrd="0" destOrd="0" parTransId="{D268C232-4010-B842-9846-A2335BB8B918}" sibTransId="{F93A91FF-5FFC-4043-A82D-B36872C253E1}"/>
    <dgm:cxn modelId="{82FE9F17-CD92-B94A-B8E0-1FFFEF8D7599}" srcId="{B4DA056D-A1E0-4946-BA88-9A605475CD01}" destId="{50F827C2-56C2-0A45-BC75-51181A0CE6C3}" srcOrd="1" destOrd="0" parTransId="{7A0B3132-B869-9A4E-BE9F-0A18F2280D79}" sibTransId="{DEAB7A2D-9557-6048-BA63-78027B2B86B2}"/>
    <dgm:cxn modelId="{B3AC66A2-F9B2-E740-820F-10586EE60A2C}" type="presOf" srcId="{89A3F27A-2AC2-D240-A554-6431F70203DF}" destId="{943F1C9E-89BA-3140-A0F7-49497AEA46C8}" srcOrd="0" destOrd="0" presId="urn:microsoft.com/office/officeart/2005/8/layout/balance1"/>
    <dgm:cxn modelId="{26A3CF12-333B-DB4C-842B-628B51C267B6}" type="presOf" srcId="{75DE74EF-7B7B-C749-8FA0-E25AC007DC43}" destId="{D0945285-C486-764F-8C14-240550590622}" srcOrd="0" destOrd="0" presId="urn:microsoft.com/office/officeart/2005/8/layout/balance1"/>
    <dgm:cxn modelId="{36B7D31E-07B9-7A4D-B662-BDB291ACAA22}" type="presOf" srcId="{50F827C2-56C2-0A45-BC75-51181A0CE6C3}" destId="{1850B654-0216-4A4A-B41D-D47287CFBD67}" srcOrd="0" destOrd="0" presId="urn:microsoft.com/office/officeart/2005/8/layout/balance1"/>
    <dgm:cxn modelId="{160A8E10-1AD1-244E-9BF6-F7EDD209AC15}" srcId="{50F827C2-56C2-0A45-BC75-51181A0CE6C3}" destId="{C85E54AA-7E17-F841-B190-A35F388D7CC9}" srcOrd="0" destOrd="0" parTransId="{049F0498-EC59-0648-8CDA-C0B187BD67B1}" sibTransId="{9315716B-99ED-C14C-9620-CE92AFF3CA90}"/>
    <dgm:cxn modelId="{9942D0CB-2272-8F4F-90EE-EE2792C3F37C}" srcId="{559B069E-1507-BE48-8EE9-9903DFCD0686}" destId="{97D5C722-EF17-7245-8CD8-6A28E63F91DD}" srcOrd="0" destOrd="0" parTransId="{579DCC9A-4281-0B46-AAB6-486ED8685C88}" sibTransId="{1A879B43-B09B-514E-A4E3-A4F825711A15}"/>
    <dgm:cxn modelId="{499BB951-797B-134E-A3E1-2D502F6ECACF}" type="presOf" srcId="{B5BFE074-4F39-C844-9574-F455E5B4BB4B}" destId="{95FDB084-A1BC-4D47-874C-E48E62B22183}" srcOrd="0" destOrd="0" presId="urn:microsoft.com/office/officeart/2005/8/layout/balance1"/>
    <dgm:cxn modelId="{ECAAB568-04DF-9343-9594-C81F556F13F1}" srcId="{50F827C2-56C2-0A45-BC75-51181A0CE6C3}" destId="{B5BFE074-4F39-C844-9574-F455E5B4BB4B}" srcOrd="2" destOrd="0" parTransId="{BED52D5F-E1AA-E247-ACBF-30B1C844BC63}" sibTransId="{A1742361-260D-8843-90BA-BAC38251A1A6}"/>
    <dgm:cxn modelId="{F354A656-7DD3-3D4F-BA5A-F384FBAB996D}" type="presParOf" srcId="{0C856F26-C5C4-CE4D-986C-15FC57CDACFF}" destId="{E56EAA36-C052-4F41-897F-C10608F7D5B5}" srcOrd="0" destOrd="0" presId="urn:microsoft.com/office/officeart/2005/8/layout/balance1"/>
    <dgm:cxn modelId="{929E8B6B-104C-0D4D-B9C4-90BFB7A3228E}" type="presParOf" srcId="{0C856F26-C5C4-CE4D-986C-15FC57CDACFF}" destId="{EB467DCE-F454-9842-AC98-58454FF1AD4E}" srcOrd="1" destOrd="0" presId="urn:microsoft.com/office/officeart/2005/8/layout/balance1"/>
    <dgm:cxn modelId="{20E8CE90-2042-7C4A-8E04-88A52A0CDFA5}" type="presParOf" srcId="{EB467DCE-F454-9842-AC98-58454FF1AD4E}" destId="{8B29ADCB-DC5D-CE44-9275-45D86E770CDC}" srcOrd="0" destOrd="0" presId="urn:microsoft.com/office/officeart/2005/8/layout/balance1"/>
    <dgm:cxn modelId="{6CD547A1-7AC7-1347-85EE-998D7848C87A}" type="presParOf" srcId="{EB467DCE-F454-9842-AC98-58454FF1AD4E}" destId="{1850B654-0216-4A4A-B41D-D47287CFBD67}" srcOrd="1" destOrd="0" presId="urn:microsoft.com/office/officeart/2005/8/layout/balance1"/>
    <dgm:cxn modelId="{F43B646F-7A04-514A-BD25-A1136C3FB2D4}" type="presParOf" srcId="{0C856F26-C5C4-CE4D-986C-15FC57CDACFF}" destId="{925971C6-0ED1-EC49-A337-AA4DDFF56CFE}" srcOrd="2" destOrd="0" presId="urn:microsoft.com/office/officeart/2005/8/layout/balance1"/>
    <dgm:cxn modelId="{2BBDC24E-0D0C-3E4F-9AD3-7BC1A7FC7CE8}" type="presParOf" srcId="{925971C6-0ED1-EC49-A337-AA4DDFF56CFE}" destId="{59DEA279-D751-CF41-BF16-B7B4F7D662DE}" srcOrd="0" destOrd="0" presId="urn:microsoft.com/office/officeart/2005/8/layout/balance1"/>
    <dgm:cxn modelId="{2B17010F-3953-DC43-8CD7-CB96E4966976}" type="presParOf" srcId="{925971C6-0ED1-EC49-A337-AA4DDFF56CFE}" destId="{5CE88543-83BE-AC45-8CCE-C7A62439A532}" srcOrd="1" destOrd="0" presId="urn:microsoft.com/office/officeart/2005/8/layout/balance1"/>
    <dgm:cxn modelId="{80538512-DD17-8446-8273-76A214788057}" type="presParOf" srcId="{925971C6-0ED1-EC49-A337-AA4DDFF56CFE}" destId="{40330477-3B83-3B41-8AA8-716F9340161C}" srcOrd="2" destOrd="0" presId="urn:microsoft.com/office/officeart/2005/8/layout/balance1"/>
    <dgm:cxn modelId="{A3AB78EF-FCBF-8C4C-A875-560C20835706}" type="presParOf" srcId="{925971C6-0ED1-EC49-A337-AA4DDFF56CFE}" destId="{443780EE-EE3A-BD41-AEEE-3CBE5B8ACC1B}" srcOrd="3" destOrd="0" presId="urn:microsoft.com/office/officeart/2005/8/layout/balance1"/>
    <dgm:cxn modelId="{5FC39ED8-A55E-F54A-A6FD-00E516E4DC40}" type="presParOf" srcId="{925971C6-0ED1-EC49-A337-AA4DDFF56CFE}" destId="{943F1C9E-89BA-3140-A0F7-49497AEA46C8}" srcOrd="4" destOrd="0" presId="urn:microsoft.com/office/officeart/2005/8/layout/balance1"/>
    <dgm:cxn modelId="{F7EB5AC7-A12C-C04C-976A-859CB984642D}" type="presParOf" srcId="{925971C6-0ED1-EC49-A337-AA4DDFF56CFE}" destId="{95FDB084-A1BC-4D47-874C-E48E62B22183}" srcOrd="5" destOrd="0" presId="urn:microsoft.com/office/officeart/2005/8/layout/balance1"/>
    <dgm:cxn modelId="{ADA31A33-44FC-5A44-85E7-E49F888CC498}" type="presParOf" srcId="{925971C6-0ED1-EC49-A337-AA4DDFF56CFE}" destId="{9A2CB82A-1D26-A147-847D-B58646CBE3E3}" srcOrd="6" destOrd="0" presId="urn:microsoft.com/office/officeart/2005/8/layout/balance1"/>
    <dgm:cxn modelId="{4511DCDC-5B27-DF43-A59C-5566D56BADF4}" type="presParOf" srcId="{925971C6-0ED1-EC49-A337-AA4DDFF56CFE}" destId="{D0945285-C486-764F-8C14-240550590622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DA056D-A1E0-4946-BA88-9A605475CD01}" type="doc">
      <dgm:prSet loTypeId="urn:microsoft.com/office/officeart/2005/8/layout/balance1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59B069E-1507-BE48-8EE9-9903DFCD0686}">
      <dgm:prSet phldrT="[Texte]"/>
      <dgm:spPr/>
      <dgm:t>
        <a:bodyPr/>
        <a:lstStyle/>
        <a:p>
          <a:r>
            <a:rPr lang="fr-FR" dirty="0" err="1" smtClean="0"/>
            <a:t>Resténose</a:t>
          </a:r>
          <a:endParaRPr lang="fr-FR" dirty="0"/>
        </a:p>
      </dgm:t>
    </dgm:pt>
    <dgm:pt modelId="{D268C232-4010-B842-9846-A2335BB8B918}" type="parTrans" cxnId="{F03D5B62-9FEB-CE47-9C51-94B5AD55809C}">
      <dgm:prSet/>
      <dgm:spPr/>
      <dgm:t>
        <a:bodyPr/>
        <a:lstStyle/>
        <a:p>
          <a:endParaRPr lang="fr-FR"/>
        </a:p>
      </dgm:t>
    </dgm:pt>
    <dgm:pt modelId="{F93A91FF-5FFC-4043-A82D-B36872C253E1}" type="sibTrans" cxnId="{F03D5B62-9FEB-CE47-9C51-94B5AD55809C}">
      <dgm:prSet/>
      <dgm:spPr/>
      <dgm:t>
        <a:bodyPr/>
        <a:lstStyle/>
        <a:p>
          <a:endParaRPr lang="fr-FR"/>
        </a:p>
      </dgm:t>
    </dgm:pt>
    <dgm:pt modelId="{97D5C722-EF17-7245-8CD8-6A28E63F91DD}">
      <dgm:prSet phldrT="[Texte]"/>
      <dgm:spPr/>
      <dgm:t>
        <a:bodyPr/>
        <a:lstStyle/>
        <a:p>
          <a:r>
            <a:rPr lang="fr-FR" dirty="0" smtClean="0"/>
            <a:t>Timing</a:t>
          </a:r>
          <a:endParaRPr lang="fr-FR" dirty="0"/>
        </a:p>
      </dgm:t>
    </dgm:pt>
    <dgm:pt modelId="{579DCC9A-4281-0B46-AAB6-486ED8685C88}" type="parTrans" cxnId="{9942D0CB-2272-8F4F-90EE-EE2792C3F37C}">
      <dgm:prSet/>
      <dgm:spPr/>
      <dgm:t>
        <a:bodyPr/>
        <a:lstStyle/>
        <a:p>
          <a:endParaRPr lang="fr-FR"/>
        </a:p>
      </dgm:t>
    </dgm:pt>
    <dgm:pt modelId="{1A879B43-B09B-514E-A4E3-A4F825711A15}" type="sibTrans" cxnId="{9942D0CB-2272-8F4F-90EE-EE2792C3F37C}">
      <dgm:prSet/>
      <dgm:spPr/>
      <dgm:t>
        <a:bodyPr/>
        <a:lstStyle/>
        <a:p>
          <a:endParaRPr lang="fr-FR"/>
        </a:p>
      </dgm:t>
    </dgm:pt>
    <dgm:pt modelId="{50F827C2-56C2-0A45-BC75-51181A0CE6C3}">
      <dgm:prSet phldrT="[Texte]"/>
      <dgm:spPr/>
      <dgm:t>
        <a:bodyPr/>
        <a:lstStyle/>
        <a:p>
          <a:r>
            <a:rPr lang="fr-FR" b="1" dirty="0" err="1" smtClean="0">
              <a:solidFill>
                <a:srgbClr val="FF0000"/>
              </a:solidFill>
            </a:rPr>
            <a:t>Re</a:t>
          </a:r>
          <a:r>
            <a:rPr lang="fr-FR" b="1" dirty="0" smtClean="0">
              <a:solidFill>
                <a:srgbClr val="FF0000"/>
              </a:solidFill>
            </a:rPr>
            <a:t>-sténose</a:t>
          </a:r>
          <a:endParaRPr lang="fr-FR" dirty="0"/>
        </a:p>
      </dgm:t>
    </dgm:pt>
    <dgm:pt modelId="{7A0B3132-B869-9A4E-BE9F-0A18F2280D79}" type="parTrans" cxnId="{82FE9F17-CD92-B94A-B8E0-1FFFEF8D7599}">
      <dgm:prSet/>
      <dgm:spPr/>
      <dgm:t>
        <a:bodyPr/>
        <a:lstStyle/>
        <a:p>
          <a:endParaRPr lang="fr-FR"/>
        </a:p>
      </dgm:t>
    </dgm:pt>
    <dgm:pt modelId="{DEAB7A2D-9557-6048-BA63-78027B2B86B2}" type="sibTrans" cxnId="{82FE9F17-CD92-B94A-B8E0-1FFFEF8D7599}">
      <dgm:prSet/>
      <dgm:spPr/>
      <dgm:t>
        <a:bodyPr/>
        <a:lstStyle/>
        <a:p>
          <a:endParaRPr lang="fr-FR"/>
        </a:p>
      </dgm:t>
    </dgm:pt>
    <dgm:pt modelId="{C85E54AA-7E17-F841-B190-A35F388D7CC9}">
      <dgm:prSet phldrT="[Texte]"/>
      <dgm:spPr/>
      <dgm:t>
        <a:bodyPr/>
        <a:lstStyle/>
        <a:p>
          <a:r>
            <a:rPr lang="fr-FR" dirty="0" smtClean="0"/>
            <a:t>Timing avec long intervalle libre</a:t>
          </a:r>
          <a:endParaRPr lang="fr-FR" dirty="0"/>
        </a:p>
      </dgm:t>
    </dgm:pt>
    <dgm:pt modelId="{049F0498-EC59-0648-8CDA-C0B187BD67B1}" type="parTrans" cxnId="{160A8E10-1AD1-244E-9BF6-F7EDD209AC15}">
      <dgm:prSet/>
      <dgm:spPr/>
      <dgm:t>
        <a:bodyPr/>
        <a:lstStyle/>
        <a:p>
          <a:endParaRPr lang="fr-FR"/>
        </a:p>
      </dgm:t>
    </dgm:pt>
    <dgm:pt modelId="{9315716B-99ED-C14C-9620-CE92AFF3CA90}" type="sibTrans" cxnId="{160A8E10-1AD1-244E-9BF6-F7EDD209AC15}">
      <dgm:prSet/>
      <dgm:spPr/>
      <dgm:t>
        <a:bodyPr/>
        <a:lstStyle/>
        <a:p>
          <a:endParaRPr lang="fr-FR"/>
        </a:p>
      </dgm:t>
    </dgm:pt>
    <dgm:pt modelId="{89A3F27A-2AC2-D240-A554-6431F70203DF}">
      <dgm:prSet phldrT="[Texte]"/>
      <dgm:spPr/>
      <dgm:t>
        <a:bodyPr/>
        <a:lstStyle/>
        <a:p>
          <a:r>
            <a:rPr lang="fr-FR" dirty="0" smtClean="0"/>
            <a:t>Pas de progressivité</a:t>
          </a:r>
          <a:endParaRPr lang="fr-FR" dirty="0"/>
        </a:p>
      </dgm:t>
    </dgm:pt>
    <dgm:pt modelId="{8E216631-3AA8-E14C-A9E8-FCB25D80C37A}" type="parTrans" cxnId="{A43EAB08-2C72-4240-86FF-0493794B5D6D}">
      <dgm:prSet/>
      <dgm:spPr/>
      <dgm:t>
        <a:bodyPr/>
        <a:lstStyle/>
        <a:p>
          <a:endParaRPr lang="fr-FR"/>
        </a:p>
      </dgm:t>
    </dgm:pt>
    <dgm:pt modelId="{5D777A1F-087A-184B-9177-7CC92F8EEFBD}" type="sibTrans" cxnId="{A43EAB08-2C72-4240-86FF-0493794B5D6D}">
      <dgm:prSet/>
      <dgm:spPr/>
      <dgm:t>
        <a:bodyPr/>
        <a:lstStyle/>
        <a:p>
          <a:endParaRPr lang="fr-FR"/>
        </a:p>
      </dgm:t>
    </dgm:pt>
    <dgm:pt modelId="{75DE74EF-7B7B-C749-8FA0-E25AC007DC43}">
      <dgm:prSet phldrT="[Texte]"/>
      <dgm:spPr/>
      <dgm:t>
        <a:bodyPr/>
        <a:lstStyle/>
        <a:p>
          <a:r>
            <a:rPr lang="fr-FR" dirty="0" smtClean="0"/>
            <a:t>Drogue </a:t>
          </a:r>
          <a:r>
            <a:rPr lang="fr-FR" dirty="0" err="1" smtClean="0"/>
            <a:t>Biolimus</a:t>
          </a:r>
          <a:r>
            <a:rPr lang="fr-FR" dirty="0" smtClean="0"/>
            <a:t> vs </a:t>
          </a:r>
          <a:r>
            <a:rPr lang="fr-FR" dirty="0" err="1" smtClean="0"/>
            <a:t>Everolimus</a:t>
          </a:r>
          <a:endParaRPr lang="fr-FR" dirty="0"/>
        </a:p>
      </dgm:t>
    </dgm:pt>
    <dgm:pt modelId="{23C8C8BE-5E05-EE46-BEFB-4A2010DDFC60}" type="parTrans" cxnId="{33F9E2EA-0F20-F246-81B6-4CA897C4FFDA}">
      <dgm:prSet/>
      <dgm:spPr/>
      <dgm:t>
        <a:bodyPr/>
        <a:lstStyle/>
        <a:p>
          <a:endParaRPr lang="fr-FR"/>
        </a:p>
      </dgm:t>
    </dgm:pt>
    <dgm:pt modelId="{BB32321B-5B12-C841-B7D3-EB3CA2A94764}" type="sibTrans" cxnId="{33F9E2EA-0F20-F246-81B6-4CA897C4FFDA}">
      <dgm:prSet/>
      <dgm:spPr/>
      <dgm:t>
        <a:bodyPr/>
        <a:lstStyle/>
        <a:p>
          <a:endParaRPr lang="fr-FR"/>
        </a:p>
      </dgm:t>
    </dgm:pt>
    <dgm:pt modelId="{B5BFE074-4F39-C844-9574-F455E5B4BB4B}">
      <dgm:prSet phldrT="[Texte]"/>
      <dgm:spPr/>
      <dgm:t>
        <a:bodyPr/>
        <a:lstStyle/>
        <a:p>
          <a:r>
            <a:rPr lang="fr-FR" dirty="0" smtClean="0"/>
            <a:t>Pas de lésion résistante ou de mal-apposition</a:t>
          </a:r>
          <a:endParaRPr lang="fr-FR" dirty="0"/>
        </a:p>
      </dgm:t>
    </dgm:pt>
    <dgm:pt modelId="{BED52D5F-E1AA-E247-ACBF-30B1C844BC63}" type="parTrans" cxnId="{ECAAB568-04DF-9343-9594-C81F556F13F1}">
      <dgm:prSet/>
      <dgm:spPr/>
      <dgm:t>
        <a:bodyPr/>
        <a:lstStyle/>
        <a:p>
          <a:endParaRPr lang="fr-FR"/>
        </a:p>
      </dgm:t>
    </dgm:pt>
    <dgm:pt modelId="{A1742361-260D-8843-90BA-BAC38251A1A6}" type="sibTrans" cxnId="{ECAAB568-04DF-9343-9594-C81F556F13F1}">
      <dgm:prSet/>
      <dgm:spPr/>
      <dgm:t>
        <a:bodyPr/>
        <a:lstStyle/>
        <a:p>
          <a:endParaRPr lang="fr-FR"/>
        </a:p>
      </dgm:t>
    </dgm:pt>
    <dgm:pt modelId="{A760A8D0-45C4-7843-AA86-661217EE22CB}">
      <dgm:prSet phldrT="[Texte]"/>
      <dgm:spPr/>
      <dgm:t>
        <a:bodyPr/>
        <a:lstStyle/>
        <a:p>
          <a:r>
            <a:rPr lang="fr-FR" dirty="0" smtClean="0"/>
            <a:t>Processus inflammatoire + RTE</a:t>
          </a:r>
          <a:endParaRPr lang="fr-FR" dirty="0"/>
        </a:p>
      </dgm:t>
    </dgm:pt>
    <dgm:pt modelId="{22294CAC-3D08-B145-9005-305067179969}" type="parTrans" cxnId="{9421BA98-20F8-7842-9F6B-028A2DC92D81}">
      <dgm:prSet/>
      <dgm:spPr/>
      <dgm:t>
        <a:bodyPr/>
        <a:lstStyle/>
        <a:p>
          <a:endParaRPr lang="fr-FR"/>
        </a:p>
      </dgm:t>
    </dgm:pt>
    <dgm:pt modelId="{349885A9-9768-7443-9D56-C3D38046B1CC}" type="sibTrans" cxnId="{9421BA98-20F8-7842-9F6B-028A2DC92D81}">
      <dgm:prSet/>
      <dgm:spPr/>
      <dgm:t>
        <a:bodyPr/>
        <a:lstStyle/>
        <a:p>
          <a:endParaRPr lang="fr-FR"/>
        </a:p>
      </dgm:t>
    </dgm:pt>
    <dgm:pt modelId="{0C856F26-C5C4-CE4D-986C-15FC57CDACFF}" type="pres">
      <dgm:prSet presAssocID="{B4DA056D-A1E0-4946-BA88-9A605475CD01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56EAA36-C052-4F41-897F-C10608F7D5B5}" type="pres">
      <dgm:prSet presAssocID="{B4DA056D-A1E0-4946-BA88-9A605475CD01}" presName="dummyMaxCanvas" presStyleCnt="0"/>
      <dgm:spPr/>
    </dgm:pt>
    <dgm:pt modelId="{EB467DCE-F454-9842-AC98-58454FF1AD4E}" type="pres">
      <dgm:prSet presAssocID="{B4DA056D-A1E0-4946-BA88-9A605475CD01}" presName="parentComposite" presStyleCnt="0"/>
      <dgm:spPr/>
    </dgm:pt>
    <dgm:pt modelId="{8B29ADCB-DC5D-CE44-9275-45D86E770CDC}" type="pres">
      <dgm:prSet presAssocID="{B4DA056D-A1E0-4946-BA88-9A605475CD01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fr-FR"/>
        </a:p>
      </dgm:t>
    </dgm:pt>
    <dgm:pt modelId="{1850B654-0216-4A4A-B41D-D47287CFBD67}" type="pres">
      <dgm:prSet presAssocID="{B4DA056D-A1E0-4946-BA88-9A605475CD01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fr-FR"/>
        </a:p>
      </dgm:t>
    </dgm:pt>
    <dgm:pt modelId="{925971C6-0ED1-EC49-A337-AA4DDFF56CFE}" type="pres">
      <dgm:prSet presAssocID="{B4DA056D-A1E0-4946-BA88-9A605475CD01}" presName="childrenComposite" presStyleCnt="0"/>
      <dgm:spPr/>
    </dgm:pt>
    <dgm:pt modelId="{59DEA279-D751-CF41-BF16-B7B4F7D662DE}" type="pres">
      <dgm:prSet presAssocID="{B4DA056D-A1E0-4946-BA88-9A605475CD01}" presName="dummyMaxCanvas_ChildArea" presStyleCnt="0"/>
      <dgm:spPr/>
    </dgm:pt>
    <dgm:pt modelId="{5CE88543-83BE-AC45-8CCE-C7A62439A532}" type="pres">
      <dgm:prSet presAssocID="{B4DA056D-A1E0-4946-BA88-9A605475CD01}" presName="fulcrum" presStyleLbl="alignAccFollowNode1" presStyleIdx="2" presStyleCnt="4"/>
      <dgm:spPr/>
    </dgm:pt>
    <dgm:pt modelId="{2E77D4C2-61A6-6841-9B3D-6BA9440E42B5}" type="pres">
      <dgm:prSet presAssocID="{B4DA056D-A1E0-4946-BA88-9A605475CD01}" presName="balance_24" presStyleLbl="alignAccFollowNode1" presStyleIdx="3" presStyleCnt="4">
        <dgm:presLayoutVars>
          <dgm:bulletEnabled val="1"/>
        </dgm:presLayoutVars>
      </dgm:prSet>
      <dgm:spPr/>
    </dgm:pt>
    <dgm:pt modelId="{4BD5AF8B-EF23-0B49-9ECE-7A25CF0CC9B4}" type="pres">
      <dgm:prSet presAssocID="{B4DA056D-A1E0-4946-BA88-9A605475CD01}" presName="right_24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D78FD88-5C7E-F546-A509-48150F08080E}" type="pres">
      <dgm:prSet presAssocID="{B4DA056D-A1E0-4946-BA88-9A605475CD01}" presName="right_24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1437235-1086-1A40-83C0-270E2EC16686}" type="pres">
      <dgm:prSet presAssocID="{B4DA056D-A1E0-4946-BA88-9A605475CD01}" presName="right_24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0EBD5A-B644-B84F-ACB8-F56EDEB0816C}" type="pres">
      <dgm:prSet presAssocID="{B4DA056D-A1E0-4946-BA88-9A605475CD01}" presName="right_24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94B557E-694B-BB4B-8398-026E0AE0749D}" type="pres">
      <dgm:prSet presAssocID="{B4DA056D-A1E0-4946-BA88-9A605475CD01}" presName="left_24_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6FDEB05-5C67-4745-A856-5384999029D2}" type="pres">
      <dgm:prSet presAssocID="{B4DA056D-A1E0-4946-BA88-9A605475CD01}" presName="left_24_2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03D5B62-9FEB-CE47-9C51-94B5AD55809C}" srcId="{B4DA056D-A1E0-4946-BA88-9A605475CD01}" destId="{559B069E-1507-BE48-8EE9-9903DFCD0686}" srcOrd="0" destOrd="0" parTransId="{D268C232-4010-B842-9846-A2335BB8B918}" sibTransId="{F93A91FF-5FFC-4043-A82D-B36872C253E1}"/>
    <dgm:cxn modelId="{DCC717C8-CE6E-D245-B483-5B7B30829C5F}" type="presOf" srcId="{97D5C722-EF17-7245-8CD8-6A28E63F91DD}" destId="{794B557E-694B-BB4B-8398-026E0AE0749D}" srcOrd="0" destOrd="0" presId="urn:microsoft.com/office/officeart/2005/8/layout/balance1"/>
    <dgm:cxn modelId="{6B2F679A-46A2-9D4A-9DEE-74E2B3EB7247}" type="presOf" srcId="{89A3F27A-2AC2-D240-A554-6431F70203DF}" destId="{0D78FD88-5C7E-F546-A509-48150F08080E}" srcOrd="0" destOrd="0" presId="urn:microsoft.com/office/officeart/2005/8/layout/balance1"/>
    <dgm:cxn modelId="{A0256236-7D6C-7644-AEF5-ECE055DC783C}" type="presOf" srcId="{B4DA056D-A1E0-4946-BA88-9A605475CD01}" destId="{0C856F26-C5C4-CE4D-986C-15FC57CDACFF}" srcOrd="0" destOrd="0" presId="urn:microsoft.com/office/officeart/2005/8/layout/balance1"/>
    <dgm:cxn modelId="{9421BA98-20F8-7842-9F6B-028A2DC92D81}" srcId="{50F827C2-56C2-0A45-BC75-51181A0CE6C3}" destId="{A760A8D0-45C4-7843-AA86-661217EE22CB}" srcOrd="3" destOrd="0" parTransId="{22294CAC-3D08-B145-9005-305067179969}" sibTransId="{349885A9-9768-7443-9D56-C3D38046B1CC}"/>
    <dgm:cxn modelId="{19E37262-C905-FA4E-A3F6-9EF46A5612C3}" type="presOf" srcId="{B5BFE074-4F39-C844-9574-F455E5B4BB4B}" destId="{51437235-1086-1A40-83C0-270E2EC16686}" srcOrd="0" destOrd="0" presId="urn:microsoft.com/office/officeart/2005/8/layout/balance1"/>
    <dgm:cxn modelId="{F799794F-F1FC-F741-A234-2D222D70DB36}" type="presOf" srcId="{50F827C2-56C2-0A45-BC75-51181A0CE6C3}" destId="{1850B654-0216-4A4A-B41D-D47287CFBD67}" srcOrd="0" destOrd="0" presId="urn:microsoft.com/office/officeart/2005/8/layout/balance1"/>
    <dgm:cxn modelId="{A43EAB08-2C72-4240-86FF-0493794B5D6D}" srcId="{50F827C2-56C2-0A45-BC75-51181A0CE6C3}" destId="{89A3F27A-2AC2-D240-A554-6431F70203DF}" srcOrd="1" destOrd="0" parTransId="{8E216631-3AA8-E14C-A9E8-FCB25D80C37A}" sibTransId="{5D777A1F-087A-184B-9177-7CC92F8EEFBD}"/>
    <dgm:cxn modelId="{82FE9F17-CD92-B94A-B8E0-1FFFEF8D7599}" srcId="{B4DA056D-A1E0-4946-BA88-9A605475CD01}" destId="{50F827C2-56C2-0A45-BC75-51181A0CE6C3}" srcOrd="1" destOrd="0" parTransId="{7A0B3132-B869-9A4E-BE9F-0A18F2280D79}" sibTransId="{DEAB7A2D-9557-6048-BA63-78027B2B86B2}"/>
    <dgm:cxn modelId="{F5208464-D052-8647-9F27-D361302C00FC}" type="presOf" srcId="{75DE74EF-7B7B-C749-8FA0-E25AC007DC43}" destId="{16FDEB05-5C67-4745-A856-5384999029D2}" srcOrd="0" destOrd="0" presId="urn:microsoft.com/office/officeart/2005/8/layout/balance1"/>
    <dgm:cxn modelId="{160A8E10-1AD1-244E-9BF6-F7EDD209AC15}" srcId="{50F827C2-56C2-0A45-BC75-51181A0CE6C3}" destId="{C85E54AA-7E17-F841-B190-A35F388D7CC9}" srcOrd="0" destOrd="0" parTransId="{049F0498-EC59-0648-8CDA-C0B187BD67B1}" sibTransId="{9315716B-99ED-C14C-9620-CE92AFF3CA90}"/>
    <dgm:cxn modelId="{33F9E2EA-0F20-F246-81B6-4CA897C4FFDA}" srcId="{559B069E-1507-BE48-8EE9-9903DFCD0686}" destId="{75DE74EF-7B7B-C749-8FA0-E25AC007DC43}" srcOrd="1" destOrd="0" parTransId="{23C8C8BE-5E05-EE46-BEFB-4A2010DDFC60}" sibTransId="{BB32321B-5B12-C841-B7D3-EB3CA2A94764}"/>
    <dgm:cxn modelId="{2AA9DF88-1D64-2043-80A3-8952CE5FDDF7}" type="presOf" srcId="{559B069E-1507-BE48-8EE9-9903DFCD0686}" destId="{8B29ADCB-DC5D-CE44-9275-45D86E770CDC}" srcOrd="0" destOrd="0" presId="urn:microsoft.com/office/officeart/2005/8/layout/balance1"/>
    <dgm:cxn modelId="{9942D0CB-2272-8F4F-90EE-EE2792C3F37C}" srcId="{559B069E-1507-BE48-8EE9-9903DFCD0686}" destId="{97D5C722-EF17-7245-8CD8-6A28E63F91DD}" srcOrd="0" destOrd="0" parTransId="{579DCC9A-4281-0B46-AAB6-486ED8685C88}" sibTransId="{1A879B43-B09B-514E-A4E3-A4F825711A15}"/>
    <dgm:cxn modelId="{A1330991-3DF5-1546-B8E7-C7A169FA900E}" type="presOf" srcId="{C85E54AA-7E17-F841-B190-A35F388D7CC9}" destId="{4BD5AF8B-EF23-0B49-9ECE-7A25CF0CC9B4}" srcOrd="0" destOrd="0" presId="urn:microsoft.com/office/officeart/2005/8/layout/balance1"/>
    <dgm:cxn modelId="{CB036835-840D-B042-B64A-4DC809C0050A}" type="presOf" srcId="{A760A8D0-45C4-7843-AA86-661217EE22CB}" destId="{260EBD5A-B644-B84F-ACB8-F56EDEB0816C}" srcOrd="0" destOrd="0" presId="urn:microsoft.com/office/officeart/2005/8/layout/balance1"/>
    <dgm:cxn modelId="{ECAAB568-04DF-9343-9594-C81F556F13F1}" srcId="{50F827C2-56C2-0A45-BC75-51181A0CE6C3}" destId="{B5BFE074-4F39-C844-9574-F455E5B4BB4B}" srcOrd="2" destOrd="0" parTransId="{BED52D5F-E1AA-E247-ACBF-30B1C844BC63}" sibTransId="{A1742361-260D-8843-90BA-BAC38251A1A6}"/>
    <dgm:cxn modelId="{A73F5C73-15CA-E74C-923B-94A7021A4E03}" type="presParOf" srcId="{0C856F26-C5C4-CE4D-986C-15FC57CDACFF}" destId="{E56EAA36-C052-4F41-897F-C10608F7D5B5}" srcOrd="0" destOrd="0" presId="urn:microsoft.com/office/officeart/2005/8/layout/balance1"/>
    <dgm:cxn modelId="{82BC00DB-095D-A84D-A8A6-62D79587BE3E}" type="presParOf" srcId="{0C856F26-C5C4-CE4D-986C-15FC57CDACFF}" destId="{EB467DCE-F454-9842-AC98-58454FF1AD4E}" srcOrd="1" destOrd="0" presId="urn:microsoft.com/office/officeart/2005/8/layout/balance1"/>
    <dgm:cxn modelId="{88A35DB7-0691-8B45-957E-D888B5A3D56A}" type="presParOf" srcId="{EB467DCE-F454-9842-AC98-58454FF1AD4E}" destId="{8B29ADCB-DC5D-CE44-9275-45D86E770CDC}" srcOrd="0" destOrd="0" presId="urn:microsoft.com/office/officeart/2005/8/layout/balance1"/>
    <dgm:cxn modelId="{14729EE8-504D-FB4D-9F14-0028400D161E}" type="presParOf" srcId="{EB467DCE-F454-9842-AC98-58454FF1AD4E}" destId="{1850B654-0216-4A4A-B41D-D47287CFBD67}" srcOrd="1" destOrd="0" presId="urn:microsoft.com/office/officeart/2005/8/layout/balance1"/>
    <dgm:cxn modelId="{A58C2046-CC39-1C49-A7D9-813D6CE9E2BE}" type="presParOf" srcId="{0C856F26-C5C4-CE4D-986C-15FC57CDACFF}" destId="{925971C6-0ED1-EC49-A337-AA4DDFF56CFE}" srcOrd="2" destOrd="0" presId="urn:microsoft.com/office/officeart/2005/8/layout/balance1"/>
    <dgm:cxn modelId="{09B1F8AB-CE4A-044D-8876-0499DDF8473D}" type="presParOf" srcId="{925971C6-0ED1-EC49-A337-AA4DDFF56CFE}" destId="{59DEA279-D751-CF41-BF16-B7B4F7D662DE}" srcOrd="0" destOrd="0" presId="urn:microsoft.com/office/officeart/2005/8/layout/balance1"/>
    <dgm:cxn modelId="{099AA163-7D1A-904E-BDA1-7DBD00258200}" type="presParOf" srcId="{925971C6-0ED1-EC49-A337-AA4DDFF56CFE}" destId="{5CE88543-83BE-AC45-8CCE-C7A62439A532}" srcOrd="1" destOrd="0" presId="urn:microsoft.com/office/officeart/2005/8/layout/balance1"/>
    <dgm:cxn modelId="{52B45172-BE8A-F442-BF83-65B36DEE7218}" type="presParOf" srcId="{925971C6-0ED1-EC49-A337-AA4DDFF56CFE}" destId="{2E77D4C2-61A6-6841-9B3D-6BA9440E42B5}" srcOrd="2" destOrd="0" presId="urn:microsoft.com/office/officeart/2005/8/layout/balance1"/>
    <dgm:cxn modelId="{E4078C13-6979-1D4E-BEFD-96BD21C6AB87}" type="presParOf" srcId="{925971C6-0ED1-EC49-A337-AA4DDFF56CFE}" destId="{4BD5AF8B-EF23-0B49-9ECE-7A25CF0CC9B4}" srcOrd="3" destOrd="0" presId="urn:microsoft.com/office/officeart/2005/8/layout/balance1"/>
    <dgm:cxn modelId="{A973B4BA-8272-004B-A9B6-88E032A7C834}" type="presParOf" srcId="{925971C6-0ED1-EC49-A337-AA4DDFF56CFE}" destId="{0D78FD88-5C7E-F546-A509-48150F08080E}" srcOrd="4" destOrd="0" presId="urn:microsoft.com/office/officeart/2005/8/layout/balance1"/>
    <dgm:cxn modelId="{9EA85526-89B6-8348-B5DC-A4A920F3CE73}" type="presParOf" srcId="{925971C6-0ED1-EC49-A337-AA4DDFF56CFE}" destId="{51437235-1086-1A40-83C0-270E2EC16686}" srcOrd="5" destOrd="0" presId="urn:microsoft.com/office/officeart/2005/8/layout/balance1"/>
    <dgm:cxn modelId="{F36887CF-33C1-104D-B68C-2891489BBCC2}" type="presParOf" srcId="{925971C6-0ED1-EC49-A337-AA4DDFF56CFE}" destId="{260EBD5A-B644-B84F-ACB8-F56EDEB0816C}" srcOrd="6" destOrd="0" presId="urn:microsoft.com/office/officeart/2005/8/layout/balance1"/>
    <dgm:cxn modelId="{07C8C54D-27B3-6F43-BC2B-C400E5B27417}" type="presParOf" srcId="{925971C6-0ED1-EC49-A337-AA4DDFF56CFE}" destId="{794B557E-694B-BB4B-8398-026E0AE0749D}" srcOrd="7" destOrd="0" presId="urn:microsoft.com/office/officeart/2005/8/layout/balance1"/>
    <dgm:cxn modelId="{0DE43506-34A6-EA43-B02F-ED2BE14F8907}" type="presParOf" srcId="{925971C6-0ED1-EC49-A337-AA4DDFF56CFE}" destId="{16FDEB05-5C67-4745-A856-5384999029D2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29ADCB-DC5D-CE44-9275-45D86E770CDC}">
      <dsp:nvSpPr>
        <dsp:cNvPr id="0" name=""/>
        <dsp:cNvSpPr/>
      </dsp:nvSpPr>
      <dsp:spPr>
        <a:xfrm>
          <a:off x="1773045" y="0"/>
          <a:ext cx="2022452" cy="112358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 err="1" smtClean="0"/>
            <a:t>Resténose</a:t>
          </a:r>
          <a:endParaRPr lang="fr-FR" sz="3000" kern="1200" dirty="0"/>
        </a:p>
      </dsp:txBody>
      <dsp:txXfrm>
        <a:off x="1805954" y="32909"/>
        <a:ext cx="1956634" cy="1057766"/>
      </dsp:txXfrm>
    </dsp:sp>
    <dsp:sp modelId="{1850B654-0216-4A4A-B41D-D47287CFBD67}">
      <dsp:nvSpPr>
        <dsp:cNvPr id="0" name=""/>
        <dsp:cNvSpPr/>
      </dsp:nvSpPr>
      <dsp:spPr>
        <a:xfrm>
          <a:off x="4694365" y="0"/>
          <a:ext cx="2022452" cy="112358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 err="1" smtClean="0"/>
            <a:t>Re</a:t>
          </a:r>
          <a:r>
            <a:rPr lang="fr-FR" sz="3000" kern="1200" dirty="0" smtClean="0"/>
            <a:t>-sténose</a:t>
          </a:r>
          <a:endParaRPr lang="fr-FR" sz="3000" kern="1200" dirty="0"/>
        </a:p>
      </dsp:txBody>
      <dsp:txXfrm>
        <a:off x="4727274" y="32909"/>
        <a:ext cx="1956634" cy="1057766"/>
      </dsp:txXfrm>
    </dsp:sp>
    <dsp:sp modelId="{5CE88543-83BE-AC45-8CCE-C7A62439A532}">
      <dsp:nvSpPr>
        <dsp:cNvPr id="0" name=""/>
        <dsp:cNvSpPr/>
      </dsp:nvSpPr>
      <dsp:spPr>
        <a:xfrm>
          <a:off x="3823587" y="4775234"/>
          <a:ext cx="842688" cy="842688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330477-3B83-3B41-8AA8-716F9340161C}">
      <dsp:nvSpPr>
        <dsp:cNvPr id="0" name=""/>
        <dsp:cNvSpPr/>
      </dsp:nvSpPr>
      <dsp:spPr>
        <a:xfrm rot="240000">
          <a:off x="1716094" y="4414133"/>
          <a:ext cx="5057674" cy="3536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780EE-EE3A-BD41-AEEE-3CBE5B8ACC1B}">
      <dsp:nvSpPr>
        <dsp:cNvPr id="0" name=""/>
        <dsp:cNvSpPr/>
      </dsp:nvSpPr>
      <dsp:spPr>
        <a:xfrm rot="240000">
          <a:off x="4752788" y="3529878"/>
          <a:ext cx="2017964" cy="94016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/>
            <a:t>Timing avec long intervalle libre</a:t>
          </a:r>
          <a:endParaRPr lang="fr-FR" sz="1700" kern="1200" dirty="0"/>
        </a:p>
      </dsp:txBody>
      <dsp:txXfrm>
        <a:off x="4798683" y="3575773"/>
        <a:ext cx="1926174" cy="848375"/>
      </dsp:txXfrm>
    </dsp:sp>
    <dsp:sp modelId="{943F1C9E-89BA-3140-A0F7-49497AEA46C8}">
      <dsp:nvSpPr>
        <dsp:cNvPr id="0" name=""/>
        <dsp:cNvSpPr/>
      </dsp:nvSpPr>
      <dsp:spPr>
        <a:xfrm rot="240000">
          <a:off x="4825821" y="2518652"/>
          <a:ext cx="2017964" cy="94016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/>
            <a:t>Pas de progressivité</a:t>
          </a:r>
          <a:endParaRPr lang="fr-FR" sz="1700" kern="1200" dirty="0"/>
        </a:p>
      </dsp:txBody>
      <dsp:txXfrm>
        <a:off x="4871716" y="2564547"/>
        <a:ext cx="1926174" cy="848375"/>
      </dsp:txXfrm>
    </dsp:sp>
    <dsp:sp modelId="{95FDB084-A1BC-4D47-874C-E48E62B22183}">
      <dsp:nvSpPr>
        <dsp:cNvPr id="0" name=""/>
        <dsp:cNvSpPr/>
      </dsp:nvSpPr>
      <dsp:spPr>
        <a:xfrm rot="240000">
          <a:off x="4898854" y="1529897"/>
          <a:ext cx="2017964" cy="94016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/>
            <a:t>Pas de lésion résistante ou de mal-apposition</a:t>
          </a:r>
          <a:endParaRPr lang="fr-FR" sz="1700" kern="1200" dirty="0"/>
        </a:p>
      </dsp:txBody>
      <dsp:txXfrm>
        <a:off x="4944749" y="1575792"/>
        <a:ext cx="1926174" cy="848375"/>
      </dsp:txXfrm>
    </dsp:sp>
    <dsp:sp modelId="{9A2CB82A-1D26-A147-847D-B58646CBE3E3}">
      <dsp:nvSpPr>
        <dsp:cNvPr id="0" name=""/>
        <dsp:cNvSpPr/>
      </dsp:nvSpPr>
      <dsp:spPr>
        <a:xfrm rot="240000">
          <a:off x="1859558" y="3327633"/>
          <a:ext cx="2017964" cy="94016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/>
            <a:t>Timing</a:t>
          </a:r>
          <a:endParaRPr lang="fr-FR" sz="1700" kern="1200" dirty="0"/>
        </a:p>
      </dsp:txBody>
      <dsp:txXfrm>
        <a:off x="1905453" y="3373528"/>
        <a:ext cx="1926174" cy="848375"/>
      </dsp:txXfrm>
    </dsp:sp>
    <dsp:sp modelId="{D0945285-C486-764F-8C14-240550590622}">
      <dsp:nvSpPr>
        <dsp:cNvPr id="0" name=""/>
        <dsp:cNvSpPr/>
      </dsp:nvSpPr>
      <dsp:spPr>
        <a:xfrm rot="240000">
          <a:off x="1932591" y="2316407"/>
          <a:ext cx="2017964" cy="94016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/>
            <a:t>Drogue </a:t>
          </a:r>
          <a:r>
            <a:rPr lang="fr-FR" sz="1700" kern="1200" dirty="0" err="1" smtClean="0"/>
            <a:t>Biolimus</a:t>
          </a:r>
          <a:r>
            <a:rPr lang="fr-FR" sz="1700" kern="1200" dirty="0" smtClean="0"/>
            <a:t> vs </a:t>
          </a:r>
          <a:r>
            <a:rPr lang="fr-FR" sz="1700" kern="1200" dirty="0" err="1" smtClean="0"/>
            <a:t>Everolimus</a:t>
          </a:r>
          <a:endParaRPr lang="fr-FR" sz="1700" kern="1200" dirty="0"/>
        </a:p>
      </dsp:txBody>
      <dsp:txXfrm>
        <a:off x="1978486" y="2362302"/>
        <a:ext cx="1926174" cy="8483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29ADCB-DC5D-CE44-9275-45D86E770CDC}">
      <dsp:nvSpPr>
        <dsp:cNvPr id="0" name=""/>
        <dsp:cNvSpPr/>
      </dsp:nvSpPr>
      <dsp:spPr>
        <a:xfrm>
          <a:off x="1773045" y="0"/>
          <a:ext cx="2022452" cy="112358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900" kern="1200" dirty="0" err="1" smtClean="0"/>
            <a:t>Resténose</a:t>
          </a:r>
          <a:endParaRPr lang="fr-FR" sz="2900" kern="1200" dirty="0"/>
        </a:p>
      </dsp:txBody>
      <dsp:txXfrm>
        <a:off x="1805954" y="32909"/>
        <a:ext cx="1956634" cy="1057766"/>
      </dsp:txXfrm>
    </dsp:sp>
    <dsp:sp modelId="{1850B654-0216-4A4A-B41D-D47287CFBD67}">
      <dsp:nvSpPr>
        <dsp:cNvPr id="0" name=""/>
        <dsp:cNvSpPr/>
      </dsp:nvSpPr>
      <dsp:spPr>
        <a:xfrm>
          <a:off x="4694365" y="0"/>
          <a:ext cx="2022452" cy="112358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900" b="1" kern="1200" dirty="0" err="1" smtClean="0">
              <a:solidFill>
                <a:srgbClr val="FF0000"/>
              </a:solidFill>
            </a:rPr>
            <a:t>Re</a:t>
          </a:r>
          <a:r>
            <a:rPr lang="fr-FR" sz="2900" b="1" kern="1200" dirty="0" smtClean="0">
              <a:solidFill>
                <a:srgbClr val="FF0000"/>
              </a:solidFill>
            </a:rPr>
            <a:t>-sténose</a:t>
          </a:r>
          <a:endParaRPr lang="fr-FR" sz="2900" kern="1200" dirty="0"/>
        </a:p>
      </dsp:txBody>
      <dsp:txXfrm>
        <a:off x="4727274" y="32909"/>
        <a:ext cx="1956634" cy="1057766"/>
      </dsp:txXfrm>
    </dsp:sp>
    <dsp:sp modelId="{5CE88543-83BE-AC45-8CCE-C7A62439A532}">
      <dsp:nvSpPr>
        <dsp:cNvPr id="0" name=""/>
        <dsp:cNvSpPr/>
      </dsp:nvSpPr>
      <dsp:spPr>
        <a:xfrm>
          <a:off x="3823587" y="4775234"/>
          <a:ext cx="842688" cy="842688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7D4C2-61A6-6841-9B3D-6BA9440E42B5}">
      <dsp:nvSpPr>
        <dsp:cNvPr id="0" name=""/>
        <dsp:cNvSpPr/>
      </dsp:nvSpPr>
      <dsp:spPr>
        <a:xfrm rot="240000">
          <a:off x="1716094" y="4414133"/>
          <a:ext cx="5057674" cy="3536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D5AF8B-EF23-0B49-9ECE-7A25CF0CC9B4}">
      <dsp:nvSpPr>
        <dsp:cNvPr id="0" name=""/>
        <dsp:cNvSpPr/>
      </dsp:nvSpPr>
      <dsp:spPr>
        <a:xfrm rot="240000">
          <a:off x="4758230" y="3776988"/>
          <a:ext cx="2007080" cy="6931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Timing avec long intervalle libre</a:t>
          </a:r>
          <a:endParaRPr lang="fr-FR" sz="1500" kern="1200" dirty="0"/>
        </a:p>
      </dsp:txBody>
      <dsp:txXfrm>
        <a:off x="4792066" y="3810824"/>
        <a:ext cx="1939408" cy="625462"/>
      </dsp:txXfrm>
    </dsp:sp>
    <dsp:sp modelId="{0D78FD88-5C7E-F546-A509-48150F08080E}">
      <dsp:nvSpPr>
        <dsp:cNvPr id="0" name=""/>
        <dsp:cNvSpPr/>
      </dsp:nvSpPr>
      <dsp:spPr>
        <a:xfrm rot="240000">
          <a:off x="4814409" y="3035422"/>
          <a:ext cx="2007080" cy="6931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Pas de progressivité</a:t>
          </a:r>
          <a:endParaRPr lang="fr-FR" sz="1500" kern="1200" dirty="0"/>
        </a:p>
      </dsp:txBody>
      <dsp:txXfrm>
        <a:off x="4848245" y="3069258"/>
        <a:ext cx="1939408" cy="625462"/>
      </dsp:txXfrm>
    </dsp:sp>
    <dsp:sp modelId="{51437235-1086-1A40-83C0-270E2EC16686}">
      <dsp:nvSpPr>
        <dsp:cNvPr id="0" name=""/>
        <dsp:cNvSpPr/>
      </dsp:nvSpPr>
      <dsp:spPr>
        <a:xfrm rot="240000">
          <a:off x="4870588" y="2293856"/>
          <a:ext cx="2007080" cy="6931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Pas de lésion résistante ou de mal-apposition</a:t>
          </a:r>
          <a:endParaRPr lang="fr-FR" sz="1500" kern="1200" dirty="0"/>
        </a:p>
      </dsp:txBody>
      <dsp:txXfrm>
        <a:off x="4904424" y="2327692"/>
        <a:ext cx="1939408" cy="625462"/>
      </dsp:txXfrm>
    </dsp:sp>
    <dsp:sp modelId="{260EBD5A-B644-B84F-ACB8-F56EDEB0816C}">
      <dsp:nvSpPr>
        <dsp:cNvPr id="0" name=""/>
        <dsp:cNvSpPr/>
      </dsp:nvSpPr>
      <dsp:spPr>
        <a:xfrm rot="240000">
          <a:off x="4926768" y="1552290"/>
          <a:ext cx="2007080" cy="6931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Processus inflammatoire + RTE</a:t>
          </a:r>
          <a:endParaRPr lang="fr-FR" sz="1500" kern="1200" dirty="0"/>
        </a:p>
      </dsp:txBody>
      <dsp:txXfrm>
        <a:off x="4960604" y="1586126"/>
        <a:ext cx="1939408" cy="625462"/>
      </dsp:txXfrm>
    </dsp:sp>
    <dsp:sp modelId="{794B557E-694B-BB4B-8398-026E0AE0749D}">
      <dsp:nvSpPr>
        <dsp:cNvPr id="0" name=""/>
        <dsp:cNvSpPr/>
      </dsp:nvSpPr>
      <dsp:spPr>
        <a:xfrm rot="240000">
          <a:off x="1836910" y="3574743"/>
          <a:ext cx="2007080" cy="6931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Timing</a:t>
          </a:r>
          <a:endParaRPr lang="fr-FR" sz="1500" kern="1200" dirty="0"/>
        </a:p>
      </dsp:txBody>
      <dsp:txXfrm>
        <a:off x="1870746" y="3608579"/>
        <a:ext cx="1939408" cy="625462"/>
      </dsp:txXfrm>
    </dsp:sp>
    <dsp:sp modelId="{16FDEB05-5C67-4745-A856-5384999029D2}">
      <dsp:nvSpPr>
        <dsp:cNvPr id="0" name=""/>
        <dsp:cNvSpPr/>
      </dsp:nvSpPr>
      <dsp:spPr>
        <a:xfrm rot="240000">
          <a:off x="1893089" y="2833177"/>
          <a:ext cx="2007080" cy="6931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Drogue </a:t>
          </a:r>
          <a:r>
            <a:rPr lang="fr-FR" sz="1500" kern="1200" dirty="0" err="1" smtClean="0"/>
            <a:t>Biolimus</a:t>
          </a:r>
          <a:r>
            <a:rPr lang="fr-FR" sz="1500" kern="1200" dirty="0" smtClean="0"/>
            <a:t> vs </a:t>
          </a:r>
          <a:r>
            <a:rPr lang="fr-FR" sz="1500" kern="1200" dirty="0" err="1" smtClean="0"/>
            <a:t>Everolimus</a:t>
          </a:r>
          <a:endParaRPr lang="fr-FR" sz="1500" kern="1200" dirty="0"/>
        </a:p>
      </dsp:txBody>
      <dsp:txXfrm>
        <a:off x="1926925" y="2867013"/>
        <a:ext cx="1939408" cy="625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6C1BB-8E28-9741-8A86-9DAB0C7EF6A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1277D-63D0-0047-A32B-F971ED4FE6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057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 de NC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1277D-63D0-0047-A32B-F971ED4FE61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1649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 de NC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1277D-63D0-0047-A32B-F971ED4FE61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3358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2 </a:t>
            </a:r>
            <a:r>
              <a:rPr lang="fr-FR" dirty="0" err="1" smtClean="0"/>
              <a:t>pb</a:t>
            </a:r>
            <a:r>
              <a:rPr lang="fr-FR" dirty="0" smtClean="0"/>
              <a:t> OPNC. Mauvais profil de Franchissement</a:t>
            </a:r>
            <a:r>
              <a:rPr lang="fr-FR" baseline="0" dirty="0" smtClean="0"/>
              <a:t> </a:t>
            </a:r>
            <a:r>
              <a:rPr lang="fr-FR" dirty="0" smtClean="0"/>
              <a:t> </a:t>
            </a:r>
            <a:r>
              <a:rPr lang="fr-FR" dirty="0" err="1" smtClean="0"/>
              <a:t>Reutilisation</a:t>
            </a:r>
            <a:r>
              <a:rPr lang="fr-FR" dirty="0" smtClean="0"/>
              <a:t> et le retrait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1277D-63D0-0047-A32B-F971ED4FE61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573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Malapposition</a:t>
            </a:r>
            <a:r>
              <a:rPr lang="fr-FR" dirty="0" smtClean="0"/>
              <a:t> /</a:t>
            </a:r>
            <a:r>
              <a:rPr lang="fr-FR" dirty="0" err="1" smtClean="0"/>
              <a:t>progressivite</a:t>
            </a:r>
            <a:r>
              <a:rPr lang="fr-FR" dirty="0" smtClean="0"/>
              <a:t>/ </a:t>
            </a:r>
            <a:r>
              <a:rPr lang="fr-FR" dirty="0" err="1" smtClean="0"/>
              <a:t>atcd</a:t>
            </a:r>
            <a:r>
              <a:rPr lang="fr-FR" dirty="0" smtClean="0"/>
              <a:t> RIS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1277D-63D0-0047-A32B-F971ED4FE61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332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Interrogatoire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1277D-63D0-0047-A32B-F971ED4FE61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4769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Interrogatoire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1277D-63D0-0047-A32B-F971ED4FE61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865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Orsiro</a:t>
            </a:r>
            <a:r>
              <a:rPr lang="fr-FR" dirty="0" smtClean="0"/>
              <a:t> car maille fine  vaisseau</a:t>
            </a:r>
            <a:r>
              <a:rPr lang="fr-FR" baseline="0" dirty="0" smtClean="0"/>
              <a:t> petit diam </a:t>
            </a:r>
            <a:r>
              <a:rPr lang="fr-FR" dirty="0" smtClean="0"/>
              <a:t>et</a:t>
            </a:r>
            <a:r>
              <a:rPr lang="fr-FR" baseline="0" dirty="0" smtClean="0"/>
              <a:t> déjà un </a:t>
            </a:r>
            <a:r>
              <a:rPr lang="fr-FR" baseline="0" dirty="0" err="1" smtClean="0"/>
              <a:t>stent</a:t>
            </a:r>
            <a:r>
              <a:rPr lang="fr-FR" baseline="0" dirty="0" smtClean="0"/>
              <a:t> et ris </a:t>
            </a:r>
            <a:r>
              <a:rPr lang="fr-FR" baseline="0" dirty="0" err="1" smtClean="0"/>
              <a:t>everolimus</a:t>
            </a:r>
            <a:r>
              <a:rPr lang="fr-FR" baseline="0" dirty="0" smtClean="0"/>
              <a:t> et </a:t>
            </a:r>
            <a:r>
              <a:rPr lang="fr-FR" baseline="0" dirty="0" err="1" smtClean="0"/>
              <a:t>biolimus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1277D-63D0-0047-A32B-F971ED4FE61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953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Chaque patient </a:t>
            </a:r>
            <a:r>
              <a:rPr lang="fr-FR" smtClean="0"/>
              <a:t>est différent. 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1277D-63D0-0047-A32B-F971ED4FE61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66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47685-FA39-994E-A677-32858DB899E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4A1A-9649-D24D-95D3-68B454566C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6833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47685-FA39-994E-A677-32858DB899E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4A1A-9649-D24D-95D3-68B454566C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55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47685-FA39-994E-A677-32858DB899E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4A1A-9649-D24D-95D3-68B454566C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62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47685-FA39-994E-A677-32858DB899E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4A1A-9649-D24D-95D3-68B454566C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092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47685-FA39-994E-A677-32858DB899E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4A1A-9649-D24D-95D3-68B454566C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277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47685-FA39-994E-A677-32858DB899E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4A1A-9649-D24D-95D3-68B454566C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0027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47685-FA39-994E-A677-32858DB899E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4A1A-9649-D24D-95D3-68B454566C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305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47685-FA39-994E-A677-32858DB899E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4A1A-9649-D24D-95D3-68B454566C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81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47685-FA39-994E-A677-32858DB899E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4A1A-9649-D24D-95D3-68B454566C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878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47685-FA39-994E-A677-32858DB899E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4A1A-9649-D24D-95D3-68B454566C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105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47685-FA39-994E-A677-32858DB899E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4A1A-9649-D24D-95D3-68B454566C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0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47685-FA39-994E-A677-32858DB899E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C4A1A-9649-D24D-95D3-68B454566C8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26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p4"/><Relationship Id="rId4" Type="http://schemas.openxmlformats.org/officeDocument/2006/relationships/video" Target="../media/media11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tiff"/><Relationship Id="rId5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7.png"/><Relationship Id="rId1" Type="http://schemas.microsoft.com/office/2007/relationships/media" Target="../media/media12.mp4"/><Relationship Id="rId2" Type="http://schemas.openxmlformats.org/officeDocument/2006/relationships/video" Target="../media/media12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4.mp4"/><Relationship Id="rId4" Type="http://schemas.openxmlformats.org/officeDocument/2006/relationships/video" Target="../media/media14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microsoft.com/office/2007/relationships/media" Target="../media/media13.mp4"/><Relationship Id="rId2" Type="http://schemas.openxmlformats.org/officeDocument/2006/relationships/video" Target="../media/media13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4" Type="http://schemas.openxmlformats.org/officeDocument/2006/relationships/video" Target="../media/media6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4" Type="http://schemas.openxmlformats.org/officeDocument/2006/relationships/video" Target="../media/media9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516443"/>
            <a:ext cx="9144000" cy="1262400"/>
          </a:xfrm>
        </p:spPr>
        <p:txBody>
          <a:bodyPr/>
          <a:lstStyle/>
          <a:p>
            <a:r>
              <a:rPr lang="fr-FR" b="1" dirty="0" err="1" smtClean="0"/>
              <a:t>Resténose</a:t>
            </a:r>
            <a:r>
              <a:rPr lang="fr-FR" b="1" dirty="0" smtClean="0"/>
              <a:t> ou </a:t>
            </a:r>
            <a:r>
              <a:rPr lang="fr-FR" b="1" dirty="0" err="1" smtClean="0"/>
              <a:t>Re</a:t>
            </a:r>
            <a:r>
              <a:rPr lang="fr-FR" b="1" dirty="0" smtClean="0"/>
              <a:t>-sténose ?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98948" y="4186739"/>
            <a:ext cx="9144000" cy="948238"/>
          </a:xfrm>
        </p:spPr>
        <p:txBody>
          <a:bodyPr/>
          <a:lstStyle/>
          <a:p>
            <a:pPr algn="r"/>
            <a:r>
              <a:rPr lang="fr-FR" dirty="0" smtClean="0"/>
              <a:t>Dr MOLINS Guillaume </a:t>
            </a:r>
          </a:p>
          <a:p>
            <a:pPr algn="r"/>
            <a:r>
              <a:rPr lang="fr-FR" dirty="0" err="1" smtClean="0"/>
              <a:t>Hopital</a:t>
            </a:r>
            <a:r>
              <a:rPr lang="fr-FR" dirty="0" smtClean="0"/>
              <a:t> Privé Dijon Bourgogne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8"/>
            <a:ext cx="3244241" cy="186847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15" y="5203976"/>
            <a:ext cx="8505172" cy="105069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896" y="-19804"/>
            <a:ext cx="3098104" cy="221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 faites vous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sz="3600" dirty="0" smtClean="0"/>
          </a:p>
          <a:p>
            <a:pPr algn="ctr"/>
            <a:r>
              <a:rPr lang="fr-FR" sz="3600" dirty="0" smtClean="0"/>
              <a:t>Angioplastie ?</a:t>
            </a:r>
          </a:p>
          <a:p>
            <a:endParaRPr lang="fr-FR" sz="3600" dirty="0" smtClean="0"/>
          </a:p>
          <a:p>
            <a:endParaRPr lang="fr-FR" sz="3600" dirty="0"/>
          </a:p>
          <a:p>
            <a:pPr algn="ctr"/>
            <a:r>
              <a:rPr lang="fr-FR" sz="3600" dirty="0" smtClean="0"/>
              <a:t>Pontages ?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671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Angioplastie CD : </a:t>
            </a:r>
            <a:r>
              <a:rPr lang="fr-FR" b="1" dirty="0" err="1" smtClean="0">
                <a:solidFill>
                  <a:srgbClr val="FF0000"/>
                </a:solidFill>
              </a:rPr>
              <a:t>Resténose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7" name="BOOST CD PRE DILAT 202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4109" t="27067" r="33725" b="26299"/>
          <a:stretch/>
        </p:blipFill>
        <p:spPr>
          <a:xfrm>
            <a:off x="676405" y="1888620"/>
            <a:ext cx="3219189" cy="3500057"/>
          </a:xfrm>
        </p:spPr>
      </p:pic>
      <p:sp>
        <p:nvSpPr>
          <p:cNvPr id="5" name="ZoneTexte 4"/>
          <p:cNvSpPr txBox="1"/>
          <p:nvPr/>
        </p:nvSpPr>
        <p:spPr>
          <a:xfrm>
            <a:off x="6695162" y="5868668"/>
            <a:ext cx="3588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PANTERALUX 3.5 x 30mm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2611676" y="5868667"/>
            <a:ext cx="4083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OPNC 3.5 </a:t>
            </a:r>
            <a:r>
              <a:rPr lang="fr-FR" sz="2400" smtClean="0"/>
              <a:t>x 15mm 30 ATM</a:t>
            </a:r>
            <a:endParaRPr lang="fr-FR" sz="2400" dirty="0"/>
          </a:p>
        </p:txBody>
      </p:sp>
      <p:pic>
        <p:nvPicPr>
          <p:cNvPr id="8" name="BALLON ACTIF CD 2024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4297" t="15737" r="12962" b="16250"/>
          <a:stretch/>
        </p:blipFill>
        <p:spPr>
          <a:xfrm>
            <a:off x="4890283" y="1565590"/>
            <a:ext cx="5912372" cy="4146116"/>
          </a:xfrm>
          <a:prstGeom prst="rect">
            <a:avLst/>
          </a:prstGeom>
        </p:spPr>
      </p:pic>
      <p:sp>
        <p:nvSpPr>
          <p:cNvPr id="9" name="Flèche vers la droite 8"/>
          <p:cNvSpPr/>
          <p:nvPr/>
        </p:nvSpPr>
        <p:spPr>
          <a:xfrm>
            <a:off x="156575" y="3219188"/>
            <a:ext cx="1039660" cy="306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963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7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OPNC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13" y="1197638"/>
            <a:ext cx="10045700" cy="24257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85" y="3865918"/>
            <a:ext cx="4895589" cy="282924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681031" y="1442646"/>
            <a:ext cx="3858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Double couche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288066" y="4233797"/>
            <a:ext cx="239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smtClean="0"/>
              <a:t>30 à 42 ATM</a:t>
            </a:r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3172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OPNC: efficacité ?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65" y="2128207"/>
            <a:ext cx="4669502" cy="347352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" y="1839598"/>
            <a:ext cx="7091237" cy="19145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8" y="5750644"/>
            <a:ext cx="5930142" cy="5324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44048"/>
            <a:ext cx="5373667" cy="8576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71342" y="2430049"/>
            <a:ext cx="1619425" cy="354486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95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2211" y="183415"/>
            <a:ext cx="10515600" cy="1325563"/>
          </a:xfrm>
        </p:spPr>
        <p:txBody>
          <a:bodyPr/>
          <a:lstStyle/>
          <a:p>
            <a:r>
              <a:rPr lang="fr-FR" dirty="0" smtClean="0"/>
              <a:t>Et pour l’IVA </a:t>
            </a:r>
            <a:r>
              <a:rPr lang="mr-IN" dirty="0" smtClean="0"/>
              <a:t>…</a:t>
            </a:r>
            <a:r>
              <a:rPr lang="fr-FR" dirty="0"/>
              <a:t>à</a:t>
            </a:r>
            <a:r>
              <a:rPr lang="fr-FR" dirty="0" smtClean="0"/>
              <a:t> votre avis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803302440"/>
              </p:ext>
            </p:extLst>
          </p:nvPr>
        </p:nvGraphicFramePr>
        <p:xfrm>
          <a:off x="1573756" y="1240077"/>
          <a:ext cx="8489863" cy="5617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6966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Et si on s’</a:t>
            </a:r>
            <a:r>
              <a:rPr lang="fr-FR" dirty="0" err="1" smtClean="0"/>
              <a:t>interessait</a:t>
            </a:r>
            <a:r>
              <a:rPr lang="fr-FR" dirty="0" smtClean="0"/>
              <a:t> plutôt au patient qu’à ses coronaires ?</a:t>
            </a: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16" y="3938865"/>
            <a:ext cx="3212926" cy="28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3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Entre 2022 et 2024 </a:t>
            </a:r>
            <a:r>
              <a:rPr lang="mr-IN" dirty="0" smtClean="0"/>
              <a:t>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Adénocarcinome bronchique traité par </a:t>
            </a:r>
            <a:r>
              <a:rPr lang="fr-FR" dirty="0" err="1" smtClean="0"/>
              <a:t>chimiotherapie</a:t>
            </a:r>
            <a:endParaRPr lang="fr-FR" dirty="0"/>
          </a:p>
          <a:p>
            <a:r>
              <a:rPr lang="fr-FR" dirty="0" smtClean="0"/>
              <a:t>Immunothérapie</a:t>
            </a:r>
          </a:p>
          <a:p>
            <a:r>
              <a:rPr lang="fr-FR" dirty="0" smtClean="0"/>
              <a:t>Radiothérapie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348" y="2819705"/>
            <a:ext cx="6679243" cy="28265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21271" y="2855934"/>
            <a:ext cx="150313" cy="1878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 flipV="1">
            <a:off x="7610409" y="2819705"/>
            <a:ext cx="232645" cy="2400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827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Radiothérapie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39" y="2154477"/>
            <a:ext cx="8615495" cy="4070013"/>
          </a:xfrm>
        </p:spPr>
      </p:pic>
      <p:sp>
        <p:nvSpPr>
          <p:cNvPr id="5" name="ZoneTexte 4"/>
          <p:cNvSpPr txBox="1"/>
          <p:nvPr/>
        </p:nvSpPr>
        <p:spPr>
          <a:xfrm>
            <a:off x="6701425" y="1327759"/>
            <a:ext cx="3356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IVA </a:t>
            </a:r>
            <a:r>
              <a:rPr lang="fr-FR" sz="2400" dirty="0" err="1" smtClean="0"/>
              <a:t>prox</a:t>
            </a:r>
            <a:r>
              <a:rPr lang="fr-FR" sz="2400" dirty="0" smtClean="0"/>
              <a:t> = 30 Gy</a:t>
            </a:r>
            <a:endParaRPr lang="fr-FR" sz="2400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5757333" y="3911600"/>
            <a:ext cx="2370667" cy="660401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93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 </a:t>
            </a:r>
            <a:r>
              <a:rPr lang="fr-FR" smtClean="0"/>
              <a:t>pour l’IVA ?</a:t>
            </a:r>
            <a:endParaRPr lang="fr-FR" dirty="0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2132361631"/>
              </p:ext>
            </p:extLst>
          </p:nvPr>
        </p:nvGraphicFramePr>
        <p:xfrm>
          <a:off x="2863937" y="1192332"/>
          <a:ext cx="8489863" cy="5617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629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Angioplastie IVA</a:t>
            </a:r>
            <a:endParaRPr lang="fr-FR" dirty="0"/>
          </a:p>
        </p:txBody>
      </p:sp>
      <p:pic>
        <p:nvPicPr>
          <p:cNvPr id="5" name="IVA STENT 202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3969" t="7920" r="14372" b="3814"/>
          <a:stretch/>
        </p:blipFill>
        <p:spPr>
          <a:xfrm>
            <a:off x="5198301" y="1444565"/>
            <a:ext cx="5123146" cy="4732398"/>
          </a:xfrm>
        </p:spPr>
      </p:pic>
      <p:sp>
        <p:nvSpPr>
          <p:cNvPr id="4" name="ZoneTexte 3"/>
          <p:cNvSpPr txBox="1"/>
          <p:nvPr/>
        </p:nvSpPr>
        <p:spPr>
          <a:xfrm>
            <a:off x="2221643" y="3472160"/>
            <a:ext cx="2976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ORSIRO 3x13mm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2201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Cas clinique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Mr L. 73 ans</a:t>
            </a:r>
          </a:p>
          <a:p>
            <a:r>
              <a:rPr lang="fr-FR" dirty="0" smtClean="0"/>
              <a:t>HTA Dyslipidémie Surpoids Tabagisme sevré</a:t>
            </a:r>
          </a:p>
          <a:p>
            <a:r>
              <a:rPr lang="fr-FR" dirty="0" smtClean="0"/>
              <a:t>2012 : NSTEMI  ATL CD3 Promus 3x38mm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/>
              <a:t> </a:t>
            </a:r>
          </a:p>
          <a:p>
            <a:endParaRPr lang="fr-FR" dirty="0"/>
          </a:p>
          <a:p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29" y="3462816"/>
            <a:ext cx="3205272" cy="320527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89" y="3457597"/>
            <a:ext cx="3210490" cy="32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9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2025 : douleur thoracique</a:t>
            </a:r>
            <a:endParaRPr lang="fr-FR" dirty="0"/>
          </a:p>
        </p:txBody>
      </p:sp>
      <p:pic>
        <p:nvPicPr>
          <p:cNvPr id="4" name="IVA 202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3835" t="2598" r="14925" b="2982"/>
          <a:stretch/>
        </p:blipFill>
        <p:spPr>
          <a:xfrm>
            <a:off x="676405" y="1690688"/>
            <a:ext cx="4522912" cy="4495501"/>
          </a:xfrm>
        </p:spPr>
      </p:pic>
      <p:pic>
        <p:nvPicPr>
          <p:cNvPr id="5" name="CD 2025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3879" t="7998" r="15405" b="2520"/>
          <a:stretch/>
        </p:blipFill>
        <p:spPr>
          <a:xfrm>
            <a:off x="6212908" y="1701871"/>
            <a:ext cx="4772417" cy="448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9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0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chacun sa/ses « </a:t>
            </a:r>
            <a:r>
              <a:rPr lang="fr-FR" dirty="0" err="1" smtClean="0"/>
              <a:t>re</a:t>
            </a:r>
            <a:r>
              <a:rPr lang="fr-FR" dirty="0" smtClean="0"/>
              <a:t> »sténose(s)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r>
              <a:rPr lang="fr-FR" dirty="0" smtClean="0"/>
              <a:t>Plusieurs </a:t>
            </a:r>
            <a:r>
              <a:rPr lang="fr-FR" b="1" dirty="0" smtClean="0"/>
              <a:t>types</a:t>
            </a:r>
            <a:r>
              <a:rPr lang="fr-FR" dirty="0" smtClean="0"/>
              <a:t> selon le même patient</a:t>
            </a:r>
          </a:p>
          <a:p>
            <a:r>
              <a:rPr lang="fr-FR" b="1" dirty="0" smtClean="0"/>
              <a:t>Historique</a:t>
            </a:r>
            <a:r>
              <a:rPr lang="fr-FR" dirty="0" smtClean="0"/>
              <a:t> des lésions</a:t>
            </a:r>
          </a:p>
          <a:p>
            <a:r>
              <a:rPr lang="fr-FR" dirty="0" err="1" smtClean="0"/>
              <a:t>Stents</a:t>
            </a:r>
            <a:r>
              <a:rPr lang="fr-FR" dirty="0" smtClean="0"/>
              <a:t> actifs utilisés</a:t>
            </a:r>
          </a:p>
          <a:p>
            <a:r>
              <a:rPr lang="fr-FR" b="1" dirty="0" smtClean="0"/>
              <a:t>Cause mécanique +++ </a:t>
            </a:r>
            <a:r>
              <a:rPr lang="fr-FR" dirty="0" smtClean="0"/>
              <a:t>-&gt; intérêt de l’imagerie intra coronaire</a:t>
            </a:r>
          </a:p>
          <a:p>
            <a:r>
              <a:rPr lang="fr-FR" dirty="0" smtClean="0"/>
              <a:t>Processus inflammatoire</a:t>
            </a:r>
          </a:p>
          <a:p>
            <a:r>
              <a:rPr lang="fr-FR" dirty="0" err="1" smtClean="0"/>
              <a:t>Resténose</a:t>
            </a:r>
            <a:r>
              <a:rPr lang="fr-FR" dirty="0" smtClean="0"/>
              <a:t> et </a:t>
            </a:r>
            <a:r>
              <a:rPr lang="fr-FR" dirty="0" err="1"/>
              <a:t>R</a:t>
            </a:r>
            <a:r>
              <a:rPr lang="fr-FR" dirty="0" err="1" smtClean="0"/>
              <a:t>e</a:t>
            </a:r>
            <a:r>
              <a:rPr lang="fr-FR" dirty="0" smtClean="0"/>
              <a:t>-sténose = maladies différentes</a:t>
            </a:r>
          </a:p>
          <a:p>
            <a:pPr marL="0" indent="0">
              <a:buNone/>
            </a:pPr>
            <a:r>
              <a:rPr lang="fr-FR" smtClean="0"/>
              <a:t>	=&gt; Traitements </a:t>
            </a:r>
            <a:r>
              <a:rPr lang="fr-FR" dirty="0" smtClean="0"/>
              <a:t>au cas par cas</a:t>
            </a:r>
          </a:p>
          <a:p>
            <a:r>
              <a:rPr lang="fr-FR" b="1" dirty="0" smtClean="0"/>
              <a:t>Préparation</a:t>
            </a:r>
            <a:r>
              <a:rPr lang="fr-FR" dirty="0" smtClean="0"/>
              <a:t> de la lésion de RIS +++ ; Préparation des lésions de novo +++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74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2013: Angor d’effort</a:t>
            </a:r>
            <a:endParaRPr lang="fr-FR" dirty="0"/>
          </a:p>
        </p:txBody>
      </p:sp>
      <p:pic>
        <p:nvPicPr>
          <p:cNvPr id="7" name="IVA 201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5855" t="12387" r="13984" b="13056"/>
          <a:stretch/>
        </p:blipFill>
        <p:spPr>
          <a:xfrm>
            <a:off x="601249" y="1705641"/>
            <a:ext cx="5160723" cy="4112699"/>
          </a:xfrm>
        </p:spPr>
      </p:pic>
      <p:pic>
        <p:nvPicPr>
          <p:cNvPr id="8" name="CD2013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6455" t="4024" r="14316" b="8647"/>
          <a:stretch/>
        </p:blipFill>
        <p:spPr>
          <a:xfrm>
            <a:off x="6461740" y="1384126"/>
            <a:ext cx="4892060" cy="462836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77447" y="6112701"/>
            <a:ext cx="32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FFR IVA 0,78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498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Angioplastie IVA CD</a:t>
            </a:r>
            <a:endParaRPr lang="fr-FR" dirty="0"/>
          </a:p>
        </p:txBody>
      </p:sp>
      <p:pic>
        <p:nvPicPr>
          <p:cNvPr id="8" name="CD STENT 201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3889" t="4391" r="13576" b="4356"/>
          <a:stretch/>
        </p:blipFill>
        <p:spPr>
          <a:xfrm>
            <a:off x="6526060" y="1684862"/>
            <a:ext cx="4697261" cy="4431643"/>
          </a:xfrm>
        </p:spPr>
      </p:pic>
      <p:sp>
        <p:nvSpPr>
          <p:cNvPr id="4" name="ZoneTexte 3"/>
          <p:cNvSpPr txBox="1"/>
          <p:nvPr/>
        </p:nvSpPr>
        <p:spPr>
          <a:xfrm>
            <a:off x="1152394" y="6176963"/>
            <a:ext cx="2304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NOBORI 2,75 x 18mm avec </a:t>
            </a:r>
            <a:r>
              <a:rPr lang="fr-FR" dirty="0" err="1" smtClean="0"/>
              <a:t>kissing</a:t>
            </a:r>
            <a:r>
              <a:rPr lang="fr-FR" dirty="0" smtClean="0"/>
              <a:t> IVA </a:t>
            </a:r>
            <a:r>
              <a:rPr lang="fr-FR" dirty="0" err="1" smtClean="0"/>
              <a:t>diago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193066" y="6176963"/>
            <a:ext cx="230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BIOMATRIX 3 X 28mm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688377" y="5562867"/>
            <a:ext cx="3066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Zone </a:t>
            </a:r>
            <a:r>
              <a:rPr lang="fr-FR" smtClean="0"/>
              <a:t>non couverte/ gap ?</a:t>
            </a:r>
            <a:endParaRPr lang="fr-FR" dirty="0"/>
          </a:p>
        </p:txBody>
      </p:sp>
      <p:pic>
        <p:nvPicPr>
          <p:cNvPr id="9" name="STENT IVA 2013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4452" t="3818" r="14195" b="4922"/>
          <a:stretch/>
        </p:blipFill>
        <p:spPr>
          <a:xfrm>
            <a:off x="964504" y="1654717"/>
            <a:ext cx="4609578" cy="442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1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9 années passent</a:t>
            </a:r>
            <a:r>
              <a:rPr lang="mr-IN" dirty="0" smtClean="0"/>
              <a:t>…</a:t>
            </a:r>
            <a:r>
              <a:rPr lang="fr-FR" dirty="0" smtClean="0"/>
              <a:t> 2022 : récidive angor</a:t>
            </a:r>
            <a:endParaRPr lang="fr-FR" dirty="0"/>
          </a:p>
        </p:txBody>
      </p:sp>
      <p:pic>
        <p:nvPicPr>
          <p:cNvPr id="5" name="IVA 202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2954" t="9624" r="13863" b="2628"/>
          <a:stretch/>
        </p:blipFill>
        <p:spPr>
          <a:xfrm>
            <a:off x="939452" y="1930785"/>
            <a:ext cx="4772416" cy="4291287"/>
          </a:xfrm>
        </p:spPr>
      </p:pic>
      <p:pic>
        <p:nvPicPr>
          <p:cNvPr id="6" name="CD 202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4453" t="10312" r="14041" b="2704"/>
          <a:stretch/>
        </p:blipFill>
        <p:spPr>
          <a:xfrm>
            <a:off x="6200384" y="1929007"/>
            <a:ext cx="4722312" cy="43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Angioplastie CD</a:t>
            </a:r>
            <a:endParaRPr lang="fr-FR" dirty="0"/>
          </a:p>
        </p:txBody>
      </p:sp>
      <p:pic>
        <p:nvPicPr>
          <p:cNvPr id="5" name="STENT CD 202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686" t="9519" r="14160" b="3761"/>
          <a:stretch/>
        </p:blipFill>
        <p:spPr>
          <a:xfrm>
            <a:off x="5022937" y="1590805"/>
            <a:ext cx="5098093" cy="4659684"/>
          </a:xfrm>
        </p:spPr>
      </p:pic>
      <p:sp>
        <p:nvSpPr>
          <p:cNvPr id="4" name="ZoneTexte 3"/>
          <p:cNvSpPr txBox="1"/>
          <p:nvPr/>
        </p:nvSpPr>
        <p:spPr>
          <a:xfrm>
            <a:off x="838199" y="2732473"/>
            <a:ext cx="41847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Dilatation au ballon 3x 20mm avec résultat incomplet</a:t>
            </a:r>
          </a:p>
          <a:p>
            <a:endParaRPr lang="fr-FR" sz="2400" dirty="0" smtClean="0"/>
          </a:p>
          <a:p>
            <a:r>
              <a:rPr lang="fr-FR" sz="2400" dirty="0" smtClean="0"/>
              <a:t>Décision ATL avec XIENCE 3x28mm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4624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Traitement de la RIS  « règles de l’art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 smtClean="0"/>
              <a:t>Préparation de la lésion:</a:t>
            </a:r>
          </a:p>
          <a:p>
            <a:r>
              <a:rPr lang="fr-FR" dirty="0" smtClean="0"/>
              <a:t>Ballon NC</a:t>
            </a:r>
          </a:p>
          <a:p>
            <a:r>
              <a:rPr lang="fr-FR" dirty="0" err="1" smtClean="0"/>
              <a:t>Cutting</a:t>
            </a:r>
            <a:r>
              <a:rPr lang="fr-FR" dirty="0" smtClean="0"/>
              <a:t>/</a:t>
            </a:r>
            <a:r>
              <a:rPr lang="fr-FR" dirty="0" err="1" smtClean="0"/>
              <a:t>scoring</a:t>
            </a:r>
            <a:r>
              <a:rPr lang="fr-FR" dirty="0" smtClean="0"/>
              <a:t> </a:t>
            </a:r>
            <a:r>
              <a:rPr lang="fr-FR" dirty="0" err="1" smtClean="0"/>
              <a:t>balloon</a:t>
            </a:r>
            <a:endParaRPr lang="fr-FR" dirty="0" smtClean="0"/>
          </a:p>
          <a:p>
            <a:r>
              <a:rPr lang="fr-FR" dirty="0" smtClean="0"/>
              <a:t>OPNC</a:t>
            </a:r>
          </a:p>
          <a:p>
            <a:r>
              <a:rPr lang="fr-FR" dirty="0" smtClean="0"/>
              <a:t>(Rota) ⚠️</a:t>
            </a:r>
          </a:p>
          <a:p>
            <a:pPr marL="0" indent="0">
              <a:buNone/>
            </a:pPr>
            <a:r>
              <a:rPr lang="fr-FR" dirty="0" smtClean="0"/>
              <a:t>Traitement de la lésion de RIS:</a:t>
            </a:r>
          </a:p>
          <a:p>
            <a:r>
              <a:rPr lang="fr-FR" dirty="0" smtClean="0"/>
              <a:t>Ballon actif </a:t>
            </a:r>
          </a:p>
          <a:p>
            <a:r>
              <a:rPr lang="fr-FR" dirty="0" err="1" smtClean="0"/>
              <a:t>Stent</a:t>
            </a:r>
            <a:r>
              <a:rPr lang="fr-FR" dirty="0" smtClean="0"/>
              <a:t> actif</a:t>
            </a:r>
          </a:p>
          <a:p>
            <a:r>
              <a:rPr lang="fr-FR" dirty="0" smtClean="0"/>
              <a:t>Ballon « nu »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392" y="2551960"/>
            <a:ext cx="2029216" cy="93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7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 années passent</a:t>
            </a:r>
            <a:r>
              <a:rPr lang="mr-IN" dirty="0" smtClean="0"/>
              <a:t>…</a:t>
            </a:r>
            <a:r>
              <a:rPr lang="fr-FR" dirty="0" smtClean="0"/>
              <a:t> 2024: Angor à nouveau</a:t>
            </a:r>
            <a:endParaRPr lang="fr-FR" dirty="0"/>
          </a:p>
        </p:txBody>
      </p:sp>
      <p:pic>
        <p:nvPicPr>
          <p:cNvPr id="7" name="IVA 202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4034" t="5477" r="13509" b="1542"/>
          <a:stretch/>
        </p:blipFill>
        <p:spPr>
          <a:xfrm>
            <a:off x="676405" y="1695513"/>
            <a:ext cx="4706762" cy="4529639"/>
          </a:xfrm>
        </p:spPr>
      </p:pic>
      <p:pic>
        <p:nvPicPr>
          <p:cNvPr id="8" name="CD 2024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5311" t="5062" r="15049" b="3576"/>
          <a:stretch/>
        </p:blipFill>
        <p:spPr>
          <a:xfrm>
            <a:off x="5840246" y="1690688"/>
            <a:ext cx="4608548" cy="453446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565753" y="6363222"/>
            <a:ext cx="2517732" cy="375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RIS BIOMATRIX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676373" y="6363222"/>
            <a:ext cx="2918564" cy="375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RIS XIENCE - NOBORI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394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7423" y="2242159"/>
            <a:ext cx="10515600" cy="1393390"/>
          </a:xfrm>
        </p:spPr>
        <p:txBody>
          <a:bodyPr/>
          <a:lstStyle/>
          <a:p>
            <a:r>
              <a:rPr lang="fr-FR" dirty="0" smtClean="0"/>
              <a:t>2</a:t>
            </a:r>
            <a:r>
              <a:rPr lang="fr-FR" smtClean="0"/>
              <a:t> </a:t>
            </a:r>
            <a:r>
              <a:rPr lang="fr-FR" dirty="0" smtClean="0"/>
              <a:t>RESTENOSES DIFFERENTES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25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4373</TotalTime>
  <Words>350</Words>
  <Application>Microsoft Macintosh PowerPoint</Application>
  <PresentationFormat>Grand écran</PresentationFormat>
  <Paragraphs>99</Paragraphs>
  <Slides>21</Slides>
  <Notes>8</Notes>
  <HiddenSlides>0</HiddenSlides>
  <MMClips>14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Calibri</vt:lpstr>
      <vt:lpstr>Calibri Light</vt:lpstr>
      <vt:lpstr>Mangal</vt:lpstr>
      <vt:lpstr>Arial</vt:lpstr>
      <vt:lpstr>Thème Office</vt:lpstr>
      <vt:lpstr>Resténose ou Re-sténose ?</vt:lpstr>
      <vt:lpstr>Cas clinique</vt:lpstr>
      <vt:lpstr>2013: Angor d’effort</vt:lpstr>
      <vt:lpstr>Angioplastie IVA CD</vt:lpstr>
      <vt:lpstr>9 années passent… 2022 : récidive angor</vt:lpstr>
      <vt:lpstr>Angioplastie CD</vt:lpstr>
      <vt:lpstr>Traitement de la RIS  « règles de l’art »</vt:lpstr>
      <vt:lpstr>2 années passent… 2024: Angor à nouveau</vt:lpstr>
      <vt:lpstr>2 RESTENOSES DIFFERENTES</vt:lpstr>
      <vt:lpstr>Que faites vous ?</vt:lpstr>
      <vt:lpstr>Angioplastie CD : Resténose</vt:lpstr>
      <vt:lpstr>OPNC</vt:lpstr>
      <vt:lpstr>OPNC: efficacité ?</vt:lpstr>
      <vt:lpstr>Et pour l’IVA …à votre avis ?</vt:lpstr>
      <vt:lpstr>Et si on s’interessait plutôt au patient qu’à ses coronaires ?</vt:lpstr>
      <vt:lpstr>Entre 2022 et 2024 …</vt:lpstr>
      <vt:lpstr>Radiothérapie</vt:lpstr>
      <vt:lpstr>Et pour l’IVA ?</vt:lpstr>
      <vt:lpstr>Angioplastie IVA</vt:lpstr>
      <vt:lpstr>2025 : douleur thoracique</vt:lpstr>
      <vt:lpstr>A chacun sa/ses « re »sténose(s)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Resténose ou Re-sténose ?</dc:title>
  <dc:creator>Utilisateur de Microsoft Office</dc:creator>
  <cp:lastModifiedBy>Utilisateur de Microsoft Office</cp:lastModifiedBy>
  <cp:revision>25</cp:revision>
  <dcterms:created xsi:type="dcterms:W3CDTF">2025-03-05T16:35:18Z</dcterms:created>
  <dcterms:modified xsi:type="dcterms:W3CDTF">2025-03-10T20:44:09Z</dcterms:modified>
</cp:coreProperties>
</file>