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317" r:id="rId3"/>
    <p:sldId id="329" r:id="rId4"/>
    <p:sldId id="330" r:id="rId5"/>
    <p:sldId id="331" r:id="rId6"/>
    <p:sldId id="333" r:id="rId7"/>
    <p:sldId id="318" r:id="rId8"/>
    <p:sldId id="319" r:id="rId9"/>
    <p:sldId id="316" r:id="rId10"/>
    <p:sldId id="320" r:id="rId11"/>
    <p:sldId id="321" r:id="rId12"/>
    <p:sldId id="322" r:id="rId13"/>
    <p:sldId id="323" r:id="rId14"/>
    <p:sldId id="332" r:id="rId15"/>
    <p:sldId id="290" r:id="rId16"/>
    <p:sldId id="308" r:id="rId17"/>
    <p:sldId id="297" r:id="rId18"/>
    <p:sldId id="302" r:id="rId19"/>
    <p:sldId id="301" r:id="rId20"/>
    <p:sldId id="300" r:id="rId21"/>
    <p:sldId id="299" r:id="rId22"/>
    <p:sldId id="298" r:id="rId23"/>
    <p:sldId id="307" r:id="rId24"/>
    <p:sldId id="306" r:id="rId25"/>
    <p:sldId id="305" r:id="rId26"/>
    <p:sldId id="304" r:id="rId27"/>
    <p:sldId id="312" r:id="rId28"/>
    <p:sldId id="309" r:id="rId29"/>
    <p:sldId id="311" r:id="rId30"/>
    <p:sldId id="310" r:id="rId31"/>
    <p:sldId id="303" r:id="rId32"/>
    <p:sldId id="328" r:id="rId33"/>
    <p:sldId id="326" r:id="rId34"/>
    <p:sldId id="327" r:id="rId35"/>
    <p:sldId id="313" r:id="rId36"/>
    <p:sldId id="314" r:id="rId37"/>
    <p:sldId id="315" r:id="rId38"/>
    <p:sldId id="334" r:id="rId39"/>
    <p:sldId id="324" r:id="rId40"/>
    <p:sldId id="325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153" autoAdjust="0"/>
    <p:restoredTop sz="94660"/>
  </p:normalViewPr>
  <p:slideViewPr>
    <p:cSldViewPr snapToGrid="0">
      <p:cViewPr>
        <p:scale>
          <a:sx n="90" d="100"/>
          <a:sy n="90" d="100"/>
        </p:scale>
        <p:origin x="352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79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99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17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19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90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36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23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68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48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56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4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1CE5C-F44B-463D-B54B-4D2588F730E7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7B5C8-4697-45F6-AF95-CA5B6F0975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42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jp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.jp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1.jp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1.jp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1.jp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34.png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38.png"/><Relationship Id="rId4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39.png"/><Relationship Id="rId4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media" Target="../media/media25.mp4"/><Relationship Id="rId7" Type="http://schemas.openxmlformats.org/officeDocument/2006/relationships/image" Target="../media/image41.png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5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79C4032-1C63-EC42-B0D1-4A50D476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247076"/>
            <a:ext cx="9144000" cy="1655762"/>
          </a:xfrm>
          <a:solidFill>
            <a:schemeClr val="accent6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endParaRPr lang="fr-FR" dirty="0"/>
          </a:p>
          <a:p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Ballon actif</a:t>
            </a:r>
          </a:p>
          <a:p>
            <a:r>
              <a:rPr lang="fr-FR" sz="4000" b="1" dirty="0">
                <a:solidFill>
                  <a:schemeClr val="bg1"/>
                </a:solidFill>
                <a:latin typeface="Avenir Next Demi Bold" panose="020B0503020202020204" pitchFamily="34" charset="0"/>
              </a:rPr>
              <a:t>L’hybride : une vraie bonne idée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4D491E-340B-6B4A-B019-5BE6853CD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1496901"/>
            <a:ext cx="2476500" cy="17272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9E82AA-EF0F-779F-1DC4-D9EBC202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9" y="323408"/>
            <a:ext cx="3024188" cy="115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3FA875-0721-5760-325C-8779C1FEA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443" y="443488"/>
            <a:ext cx="28670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E555D6-2B1F-3C7B-A33C-56AA5B655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26" y="5242286"/>
            <a:ext cx="1497745" cy="12923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E1E090-4C4C-042D-7DA6-1F9C5235208C}"/>
              </a:ext>
            </a:extLst>
          </p:cNvPr>
          <p:cNvSpPr/>
          <p:nvPr/>
        </p:nvSpPr>
        <p:spPr>
          <a:xfrm>
            <a:off x="8350370" y="5382883"/>
            <a:ext cx="3329796" cy="948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Dr HUMEAU Vincent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CH Auxerre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Le 14/03/2025</a:t>
            </a:r>
          </a:p>
        </p:txBody>
      </p:sp>
    </p:spTree>
    <p:extLst>
      <p:ext uri="{BB962C8B-B14F-4D97-AF65-F5344CB8AC3E}">
        <p14:creationId xmlns:p14="http://schemas.microsoft.com/office/powerpoint/2010/main" val="1279020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58341-D27D-7D8D-59E2-87703CE2B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4DB14F-3AB6-DC1E-57CB-C7575337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44E6CA-5FE1-2E33-3216-BCBB19337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10" name="CD après ballon actif.mp4">
            <a:hlinkClick r:id="" action="ppaction://media"/>
            <a:extLst>
              <a:ext uri="{FF2B5EF4-FFF2-40B4-BE49-F238E27FC236}">
                <a16:creationId xmlns:a16="http://schemas.microsoft.com/office/drawing/2014/main" id="{56E09D13-DADD-249B-2F0C-D35A76027A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4506" t="13268" r="13654" b="13915"/>
          <a:stretch/>
        </p:blipFill>
        <p:spPr>
          <a:xfrm>
            <a:off x="2734019" y="1275907"/>
            <a:ext cx="5580641" cy="4678326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E8529D-3470-FBF3-8F52-201103EC61C5}"/>
              </a:ext>
            </a:extLst>
          </p:cNvPr>
          <p:cNvSpPr/>
          <p:nvPr/>
        </p:nvSpPr>
        <p:spPr>
          <a:xfrm>
            <a:off x="8591107" y="2254102"/>
            <a:ext cx="3274828" cy="340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Après ballon actif 2,5 x 30mm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FAC19-066D-7073-4A46-E702747B2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7D3D7-0A58-48F9-B8C8-45D8ED4C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457EC3-8D38-0D90-BAB2-7352A5606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CD après ballon actif2 (1).mp4">
            <a:hlinkClick r:id="" action="ppaction://media"/>
            <a:extLst>
              <a:ext uri="{FF2B5EF4-FFF2-40B4-BE49-F238E27FC236}">
                <a16:creationId xmlns:a16="http://schemas.microsoft.com/office/drawing/2014/main" id="{7FC22D85-01A2-4834-F036-432F891B07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5971" t="19621" r="12190" b="11961"/>
          <a:stretch/>
        </p:blipFill>
        <p:spPr>
          <a:xfrm>
            <a:off x="3138054" y="1509823"/>
            <a:ext cx="5772029" cy="4593265"/>
          </a:xfrm>
        </p:spPr>
      </p:pic>
    </p:spTree>
    <p:extLst>
      <p:ext uri="{BB962C8B-B14F-4D97-AF65-F5344CB8AC3E}">
        <p14:creationId xmlns:p14="http://schemas.microsoft.com/office/powerpoint/2010/main" val="282581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D0E64-44E7-F599-40A0-B07A8DFD7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308760-1B82-32BC-ED87-F3D11A735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Résultat final :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DF3F02-7869-3409-E5CD-CE23F5121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CD final 2.mp4">
            <a:hlinkClick r:id="" action="ppaction://media"/>
            <a:extLst>
              <a:ext uri="{FF2B5EF4-FFF2-40B4-BE49-F238E27FC236}">
                <a16:creationId xmlns:a16="http://schemas.microsoft.com/office/drawing/2014/main" id="{A520602D-A7A4-D907-941D-4D31E39A39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4017" t="18155" r="7790" b="7562"/>
          <a:stretch/>
        </p:blipFill>
        <p:spPr>
          <a:xfrm>
            <a:off x="2551817" y="1669423"/>
            <a:ext cx="5635256" cy="480218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CB81D9-1DE7-E9CB-3E1F-4871FD0A8D2B}"/>
              </a:ext>
            </a:extLst>
          </p:cNvPr>
          <p:cNvSpPr/>
          <p:nvPr/>
        </p:nvSpPr>
        <p:spPr>
          <a:xfrm>
            <a:off x="8591107" y="2254102"/>
            <a:ext cx="3274828" cy="340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Genou inférieur ONYX 3.0 x 34mm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4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218C3-9AB5-A971-2804-57A65D72C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F4D6F-478C-8792-48B6-376B68AF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7480D7-BD23-9ECD-7451-590B47137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CD final 2.mp4">
            <a:hlinkClick r:id="" action="ppaction://media"/>
            <a:extLst>
              <a:ext uri="{FF2B5EF4-FFF2-40B4-BE49-F238E27FC236}">
                <a16:creationId xmlns:a16="http://schemas.microsoft.com/office/drawing/2014/main" id="{8429655F-9FCC-FFD9-F3DF-91D9EF65DC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1085" t="15223" r="5836" b="6096"/>
          <a:stretch/>
        </p:blipFill>
        <p:spPr>
          <a:xfrm>
            <a:off x="3138055" y="1818279"/>
            <a:ext cx="6069740" cy="4497460"/>
          </a:xfr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A1DF10AC-FEBC-6EEF-E724-09B70CEB179E}"/>
              </a:ext>
            </a:extLst>
          </p:cNvPr>
          <p:cNvSpPr txBox="1">
            <a:spLocks/>
          </p:cNvSpPr>
          <p:nvPr/>
        </p:nvSpPr>
        <p:spPr>
          <a:xfrm>
            <a:off x="3290455" y="517525"/>
            <a:ext cx="82157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>
                <a:solidFill>
                  <a:schemeClr val="accent6">
                    <a:lumMod val="75000"/>
                  </a:schemeClr>
                </a:solidFill>
              </a:rPr>
              <a:t> Résultat final : 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218C3-9AB5-A971-2804-57A65D72C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F4D6F-478C-8792-48B6-376B68AF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7480D7-BD23-9ECD-7451-590B47137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79246"/>
            <a:ext cx="2476500" cy="17272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A1DF10AC-FEBC-6EEF-E724-09B70CEB179E}"/>
              </a:ext>
            </a:extLst>
          </p:cNvPr>
          <p:cNvSpPr txBox="1">
            <a:spLocks/>
          </p:cNvSpPr>
          <p:nvPr/>
        </p:nvSpPr>
        <p:spPr>
          <a:xfrm>
            <a:off x="3290455" y="241080"/>
            <a:ext cx="82157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Conclusion : 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1C1A2C5-F41F-AEE7-AEAC-ED1099E98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3094"/>
            <a:ext cx="10515600" cy="499566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C’est pas mal cette stratégie… il est midi je serai à l’heure pour l’apéro avec les copains.</a:t>
            </a:r>
          </a:p>
          <a:p>
            <a:r>
              <a:rPr lang="fr-FR" dirty="0"/>
              <a:t>Patiente de 90 ans avec anémie : arrêt précoce DAAP si besoin ?</a:t>
            </a:r>
          </a:p>
          <a:p>
            <a:pPr lvl="1"/>
            <a:r>
              <a:rPr lang="fr-FR" dirty="0">
                <a:sym typeface="Wingdings" pitchFamily="2" charset="2"/>
              </a:rPr>
              <a:t>si elle doit avoir une FOGD/coloscopie</a:t>
            </a:r>
          </a:p>
          <a:p>
            <a:pPr lvl="1"/>
            <a:r>
              <a:rPr lang="fr-FR" dirty="0">
                <a:sym typeface="Wingdings" pitchFamily="2" charset="2"/>
              </a:rPr>
              <a:t>Si saignement digestif actif après charge P2Y12…</a:t>
            </a:r>
          </a:p>
          <a:p>
            <a:r>
              <a:rPr lang="fr-FR" dirty="0">
                <a:sym typeface="Wingdings" pitchFamily="2" charset="2"/>
              </a:rPr>
              <a:t>Possibilité de SAPT ?</a:t>
            </a:r>
          </a:p>
          <a:p>
            <a:endParaRPr lang="fr-FR" dirty="0">
              <a:sym typeface="Wingdings" pitchFamily="2" charset="2"/>
            </a:endParaRPr>
          </a:p>
          <a:p>
            <a:endParaRPr lang="fr-FR" dirty="0">
              <a:sym typeface="Wingdings" pitchFamily="2" charset="2"/>
            </a:endParaRPr>
          </a:p>
          <a:p>
            <a:endParaRPr lang="fr-FR" dirty="0">
              <a:sym typeface="Wingdings" pitchFamily="2" charset="2"/>
            </a:endParaRPr>
          </a:p>
          <a:p>
            <a:endParaRPr lang="fr-FR" dirty="0">
              <a:sym typeface="Wingdings" pitchFamily="2" charset="2"/>
            </a:endParaRPr>
          </a:p>
          <a:p>
            <a:r>
              <a:rPr lang="fr-FR" dirty="0">
                <a:sym typeface="Wingdings" pitchFamily="2" charset="2"/>
              </a:rPr>
              <a:t>Mais j’aurais peut être du faire tout au ballon actif pour ça…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B939EA-9990-4E3C-4C26-556BC8B08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663" y="4272719"/>
            <a:ext cx="73279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Cas clinique 2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473035"/>
            <a:ext cx="10515600" cy="3703927"/>
          </a:xfrm>
        </p:spPr>
        <p:txBody>
          <a:bodyPr/>
          <a:lstStyle/>
          <a:p>
            <a:r>
              <a:rPr lang="fr-FR" dirty="0"/>
              <a:t>Mme F. 84 ans ; 153cm, 78Kg.</a:t>
            </a:r>
          </a:p>
          <a:p>
            <a:r>
              <a:rPr lang="fr-FR" dirty="0"/>
              <a:t>ATCD : 0</a:t>
            </a:r>
          </a:p>
          <a:p>
            <a:r>
              <a:rPr lang="fr-FR" dirty="0"/>
              <a:t>FDRCV : HTA</a:t>
            </a:r>
          </a:p>
          <a:p>
            <a:r>
              <a:rPr lang="fr-FR" dirty="0"/>
              <a:t>Clinique : Angor typique CCS 2</a:t>
            </a:r>
          </a:p>
          <a:p>
            <a:r>
              <a:rPr lang="fr-FR" dirty="0"/>
              <a:t>Biologie : </a:t>
            </a:r>
            <a:r>
              <a:rPr lang="fr-FR" dirty="0" err="1"/>
              <a:t>Hb</a:t>
            </a:r>
            <a:r>
              <a:rPr lang="fr-FR" dirty="0"/>
              <a:t> 11,1 – Créatinine 84 – Plaquette 131 000.</a:t>
            </a:r>
          </a:p>
          <a:p>
            <a:r>
              <a:rPr lang="fr-FR" dirty="0"/>
              <a:t>ETT repos : FEVG 65%, pas de valvulopathie, pas d’HTP…</a:t>
            </a:r>
          </a:p>
          <a:p>
            <a:r>
              <a:rPr lang="fr-FR" dirty="0"/>
              <a:t>ETT dobutamine : ischémie antérieure, et apicale.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3FE59D-5A85-7A4D-8D5A-5011367E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DB9A41-7983-1778-A536-7D0A17178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463" y="592138"/>
            <a:ext cx="17780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6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612D-4AEE-E6AB-A10A-7D0447A55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09571C-7806-6795-54CF-E9549D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Coronarographie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4BFF0F-C0F0-5356-1FA7-A5D148C99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7" name="CAUDAL1.mp4">
            <a:hlinkClick r:id="" action="ppaction://media"/>
            <a:extLst>
              <a:ext uri="{FF2B5EF4-FFF2-40B4-BE49-F238E27FC236}">
                <a16:creationId xmlns:a16="http://schemas.microsoft.com/office/drawing/2014/main" id="{E0C2F671-8614-D062-1CBE-7BA32E2F1F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0617" t="16126" r="10871" b="16454"/>
          <a:stretch/>
        </p:blipFill>
        <p:spPr>
          <a:xfrm>
            <a:off x="2933700" y="1690688"/>
            <a:ext cx="5410200" cy="4608513"/>
          </a:xfrm>
        </p:spPr>
      </p:pic>
    </p:spTree>
    <p:extLst>
      <p:ext uri="{BB962C8B-B14F-4D97-AF65-F5344CB8AC3E}">
        <p14:creationId xmlns:p14="http://schemas.microsoft.com/office/powerpoint/2010/main" val="255071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45279-0959-3ABC-3667-08B5A9055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6D4BFF-37D1-ECC6-1A5A-A47595477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72C434-186A-A3BF-5813-513E1F800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7" name="IVA1.mp4">
            <a:hlinkClick r:id="" action="ppaction://media"/>
            <a:extLst>
              <a:ext uri="{FF2B5EF4-FFF2-40B4-BE49-F238E27FC236}">
                <a16:creationId xmlns:a16="http://schemas.microsoft.com/office/drawing/2014/main" id="{033BE1A7-8A1F-4C71-719F-507EDDCDDF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195" t="3575" r="5326" b="2444"/>
          <a:stretch/>
        </p:blipFill>
        <p:spPr>
          <a:xfrm>
            <a:off x="3138055" y="1498600"/>
            <a:ext cx="5434445" cy="4864099"/>
          </a:xfrm>
        </p:spPr>
      </p:pic>
    </p:spTree>
    <p:extLst>
      <p:ext uri="{BB962C8B-B14F-4D97-AF65-F5344CB8AC3E}">
        <p14:creationId xmlns:p14="http://schemas.microsoft.com/office/powerpoint/2010/main" val="426626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46E76-0C6B-EB19-9E9B-A2E2D981C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B5DA3B-DF5D-21A8-A96E-F1974A60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092D47-4FFE-67F1-9DC0-7417DE9CF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7" name="IVA2.mp4">
            <a:hlinkClick r:id="" action="ppaction://media"/>
            <a:extLst>
              <a:ext uri="{FF2B5EF4-FFF2-40B4-BE49-F238E27FC236}">
                <a16:creationId xmlns:a16="http://schemas.microsoft.com/office/drawing/2014/main" id="{D1B60847-FC64-535D-3B3D-2D15EE9B52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612" t="4450" r="5618" b="3904"/>
          <a:stretch/>
        </p:blipFill>
        <p:spPr>
          <a:xfrm>
            <a:off x="3341254" y="1891506"/>
            <a:ext cx="5345545" cy="4407693"/>
          </a:xfrm>
        </p:spPr>
      </p:pic>
    </p:spTree>
    <p:extLst>
      <p:ext uri="{BB962C8B-B14F-4D97-AF65-F5344CB8AC3E}">
        <p14:creationId xmlns:p14="http://schemas.microsoft.com/office/powerpoint/2010/main" val="379803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B7265-826A-8BE0-E1A3-44E456F4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C202EC-2DCA-8692-DAF3-89B103D84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IVA prédilatation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B8887B-7C5F-C8E5-664D-4140352A2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IVA predil.mp4">
            <a:hlinkClick r:id="" action="ppaction://media"/>
            <a:extLst>
              <a:ext uri="{FF2B5EF4-FFF2-40B4-BE49-F238E27FC236}">
                <a16:creationId xmlns:a16="http://schemas.microsoft.com/office/drawing/2014/main" id="{0DA06C71-DFCE-9CA0-C8B2-86FA0658E3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780" t="7370" r="7370" b="5947"/>
          <a:stretch/>
        </p:blipFill>
        <p:spPr>
          <a:xfrm>
            <a:off x="2514600" y="1690688"/>
            <a:ext cx="5435601" cy="449421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3B66D6-2DB3-4A52-2DB2-B80523886B32}"/>
              </a:ext>
            </a:extLst>
          </p:cNvPr>
          <p:cNvSpPr/>
          <p:nvPr/>
        </p:nvSpPr>
        <p:spPr>
          <a:xfrm>
            <a:off x="8591107" y="2254102"/>
            <a:ext cx="3274828" cy="340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Prédilatation BNC 2.0 X 30mm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9E21D-0AAD-2BED-7ABD-70A17580A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E8399-E4C8-9DAF-4C9A-772B47E7A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Cas clinique n°1 :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B10A6E-93D9-75D1-08BA-09374899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A1DA71-8258-2754-4FE1-3B29018B0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130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Mme B. âgée de 90 ans hospitalisée pour SCA ST- avec tableau clinique de douleur thoracique constrictive typique évoluant depuis 48h.</a:t>
            </a:r>
          </a:p>
          <a:p>
            <a:r>
              <a:rPr lang="fr-FR" dirty="0"/>
              <a:t>ATCD :</a:t>
            </a:r>
          </a:p>
          <a:p>
            <a:pPr lvl="1"/>
            <a:r>
              <a:rPr lang="fr-FR" dirty="0"/>
              <a:t>AVC ischémique</a:t>
            </a:r>
          </a:p>
          <a:p>
            <a:pPr lvl="1"/>
            <a:r>
              <a:rPr lang="fr-FR" dirty="0"/>
              <a:t>Endartériectomie carotidienne bilatérale 2010</a:t>
            </a:r>
          </a:p>
          <a:p>
            <a:pPr lvl="1"/>
            <a:r>
              <a:rPr lang="fr-FR" dirty="0"/>
              <a:t>Epilepsie</a:t>
            </a:r>
          </a:p>
          <a:p>
            <a:r>
              <a:rPr lang="fr-FR" dirty="0"/>
              <a:t>FDRCV : dyslipidémie.</a:t>
            </a:r>
          </a:p>
          <a:p>
            <a:r>
              <a:rPr lang="fr-FR" dirty="0"/>
              <a:t>ECG : RS, QRS fin. ST- </a:t>
            </a:r>
            <a:r>
              <a:rPr lang="fr-FR" dirty="0" err="1"/>
              <a:t>inféro</a:t>
            </a:r>
            <a:r>
              <a:rPr lang="fr-FR" dirty="0"/>
              <a:t>-latéral.</a:t>
            </a:r>
          </a:p>
          <a:p>
            <a:r>
              <a:rPr lang="fr-FR" dirty="0"/>
              <a:t>Biologie : </a:t>
            </a:r>
            <a:r>
              <a:rPr lang="fr-FR" dirty="0" err="1"/>
              <a:t>Hb</a:t>
            </a:r>
            <a:r>
              <a:rPr lang="fr-FR" dirty="0"/>
              <a:t> 8,1 – plaquette 148000 – troponine 23429 – NT proBNP 10825 - créatinine 138 µmol/L.</a:t>
            </a:r>
          </a:p>
          <a:p>
            <a:r>
              <a:rPr lang="fr-FR" dirty="0"/>
              <a:t>ETT : FEVG 50%. </a:t>
            </a:r>
            <a:r>
              <a:rPr lang="fr-FR" dirty="0" err="1"/>
              <a:t>Hypokinésié</a:t>
            </a:r>
            <a:r>
              <a:rPr lang="fr-FR" dirty="0"/>
              <a:t> inférieure? Pas de valvulopathie.</a:t>
            </a:r>
          </a:p>
        </p:txBody>
      </p:sp>
    </p:spTree>
    <p:extLst>
      <p:ext uri="{BB962C8B-B14F-4D97-AF65-F5344CB8AC3E}">
        <p14:creationId xmlns:p14="http://schemas.microsoft.com/office/powerpoint/2010/main" val="3324103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91642-9639-562C-B3D7-ECE573AE6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8E9E3B-8A1D-1A0B-10EC-7F1BAC0D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IVA après prédilatation</a:t>
            </a:r>
          </a:p>
        </p:txBody>
      </p:sp>
      <p:pic>
        <p:nvPicPr>
          <p:cNvPr id="4" name="IVApostdil.mp4">
            <a:hlinkClick r:id="" action="ppaction://media"/>
            <a:extLst>
              <a:ext uri="{FF2B5EF4-FFF2-40B4-BE49-F238E27FC236}">
                <a16:creationId xmlns:a16="http://schemas.microsoft.com/office/drawing/2014/main" id="{4F878E70-541E-33BB-4FE1-C02616EF1A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686" t="6638" r="6738" b="7388"/>
          <a:stretch/>
        </p:blipFill>
        <p:spPr>
          <a:xfrm>
            <a:off x="2781299" y="2032000"/>
            <a:ext cx="5245101" cy="4356099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2EFF53-F546-EE04-F4F4-6C25C6499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B25E3-E1B2-8978-6324-B02AAB1D0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5235B-0EB5-2952-EF60-0EF0CCDB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IVA ballon actif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63FCCD-D947-1177-B1BD-5D131424C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8" name="IVA ballon actif.mp4">
            <a:hlinkClick r:id="" action="ppaction://media"/>
            <a:extLst>
              <a:ext uri="{FF2B5EF4-FFF2-40B4-BE49-F238E27FC236}">
                <a16:creationId xmlns:a16="http://schemas.microsoft.com/office/drawing/2014/main" id="{09D64EAD-537F-AB50-DCC0-B4B72D74A3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6822" t="8829" r="8537" b="23459"/>
          <a:stretch/>
        </p:blipFill>
        <p:spPr>
          <a:xfrm>
            <a:off x="3022600" y="1891506"/>
            <a:ext cx="5384800" cy="4471194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53E168-9DA1-4620-781A-6AAC530E2505}"/>
              </a:ext>
            </a:extLst>
          </p:cNvPr>
          <p:cNvSpPr/>
          <p:nvPr/>
        </p:nvSpPr>
        <p:spPr>
          <a:xfrm>
            <a:off x="8591107" y="2254102"/>
            <a:ext cx="3274828" cy="340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Ballon actif 2.0 X 30mm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DB19C-9F2D-B1BD-75A5-48F844C0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98574-066F-E565-A5CE-E7B1C7F56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IVA stent 1 </a:t>
            </a:r>
          </a:p>
        </p:txBody>
      </p:sp>
      <p:pic>
        <p:nvPicPr>
          <p:cNvPr id="4" name="IVA stent1.mp4">
            <a:hlinkClick r:id="" action="ppaction://media"/>
            <a:extLst>
              <a:ext uri="{FF2B5EF4-FFF2-40B4-BE49-F238E27FC236}">
                <a16:creationId xmlns:a16="http://schemas.microsoft.com/office/drawing/2014/main" id="{50A5A13B-D994-61DF-230B-9B53FB3A72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100" t="12879" r="7115" b="18668"/>
          <a:stretch/>
        </p:blipFill>
        <p:spPr>
          <a:xfrm>
            <a:off x="2639290" y="1690688"/>
            <a:ext cx="5412510" cy="4494212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E44A6A-9A7D-A2C4-9981-CEA64E092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7A9EDC-063B-9C3F-6D47-1EFF86882A05}"/>
              </a:ext>
            </a:extLst>
          </p:cNvPr>
          <p:cNvSpPr/>
          <p:nvPr/>
        </p:nvSpPr>
        <p:spPr>
          <a:xfrm>
            <a:off x="8591107" y="2254102"/>
            <a:ext cx="3274828" cy="340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ONYX 2,25 x 34mm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0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A1EC3-DC39-A0F4-2FC0-6C77D616D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79BCB7-FDEC-4BA6-C929-2172A9982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IVA stent 2 </a:t>
            </a:r>
          </a:p>
        </p:txBody>
      </p:sp>
      <p:pic>
        <p:nvPicPr>
          <p:cNvPr id="4" name="IVAstent2.mp4">
            <a:hlinkClick r:id="" action="ppaction://media"/>
            <a:extLst>
              <a:ext uri="{FF2B5EF4-FFF2-40B4-BE49-F238E27FC236}">
                <a16:creationId xmlns:a16="http://schemas.microsoft.com/office/drawing/2014/main" id="{A6A90CA6-9C7C-E170-D257-378670A159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3330" t="14563" r="13631" b="12710"/>
          <a:stretch/>
        </p:blipFill>
        <p:spPr>
          <a:xfrm>
            <a:off x="2768600" y="1993900"/>
            <a:ext cx="5422900" cy="4356099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D56884-26E3-A262-B212-1456BFB92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86DC4E-B7D2-31A7-A104-AFF181F884F3}"/>
              </a:ext>
            </a:extLst>
          </p:cNvPr>
          <p:cNvSpPr/>
          <p:nvPr/>
        </p:nvSpPr>
        <p:spPr>
          <a:xfrm>
            <a:off x="8591107" y="2254102"/>
            <a:ext cx="3274828" cy="340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ONYX 2,5 x 22mm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C2D7F-C2C6-5780-D05A-4BC7D3AB3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E0FC7-8A4D-8FDA-6ACE-0CCE2D13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Résultat final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6113A4-B99C-5CCF-F425-942074A10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7" name="IVA final1.mp4">
            <a:hlinkClick r:id="" action="ppaction://media"/>
            <a:extLst>
              <a:ext uri="{FF2B5EF4-FFF2-40B4-BE49-F238E27FC236}">
                <a16:creationId xmlns:a16="http://schemas.microsoft.com/office/drawing/2014/main" id="{2E94C736-5B8E-ACF2-36BA-21F6264B37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6202"/>
          <a:stretch/>
        </p:blipFill>
        <p:spPr>
          <a:xfrm>
            <a:off x="2819400" y="1562101"/>
            <a:ext cx="5549900" cy="4614862"/>
          </a:xfrm>
        </p:spPr>
      </p:pic>
    </p:spTree>
    <p:extLst>
      <p:ext uri="{BB962C8B-B14F-4D97-AF65-F5344CB8AC3E}">
        <p14:creationId xmlns:p14="http://schemas.microsoft.com/office/powerpoint/2010/main" val="175580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32335-A615-84F2-8885-1A2FFB8CA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CB26CE-A976-9F0E-55F9-3E92A655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Résultat final : </a:t>
            </a:r>
          </a:p>
        </p:txBody>
      </p:sp>
      <p:pic>
        <p:nvPicPr>
          <p:cNvPr id="4" name="IVAfinal2.mp4">
            <a:hlinkClick r:id="" action="ppaction://media"/>
            <a:extLst>
              <a:ext uri="{FF2B5EF4-FFF2-40B4-BE49-F238E27FC236}">
                <a16:creationId xmlns:a16="http://schemas.microsoft.com/office/drawing/2014/main" id="{141C9A97-BB79-E834-3AC5-F7A45FAEDC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210" t="10816" r="2595"/>
          <a:stretch/>
        </p:blipFill>
        <p:spPr>
          <a:xfrm>
            <a:off x="2639290" y="1690688"/>
            <a:ext cx="5704610" cy="4659311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873DDD-2BDF-7443-CF9F-884BC53F3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1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ACA2D-DD05-5F0E-7B6B-EAFFA7B7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8E037-87B3-E9A1-7ADF-1137A8FE9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Résultat final :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7153F8-58FE-5DB9-0CDE-01F8BB6B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8" name="IVA final3.mp4">
            <a:hlinkClick r:id="" action="ppaction://media"/>
            <a:extLst>
              <a:ext uri="{FF2B5EF4-FFF2-40B4-BE49-F238E27FC236}">
                <a16:creationId xmlns:a16="http://schemas.microsoft.com/office/drawing/2014/main" id="{D9240913-D764-EAED-A9EB-1134BF3F96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5035"/>
          <a:stretch/>
        </p:blipFill>
        <p:spPr>
          <a:xfrm>
            <a:off x="2882901" y="1690688"/>
            <a:ext cx="5245100" cy="4710111"/>
          </a:xfrm>
        </p:spPr>
      </p:pic>
    </p:spTree>
    <p:extLst>
      <p:ext uri="{BB962C8B-B14F-4D97-AF65-F5344CB8AC3E}">
        <p14:creationId xmlns:p14="http://schemas.microsoft.com/office/powerpoint/2010/main" val="15475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51237-FA3D-2BD4-7AEE-2734BB8B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FBBA3D-FA46-973F-2C40-B6D74E29D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Evolution à H24 :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B30DC2-E7B8-C5AF-6890-5516AAAB7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B6721A-75D1-D023-693B-93C7A5415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985"/>
            <a:ext cx="10515600" cy="4351338"/>
          </a:xfrm>
        </p:spPr>
        <p:txBody>
          <a:bodyPr/>
          <a:lstStyle/>
          <a:p>
            <a:r>
              <a:rPr lang="fr-FR" dirty="0"/>
              <a:t>Sortie le lendemain.</a:t>
            </a:r>
          </a:p>
          <a:p>
            <a:r>
              <a:rPr lang="fr-FR" dirty="0"/>
              <a:t>Aucune douleur thoracique.</a:t>
            </a:r>
          </a:p>
          <a:p>
            <a:r>
              <a:rPr lang="fr-FR" dirty="0"/>
              <a:t>Pas de modification ECG.</a:t>
            </a:r>
          </a:p>
          <a:p>
            <a:r>
              <a:rPr lang="fr-FR" dirty="0"/>
              <a:t>Troponine 700.</a:t>
            </a:r>
          </a:p>
          <a:p>
            <a:endParaRPr lang="fr-FR" dirty="0"/>
          </a:p>
          <a:p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cas en 15j : c’est vraiment pas mal comme technique…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43D89F-3ECE-B9AF-AAF9-E14565162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738" y="2135167"/>
            <a:ext cx="24384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25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ACA2D-DD05-5F0E-7B6B-EAFFA7B7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8E037-87B3-E9A1-7ADF-1137A8FE9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1 semaine plus tard…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7153F8-58FE-5DB9-0CDE-01F8BB6B4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F57EAC-21C7-77C7-B468-2C2199E55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9780"/>
            <a:ext cx="10515600" cy="4351338"/>
          </a:xfrm>
        </p:spPr>
        <p:txBody>
          <a:bodyPr/>
          <a:lstStyle/>
          <a:p>
            <a:r>
              <a:rPr lang="fr-FR" dirty="0"/>
              <a:t>Rappel pour douleur thoracique typique lui rappelant son angor initial.</a:t>
            </a:r>
          </a:p>
          <a:p>
            <a:r>
              <a:rPr lang="fr-FR" dirty="0"/>
              <a:t>Troponine 262</a:t>
            </a:r>
          </a:p>
          <a:p>
            <a:r>
              <a:rPr lang="fr-FR" dirty="0"/>
              <a:t>ECG : </a:t>
            </a:r>
            <a:r>
              <a:rPr lang="fr-FR" dirty="0" err="1"/>
              <a:t>T</a:t>
            </a:r>
            <a:r>
              <a:rPr lang="fr-FR" dirty="0"/>
              <a:t> négative V3 V4 V5 V6</a:t>
            </a:r>
          </a:p>
          <a:p>
            <a:r>
              <a:rPr lang="fr-FR" dirty="0"/>
              <a:t>ETT : RAS (FEVG 65%, pas de trouble de la cinétique…)</a:t>
            </a:r>
          </a:p>
        </p:txBody>
      </p:sp>
    </p:spTree>
    <p:extLst>
      <p:ext uri="{BB962C8B-B14F-4D97-AF65-F5344CB8AC3E}">
        <p14:creationId xmlns:p14="http://schemas.microsoft.com/office/powerpoint/2010/main" val="2470924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CDDFB-6F0F-C5C9-30A1-2E0981ABF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4774FA-D8EE-A382-0590-C9C4B6C1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Coronarographie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5C7BD8-B85F-ACEE-F80C-2042A64FD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IVAretour1.mp4">
            <a:hlinkClick r:id="" action="ppaction://media"/>
            <a:extLst>
              <a:ext uri="{FF2B5EF4-FFF2-40B4-BE49-F238E27FC236}">
                <a16:creationId xmlns:a16="http://schemas.microsoft.com/office/drawing/2014/main" id="{86A452CF-9012-D9CA-3B08-DA11C0A2B2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6047" t="8829" r="5832" b="9741"/>
          <a:stretch/>
        </p:blipFill>
        <p:spPr>
          <a:xfrm>
            <a:off x="3138054" y="1485900"/>
            <a:ext cx="5358245" cy="4622799"/>
          </a:xfrm>
        </p:spPr>
      </p:pic>
    </p:spTree>
    <p:extLst>
      <p:ext uri="{BB962C8B-B14F-4D97-AF65-F5344CB8AC3E}">
        <p14:creationId xmlns:p14="http://schemas.microsoft.com/office/powerpoint/2010/main" val="29322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3B5DF-4DFA-C995-05C6-6697FC45E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AE77B-52A4-B94D-5898-5FC45C21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Cas clinique n°1 :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EEDB39-9354-D393-193A-159B2DD98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60493C-5669-AE00-3E02-BC7BBE18F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130"/>
            <a:ext cx="10515600" cy="4351338"/>
          </a:xfrm>
        </p:spPr>
        <p:txBody>
          <a:bodyPr>
            <a:normAutofit/>
          </a:bodyPr>
          <a:lstStyle/>
          <a:p>
            <a:r>
              <a:rPr lang="fr-FR" dirty="0"/>
              <a:t>Critères ARC HBR :</a:t>
            </a:r>
          </a:p>
          <a:p>
            <a:pPr lvl="1"/>
            <a:r>
              <a:rPr lang="fr-FR" dirty="0"/>
              <a:t>1 critère majeur : anémie &lt; 11 g/L</a:t>
            </a:r>
          </a:p>
          <a:p>
            <a:pPr lvl="1"/>
            <a:r>
              <a:rPr lang="fr-FR" dirty="0"/>
              <a:t>3 critères mineurs :  </a:t>
            </a:r>
          </a:p>
          <a:p>
            <a:pPr lvl="2">
              <a:buFont typeface="Wingdings" pitchFamily="2" charset="2"/>
              <a:buChar char="v"/>
            </a:pPr>
            <a:r>
              <a:rPr lang="fr-FR" dirty="0"/>
              <a:t>âge &gt; 75 ans</a:t>
            </a:r>
          </a:p>
          <a:p>
            <a:pPr lvl="2">
              <a:buFont typeface="Wingdings" pitchFamily="2" charset="2"/>
              <a:buChar char="v"/>
            </a:pPr>
            <a:r>
              <a:rPr lang="fr-FR" dirty="0"/>
              <a:t>IRC avec DFG 30-60 </a:t>
            </a:r>
            <a:r>
              <a:rPr lang="fr-FR" dirty="0" err="1"/>
              <a:t>mL</a:t>
            </a:r>
            <a:r>
              <a:rPr lang="fr-FR" dirty="0"/>
              <a:t>/min </a:t>
            </a:r>
          </a:p>
          <a:p>
            <a:pPr lvl="2">
              <a:buFont typeface="Wingdings" pitchFamily="2" charset="2"/>
              <a:buChar char="v"/>
            </a:pPr>
            <a:r>
              <a:rPr lang="fr-FR" dirty="0"/>
              <a:t>AVC ischémique &gt; 6 mois </a:t>
            </a:r>
          </a:p>
          <a:p>
            <a:pPr lvl="2">
              <a:buFont typeface="Wingdings" pitchFamily="2" charset="2"/>
              <a:buChar char="v"/>
            </a:pPr>
            <a:endParaRPr lang="fr-FR" dirty="0"/>
          </a:p>
          <a:p>
            <a:r>
              <a:rPr lang="fr-FR" dirty="0"/>
              <a:t>HBR si </a:t>
            </a:r>
          </a:p>
          <a:p>
            <a:pPr lvl="1"/>
            <a:r>
              <a:rPr lang="fr-FR" dirty="0"/>
              <a:t>1 critère majeur </a:t>
            </a:r>
            <a:r>
              <a:rPr lang="fr-FR" b="1" u="sng" dirty="0"/>
              <a:t>OU</a:t>
            </a:r>
          </a:p>
          <a:p>
            <a:pPr lvl="1"/>
            <a:r>
              <a:rPr lang="fr-FR" dirty="0"/>
              <a:t>2 critères mineurs</a:t>
            </a:r>
          </a:p>
          <a:p>
            <a:pPr marL="914400" lvl="2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17979A-B66C-0510-3EF1-CDAC32C03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437" y="3373548"/>
            <a:ext cx="5899298" cy="31193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02ABA0-546B-0470-2EA2-8B461E609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749" y="615156"/>
            <a:ext cx="1658679" cy="10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68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3196D-ECFD-54F9-AF7D-4779CCA58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1CDA4-BBE4-BC88-80CF-0D5EB12A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EC7DEA-C915-9960-15FF-DF7C4B456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IVAretour2.mp4">
            <a:hlinkClick r:id="" action="ppaction://media"/>
            <a:extLst>
              <a:ext uri="{FF2B5EF4-FFF2-40B4-BE49-F238E27FC236}">
                <a16:creationId xmlns:a16="http://schemas.microsoft.com/office/drawing/2014/main" id="{86291729-4222-6085-5131-5E1F00D784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7405" t="8829" r="6495" b="9157"/>
          <a:stretch/>
        </p:blipFill>
        <p:spPr>
          <a:xfrm>
            <a:off x="2984500" y="1536700"/>
            <a:ext cx="5245100" cy="4597399"/>
          </a:xfrm>
        </p:spPr>
      </p:pic>
    </p:spTree>
    <p:extLst>
      <p:ext uri="{BB962C8B-B14F-4D97-AF65-F5344CB8AC3E}">
        <p14:creationId xmlns:p14="http://schemas.microsoft.com/office/powerpoint/2010/main" val="203297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1E542-AEC8-8B8A-303D-0D3E1334E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CA3E0-D29C-EC8B-C541-5324E1DB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Que faites vous ?  </a:t>
            </a:r>
          </a:p>
        </p:txBody>
      </p:sp>
      <p:pic>
        <p:nvPicPr>
          <p:cNvPr id="4" name="IVAretour3.mp4">
            <a:hlinkClick r:id="" action="ppaction://media"/>
            <a:extLst>
              <a:ext uri="{FF2B5EF4-FFF2-40B4-BE49-F238E27FC236}">
                <a16:creationId xmlns:a16="http://schemas.microsoft.com/office/drawing/2014/main" id="{4461A6B9-CE17-3A1A-981B-AEDDA5F0E7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815" t="9687" r="6430" b="8358"/>
          <a:stretch/>
        </p:blipFill>
        <p:spPr>
          <a:xfrm>
            <a:off x="2085107" y="1891506"/>
            <a:ext cx="5422900" cy="4306093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E838BD-9123-6A4A-D022-BBC7E2516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F2C0A0-5143-6A7B-460D-29973386186C}"/>
              </a:ext>
            </a:extLst>
          </p:cNvPr>
          <p:cNvSpPr/>
          <p:nvPr/>
        </p:nvSpPr>
        <p:spPr>
          <a:xfrm>
            <a:off x="7883236" y="1891506"/>
            <a:ext cx="4145974" cy="43060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/>
              <a:t>Je laisse la dissection derrière le stent 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TIMI 3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Dissection type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 stent actif jointif avec celui de l’IVA moyenne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Imagerie intra-coronaire ?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140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1E542-AEC8-8B8A-303D-0D3E1334E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CA3E0-D29C-EC8B-C541-5324E1DB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Quand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stenter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en bail out :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E838BD-9123-6A4A-D022-BBC7E2516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A91733E-C50C-6E5A-5811-D9B19EF12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5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FR" sz="3200" dirty="0"/>
              <a:t>REC CAGE FREE1 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/>
              <a:t>TIMI ≤ 2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/>
              <a:t>Dissection D, E, F 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/>
              <a:t>Sténose résiduelle ≥ 30%</a:t>
            </a:r>
          </a:p>
          <a:p>
            <a:r>
              <a:rPr lang="fr-FR" sz="3200" dirty="0"/>
              <a:t>SELUTION :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/>
              <a:t>FFR ≤ 0,80</a:t>
            </a:r>
          </a:p>
          <a:p>
            <a:pPr lvl="1">
              <a:buFont typeface="Wingdings" pitchFamily="2" charset="2"/>
              <a:buChar char="Ø"/>
            </a:pPr>
            <a:r>
              <a:rPr lang="fr-FR" sz="2800" dirty="0"/>
              <a:t>« flow </a:t>
            </a:r>
            <a:r>
              <a:rPr lang="fr-FR" sz="2800" dirty="0" err="1"/>
              <a:t>limiting</a:t>
            </a:r>
            <a:r>
              <a:rPr lang="fr-FR" sz="2800" dirty="0"/>
              <a:t> dissection » </a:t>
            </a:r>
          </a:p>
          <a:p>
            <a:endParaRPr lang="fr-FR" sz="3200" dirty="0"/>
          </a:p>
          <a:p>
            <a:r>
              <a:rPr lang="fr-FR" sz="3200" dirty="0"/>
              <a:t>Quid de l’ECG ? Douleur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B1E3E0-D8C3-9D93-1DB4-4C172E44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382" y="1690688"/>
            <a:ext cx="4813300" cy="4305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0C2D3B-8836-E0B6-8617-A59AF2C95C26}"/>
              </a:ext>
            </a:extLst>
          </p:cNvPr>
          <p:cNvSpPr/>
          <p:nvPr/>
        </p:nvSpPr>
        <p:spPr>
          <a:xfrm>
            <a:off x="6693408" y="6176963"/>
            <a:ext cx="3931920" cy="49815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 </a:t>
            </a:r>
            <a:r>
              <a:rPr lang="fr-FR" dirty="0" err="1">
                <a:solidFill>
                  <a:schemeClr val="tx1"/>
                </a:solidFill>
              </a:rPr>
              <a:t>Montalecsot</a:t>
            </a:r>
            <a:r>
              <a:rPr lang="fr-FR" dirty="0">
                <a:solidFill>
                  <a:schemeClr val="tx1"/>
                </a:solidFill>
              </a:rPr>
              <a:t> SVT 1996</a:t>
            </a:r>
          </a:p>
        </p:txBody>
      </p:sp>
    </p:spTree>
    <p:extLst>
      <p:ext uri="{BB962C8B-B14F-4D97-AF65-F5344CB8AC3E}">
        <p14:creationId xmlns:p14="http://schemas.microsoft.com/office/powerpoint/2010/main" val="2005011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1E542-AEC8-8B8A-303D-0D3E1334E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CA3E0-D29C-EC8B-C541-5324E1DB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OCT :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E838BD-9123-6A4A-D022-BBC7E2516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7" name="oct-a_2 janv. 2025 17-20-47.mp4">
            <a:hlinkClick r:id="" action="ppaction://media"/>
            <a:extLst>
              <a:ext uri="{FF2B5EF4-FFF2-40B4-BE49-F238E27FC236}">
                <a16:creationId xmlns:a16="http://schemas.microsoft.com/office/drawing/2014/main" id="{7028D9AA-E628-A084-A04F-37202F4121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7110" y="1690688"/>
            <a:ext cx="6733308" cy="4802187"/>
          </a:xfrm>
        </p:spPr>
      </p:pic>
    </p:spTree>
    <p:extLst>
      <p:ext uri="{BB962C8B-B14F-4D97-AF65-F5344CB8AC3E}">
        <p14:creationId xmlns:p14="http://schemas.microsoft.com/office/powerpoint/2010/main" val="37917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1E542-AEC8-8B8A-303D-0D3E1334E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CA3E0-D29C-EC8B-C541-5324E1DB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OCT :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E838BD-9123-6A4A-D022-BBC7E2516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1676AEB-F087-0674-748A-51705BD46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0691" y="1690689"/>
            <a:ext cx="7523018" cy="41074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0939B82-9D61-C97E-77CB-8BC2C9A2251B}"/>
              </a:ext>
            </a:extLst>
          </p:cNvPr>
          <p:cNvSpPr txBox="1"/>
          <p:nvPr/>
        </p:nvSpPr>
        <p:spPr>
          <a:xfrm>
            <a:off x="7783551" y="6130546"/>
            <a:ext cx="369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L.Raber</a:t>
            </a:r>
            <a:r>
              <a:rPr lang="fr-FR" sz="1600" dirty="0"/>
              <a:t> et al </a:t>
            </a:r>
            <a:r>
              <a:rPr lang="fr-FR" sz="1600" dirty="0" err="1"/>
              <a:t>Eurointervention</a:t>
            </a:r>
            <a:r>
              <a:rPr lang="fr-FR" sz="1600" dirty="0"/>
              <a:t> 2018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1AD83-D3B0-E6F5-7E63-88F52DE9425A}"/>
              </a:ext>
            </a:extLst>
          </p:cNvPr>
          <p:cNvSpPr/>
          <p:nvPr/>
        </p:nvSpPr>
        <p:spPr>
          <a:xfrm>
            <a:off x="2410691" y="2119745"/>
            <a:ext cx="2286000" cy="8936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302A4D-F9C2-6E00-A540-82884D9DE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864" y="348672"/>
            <a:ext cx="19177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4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1E542-AEC8-8B8A-303D-0D3E1334E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CA3E0-D29C-EC8B-C541-5324E1DB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Stentboost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: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E838BD-9123-6A4A-D022-BBC7E2516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3F79369-B032-E49A-B969-973D311A6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7887" t="25173" r="31425" b="26377"/>
          <a:stretch/>
        </p:blipFill>
        <p:spPr>
          <a:xfrm>
            <a:off x="3492500" y="2108200"/>
            <a:ext cx="4419600" cy="3708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92CA98-2369-9416-EFD8-5483EA334626}"/>
              </a:ext>
            </a:extLst>
          </p:cNvPr>
          <p:cNvSpPr/>
          <p:nvPr/>
        </p:nvSpPr>
        <p:spPr>
          <a:xfrm>
            <a:off x="8591107" y="2254102"/>
            <a:ext cx="3274828" cy="340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ONYX 2,25 x 30mm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26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09CB4-9B6E-4B73-F4E2-2476F73A5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58FAD-641E-584B-16CC-973A70A9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Contrôle final :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E7D846-A3C3-64A9-F197-DC2E238D9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ivaFINAL RETOUR.mp4">
            <a:hlinkClick r:id="" action="ppaction://media"/>
            <a:extLst>
              <a:ext uri="{FF2B5EF4-FFF2-40B4-BE49-F238E27FC236}">
                <a16:creationId xmlns:a16="http://schemas.microsoft.com/office/drawing/2014/main" id="{F9FE0D8B-9B36-5A1E-20D2-06A018BB78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5947" t="13207" r="1532" b="10617"/>
          <a:stretch/>
        </p:blipFill>
        <p:spPr>
          <a:xfrm>
            <a:off x="2971800" y="1891506"/>
            <a:ext cx="5638800" cy="4601369"/>
          </a:xfrm>
        </p:spPr>
      </p:pic>
    </p:spTree>
    <p:extLst>
      <p:ext uri="{BB962C8B-B14F-4D97-AF65-F5344CB8AC3E}">
        <p14:creationId xmlns:p14="http://schemas.microsoft.com/office/powerpoint/2010/main" val="49103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D0EF1-949F-B52D-D714-EA8781815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ADB9B-3612-F4C9-6EB3-27C32823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Contrôle final :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C4762F-A4F9-4730-A765-593240DCA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IVAfinal retour2.mp4">
            <a:hlinkClick r:id="" action="ppaction://media"/>
            <a:extLst>
              <a:ext uri="{FF2B5EF4-FFF2-40B4-BE49-F238E27FC236}">
                <a16:creationId xmlns:a16="http://schemas.microsoft.com/office/drawing/2014/main" id="{B267B174-1BE8-0D28-1A49-5E8C2FC4F6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4995" t="8829" r="6202" b="5363"/>
          <a:stretch/>
        </p:blipFill>
        <p:spPr>
          <a:xfrm>
            <a:off x="2819400" y="1690688"/>
            <a:ext cx="5486400" cy="4595811"/>
          </a:xfrm>
        </p:spPr>
      </p:pic>
    </p:spTree>
    <p:extLst>
      <p:ext uri="{BB962C8B-B14F-4D97-AF65-F5344CB8AC3E}">
        <p14:creationId xmlns:p14="http://schemas.microsoft.com/office/powerpoint/2010/main" val="60761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D0EF1-949F-B52D-D714-EA8781815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ADB9B-3612-F4C9-6EB3-27C32823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Conclusion :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C4762F-A4F9-4730-A765-593240DCA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C615BD-BB81-51CA-E6A1-D9FC6A980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7077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fr-FR" dirty="0"/>
              <a:t>DCB </a:t>
            </a:r>
            <a:r>
              <a:rPr lang="fr-FR" dirty="0" err="1"/>
              <a:t>only</a:t>
            </a:r>
            <a:r>
              <a:rPr lang="fr-FR" dirty="0"/>
              <a:t> intéressant pour la prise en charge des  patients HBR/HIR/bifurcation.</a:t>
            </a:r>
          </a:p>
          <a:p>
            <a:r>
              <a:rPr lang="fr-FR" dirty="0"/>
              <a:t>Intérêt de l’hybride sur les lésions longues avec disparité de calibre amont/aval ? </a:t>
            </a:r>
          </a:p>
          <a:p>
            <a:r>
              <a:rPr lang="fr-FR" dirty="0"/>
              <a:t>Intérêt des dispositifs « modificateurs de plaque » = </a:t>
            </a:r>
            <a:r>
              <a:rPr lang="fr-FR" dirty="0" err="1"/>
              <a:t>scoring</a:t>
            </a:r>
            <a:r>
              <a:rPr lang="fr-FR" dirty="0"/>
              <a:t> ou </a:t>
            </a:r>
            <a:r>
              <a:rPr lang="fr-FR" dirty="0" err="1"/>
              <a:t>cutting</a:t>
            </a:r>
            <a:r>
              <a:rPr lang="fr-FR" dirty="0"/>
              <a:t>  ?</a:t>
            </a:r>
          </a:p>
          <a:p>
            <a:pPr lvl="1"/>
            <a:r>
              <a:rPr lang="fr-FR" dirty="0"/>
              <a:t>BNC suffirait pour les lésions ≤ 2,5mm</a:t>
            </a:r>
          </a:p>
          <a:p>
            <a:pPr lvl="1"/>
            <a:r>
              <a:rPr lang="fr-FR" dirty="0" err="1"/>
              <a:t>Scoring</a:t>
            </a:r>
            <a:r>
              <a:rPr lang="fr-FR" dirty="0"/>
              <a:t> ou </a:t>
            </a:r>
            <a:r>
              <a:rPr lang="fr-FR" dirty="0" err="1"/>
              <a:t>cutting</a:t>
            </a:r>
            <a:r>
              <a:rPr lang="fr-FR" dirty="0"/>
              <a:t> si lésions &gt; 2,5mm</a:t>
            </a:r>
          </a:p>
          <a:p>
            <a:r>
              <a:rPr lang="fr-FR" dirty="0"/>
              <a:t>Que faire des dissections résiduelles ?</a:t>
            </a:r>
          </a:p>
          <a:p>
            <a:pPr lvl="1"/>
            <a:r>
              <a:rPr lang="fr-FR" dirty="0"/>
              <a:t>Classification obsolète ? OCT systématique ?</a:t>
            </a:r>
          </a:p>
          <a:p>
            <a:r>
              <a:rPr lang="fr-FR" dirty="0"/>
              <a:t>Courbe d’apprentissage +++ sur la technique DCB </a:t>
            </a:r>
            <a:r>
              <a:rPr lang="fr-FR" dirty="0" err="1"/>
              <a:t>only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4655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709A6-2BDF-080C-38FE-427B1A1EF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84C683-C872-F13F-E04E-37AE3BFB2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8" name="IVA a faire.mp4">
            <a:hlinkClick r:id="" action="ppaction://media"/>
            <a:extLst>
              <a:ext uri="{FF2B5EF4-FFF2-40B4-BE49-F238E27FC236}">
                <a16:creationId xmlns:a16="http://schemas.microsoft.com/office/drawing/2014/main" id="{4F36E0A9-F020-A966-FF7A-9734B47A202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6129"/>
          <a:stretch/>
        </p:blipFill>
        <p:spPr>
          <a:xfrm>
            <a:off x="1254125" y="2092325"/>
            <a:ext cx="4351338" cy="4084638"/>
          </a:xfrm>
        </p:spPr>
      </p:pic>
      <p:pic>
        <p:nvPicPr>
          <p:cNvPr id="9" name="IVA a faire 2.mp4">
            <a:hlinkClick r:id="" action="ppaction://media"/>
            <a:extLst>
              <a:ext uri="{FF2B5EF4-FFF2-40B4-BE49-F238E27FC236}">
                <a16:creationId xmlns:a16="http://schemas.microsoft.com/office/drawing/2014/main" id="{A3685D63-EA5D-3C1D-0D7C-FF0F12474ABA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t="6129"/>
          <a:stretch/>
        </p:blipFill>
        <p:spPr>
          <a:xfrm>
            <a:off x="6586538" y="2092323"/>
            <a:ext cx="4351337" cy="4084639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6F88F6-BFE2-7A2B-9A71-9927EA33C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D97D12C-A479-39C9-4DF0-31F883D745EB}"/>
              </a:ext>
            </a:extLst>
          </p:cNvPr>
          <p:cNvSpPr txBox="1">
            <a:spLocks/>
          </p:cNvSpPr>
          <p:nvPr/>
        </p:nvSpPr>
        <p:spPr>
          <a:xfrm>
            <a:off x="3138055" y="365125"/>
            <a:ext cx="82157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Prêts pour du « DCB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only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 » ? :   </a:t>
            </a:r>
          </a:p>
        </p:txBody>
      </p:sp>
    </p:spTree>
    <p:extLst>
      <p:ext uri="{BB962C8B-B14F-4D97-AF65-F5344CB8AC3E}">
        <p14:creationId xmlns:p14="http://schemas.microsoft.com/office/powerpoint/2010/main" val="341510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5838B-BD6E-F421-87D1-B2F921F88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2070E3-F326-3288-9CF7-C5FA6A79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Cas clinique n°1 :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7EA4BA-FB62-DEC3-0FDD-D5B42641F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5CE4079-E033-8182-5159-79AD088B3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7C76C4-4E24-8538-915B-A8EBB88A8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810" y="105827"/>
            <a:ext cx="1422400" cy="24370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644E18A-3929-B350-CA02-BC3A4E62B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137" y="1690688"/>
            <a:ext cx="4304736" cy="4908014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07A05CA-7907-8833-97B5-8754FBF54E33}"/>
              </a:ext>
            </a:extLst>
          </p:cNvPr>
          <p:cNvCxnSpPr/>
          <p:nvPr/>
        </p:nvCxnSpPr>
        <p:spPr>
          <a:xfrm>
            <a:off x="5300663" y="2757488"/>
            <a:ext cx="1945264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E84FD1A-C80A-FED8-8956-C5E9E3431BE7}"/>
              </a:ext>
            </a:extLst>
          </p:cNvPr>
          <p:cNvCxnSpPr>
            <a:cxnSpLocks/>
          </p:cNvCxnSpPr>
          <p:nvPr/>
        </p:nvCxnSpPr>
        <p:spPr>
          <a:xfrm>
            <a:off x="4150736" y="2881313"/>
            <a:ext cx="309519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35EFCBB-826D-FCE7-8241-4327713AC245}"/>
              </a:ext>
            </a:extLst>
          </p:cNvPr>
          <p:cNvCxnSpPr>
            <a:cxnSpLocks/>
          </p:cNvCxnSpPr>
          <p:nvPr/>
        </p:nvCxnSpPr>
        <p:spPr>
          <a:xfrm>
            <a:off x="4122160" y="2995612"/>
            <a:ext cx="176429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345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61830-CCB9-8CD7-CAB9-A873E2958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A59A91-4597-4D19-E79B-7974B45ED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55626C-E15A-993B-2551-A297A65DE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29725C6-0395-89D9-2187-5B39FF2A7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5400" dirty="0"/>
          </a:p>
          <a:p>
            <a:pPr marL="0" indent="0" algn="ctr">
              <a:buNone/>
            </a:pPr>
            <a:r>
              <a:rPr lang="fr-FR" sz="5400" dirty="0"/>
              <a:t>MERCI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F22F86-F8A1-5D1A-D944-05C51FF6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19" y="603597"/>
            <a:ext cx="3024188" cy="115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50B856-9B93-6259-46AC-B969283B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93" y="4966495"/>
            <a:ext cx="28670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CE0603-0CFA-24DF-5DC9-48DAFB4BA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601" y="4884657"/>
            <a:ext cx="1497745" cy="129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56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4E0B3-4871-6800-98B9-3B44F94B7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792041-AA02-D90C-0121-CAA7F9BB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Cas clinique n°1 : HBR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B38B6E-616E-BE5D-9789-6E7922CEA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083C30E-DCA2-7EC6-282A-94E5E78C7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5E0A5E-27BF-5CFB-5311-2B8C673C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679" y="2428487"/>
            <a:ext cx="8527312" cy="37484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B6A165-535A-117F-0EF5-3EF0583F6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749" y="530096"/>
            <a:ext cx="1658679" cy="10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55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50CC0-F8AD-AD79-1F62-10F1ADC39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3ABFB-2BF4-5728-0BD6-2A61C23B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Cas clinique n°1 : SLS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B4C815-A6B2-8C4B-D9C1-81045F44C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18B3A49-1555-BBBE-0BA1-E14F6021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4241"/>
            <a:ext cx="10515600" cy="4351338"/>
          </a:xfrm>
        </p:spPr>
        <p:txBody>
          <a:bodyPr/>
          <a:lstStyle/>
          <a:p>
            <a:r>
              <a:rPr lang="fr-FR" dirty="0"/>
              <a:t>   Stent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 : 3 critères :</a:t>
            </a:r>
          </a:p>
          <a:p>
            <a:pPr lvl="1"/>
            <a:r>
              <a:rPr lang="fr-FR" dirty="0"/>
              <a:t>Patiente HBR </a:t>
            </a:r>
          </a:p>
          <a:p>
            <a:pPr lvl="1"/>
            <a:r>
              <a:rPr lang="fr-FR" dirty="0"/>
              <a:t>Patiente HIR : </a:t>
            </a:r>
          </a:p>
          <a:p>
            <a:pPr lvl="2">
              <a:buFont typeface="Wingdings" pitchFamily="2" charset="2"/>
              <a:buChar char="ü"/>
            </a:pPr>
            <a:r>
              <a:rPr lang="fr-FR" dirty="0"/>
              <a:t>diminuer l’IM = indice métallique = longueur totale du stent/longueur totale de la lésion</a:t>
            </a:r>
          </a:p>
          <a:p>
            <a:pPr lvl="1"/>
            <a:r>
              <a:rPr lang="fr-FR" dirty="0"/>
              <a:t>Bifurcation : </a:t>
            </a:r>
          </a:p>
          <a:p>
            <a:pPr lvl="2">
              <a:buFont typeface="Wingdings" pitchFamily="2" charset="2"/>
              <a:buChar char="ü"/>
            </a:pPr>
            <a:r>
              <a:rPr lang="fr-FR" dirty="0"/>
              <a:t>simplification de l’angioplastie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9095DE-A5D2-23C6-39C9-1E35EC198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749" y="530096"/>
            <a:ext cx="1658679" cy="10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18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377B7-CAB6-5BD9-A33C-EA97C1FA5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1CDBC-205A-77DF-A730-E44D1782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Coronarographie :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2574F5-6276-65B1-2601-656F32287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CD1.mp4">
            <a:hlinkClick r:id="" action="ppaction://media"/>
            <a:extLst>
              <a:ext uri="{FF2B5EF4-FFF2-40B4-BE49-F238E27FC236}">
                <a16:creationId xmlns:a16="http://schemas.microsoft.com/office/drawing/2014/main" id="{EE9A1F09-0178-6376-F570-B70717A08B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1174" t="8669" r="10501" b="11094"/>
          <a:stretch/>
        </p:blipFill>
        <p:spPr>
          <a:xfrm>
            <a:off x="2805545" y="1690689"/>
            <a:ext cx="5902037" cy="4606202"/>
          </a:xfrm>
        </p:spPr>
      </p:pic>
    </p:spTree>
    <p:extLst>
      <p:ext uri="{BB962C8B-B14F-4D97-AF65-F5344CB8AC3E}">
        <p14:creationId xmlns:p14="http://schemas.microsoft.com/office/powerpoint/2010/main" val="90283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03CD6-B9AA-20E0-1033-AF497D1AF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24FD-EA4D-0EE0-39AE-481F0809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6263AA-A195-4CF0-BCC5-4C560340A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CD2.mp4">
            <a:hlinkClick r:id="" action="ppaction://media"/>
            <a:extLst>
              <a:ext uri="{FF2B5EF4-FFF2-40B4-BE49-F238E27FC236}">
                <a16:creationId xmlns:a16="http://schemas.microsoft.com/office/drawing/2014/main" id="{AFE23298-7EF9-4A55-D871-AFA5004B67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264" t="16629" r="6361" b="14915"/>
          <a:stretch/>
        </p:blipFill>
        <p:spPr>
          <a:xfrm>
            <a:off x="3138056" y="1690689"/>
            <a:ext cx="5410200" cy="4336038"/>
          </a:xfrm>
        </p:spPr>
      </p:pic>
    </p:spTree>
    <p:extLst>
      <p:ext uri="{BB962C8B-B14F-4D97-AF65-F5344CB8AC3E}">
        <p14:creationId xmlns:p14="http://schemas.microsoft.com/office/powerpoint/2010/main" val="178129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58341-D27D-7D8D-59E2-87703CE2B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4DB14F-3AB6-DC1E-57CB-C7575337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55" y="365125"/>
            <a:ext cx="8215744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44E6CA-5FE1-2E33-3216-BCBB19337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" y="164306"/>
            <a:ext cx="2476500" cy="1727200"/>
          </a:xfrm>
          <a:prstGeom prst="rect">
            <a:avLst/>
          </a:prstGeom>
        </p:spPr>
      </p:pic>
      <p:pic>
        <p:nvPicPr>
          <p:cNvPr id="3" name="CD après predil.mp4">
            <a:hlinkClick r:id="" action="ppaction://media"/>
            <a:extLst>
              <a:ext uri="{FF2B5EF4-FFF2-40B4-BE49-F238E27FC236}">
                <a16:creationId xmlns:a16="http://schemas.microsoft.com/office/drawing/2014/main" id="{BCB496F6-1F29-3A60-A3F0-4E6A18B748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4676" t="11536" r="12729" b="13641"/>
          <a:stretch/>
        </p:blipFill>
        <p:spPr>
          <a:xfrm>
            <a:off x="3138055" y="1690689"/>
            <a:ext cx="5188527" cy="4322184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17C053-7E59-D4E5-3AB6-CA9F9F20CED6}"/>
              </a:ext>
            </a:extLst>
          </p:cNvPr>
          <p:cNvSpPr/>
          <p:nvPr/>
        </p:nvSpPr>
        <p:spPr>
          <a:xfrm>
            <a:off x="8591107" y="2254102"/>
            <a:ext cx="3274828" cy="340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Prédilatation BNC 2.5 X 20mm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2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1869</TotalTime>
  <Words>670</Words>
  <Application>Microsoft Macintosh PowerPoint</Application>
  <PresentationFormat>Grand écran</PresentationFormat>
  <Paragraphs>132</Paragraphs>
  <Slides>40</Slides>
  <Notes>0</Notes>
  <HiddenSlides>0</HiddenSlides>
  <MMClips>26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6" baseType="lpstr">
      <vt:lpstr>Arial</vt:lpstr>
      <vt:lpstr>Avenir Next Demi Bold</vt:lpstr>
      <vt:lpstr>Calibri</vt:lpstr>
      <vt:lpstr>Calibri Light</vt:lpstr>
      <vt:lpstr>Wingdings</vt:lpstr>
      <vt:lpstr>Thème Office</vt:lpstr>
      <vt:lpstr>Présentation PowerPoint</vt:lpstr>
      <vt:lpstr>Cas clinique n°1 :   </vt:lpstr>
      <vt:lpstr>Cas clinique n°1 :   </vt:lpstr>
      <vt:lpstr>Cas clinique n°1 :   </vt:lpstr>
      <vt:lpstr>Cas clinique n°1 : HBR   </vt:lpstr>
      <vt:lpstr>Cas clinique n°1 : SLS   </vt:lpstr>
      <vt:lpstr>Coronarographie :  </vt:lpstr>
      <vt:lpstr>  </vt:lpstr>
      <vt:lpstr>  </vt:lpstr>
      <vt:lpstr>  </vt:lpstr>
      <vt:lpstr>  </vt:lpstr>
      <vt:lpstr> Résultat final : </vt:lpstr>
      <vt:lpstr>  </vt:lpstr>
      <vt:lpstr>  </vt:lpstr>
      <vt:lpstr>Cas clinique 2 :</vt:lpstr>
      <vt:lpstr>Coronarographie :</vt:lpstr>
      <vt:lpstr>Présentation PowerPoint</vt:lpstr>
      <vt:lpstr>Présentation PowerPoint</vt:lpstr>
      <vt:lpstr>IVA prédilatation</vt:lpstr>
      <vt:lpstr>IVA après prédilatation</vt:lpstr>
      <vt:lpstr>IVA ballon actif</vt:lpstr>
      <vt:lpstr>IVA stent 1 </vt:lpstr>
      <vt:lpstr>IVA stent 2 </vt:lpstr>
      <vt:lpstr>Résultat final :</vt:lpstr>
      <vt:lpstr>Résultat final : </vt:lpstr>
      <vt:lpstr>Résultat final : </vt:lpstr>
      <vt:lpstr>Evolution à H24 :  </vt:lpstr>
      <vt:lpstr>1 semaine plus tard… </vt:lpstr>
      <vt:lpstr>Coronarographie :</vt:lpstr>
      <vt:lpstr> </vt:lpstr>
      <vt:lpstr>Que faites vous ?  </vt:lpstr>
      <vt:lpstr>Quand stenter en bail out :  </vt:lpstr>
      <vt:lpstr>OCT :   </vt:lpstr>
      <vt:lpstr>OCT :   </vt:lpstr>
      <vt:lpstr>Stentboost :  </vt:lpstr>
      <vt:lpstr>Contrôle final :   </vt:lpstr>
      <vt:lpstr>Contrôle final :   </vt:lpstr>
      <vt:lpstr>Conclusion :   </vt:lpstr>
      <vt:lpstr>  </vt:lpstr>
      <vt:lpstr>  </vt:lpstr>
    </vt:vector>
  </TitlesOfParts>
  <Company>HUS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ROULOT Kevin</dc:creator>
  <cp:lastModifiedBy>33683801137</cp:lastModifiedBy>
  <cp:revision>46</cp:revision>
  <dcterms:created xsi:type="dcterms:W3CDTF">2024-01-19T11:36:49Z</dcterms:created>
  <dcterms:modified xsi:type="dcterms:W3CDTF">2025-03-12T19:27:37Z</dcterms:modified>
</cp:coreProperties>
</file>