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sldIdLst>
    <p:sldId id="256" r:id="rId2"/>
    <p:sldId id="261" r:id="rId3"/>
    <p:sldId id="259" r:id="rId4"/>
    <p:sldId id="273" r:id="rId5"/>
    <p:sldId id="320" r:id="rId6"/>
    <p:sldId id="302" r:id="rId7"/>
    <p:sldId id="265" r:id="rId8"/>
    <p:sldId id="266" r:id="rId9"/>
    <p:sldId id="271" r:id="rId10"/>
    <p:sldId id="286" r:id="rId11"/>
    <p:sldId id="287" r:id="rId12"/>
    <p:sldId id="274" r:id="rId13"/>
    <p:sldId id="296" r:id="rId14"/>
    <p:sldId id="300" r:id="rId15"/>
    <p:sldId id="301" r:id="rId16"/>
    <p:sldId id="275" r:id="rId17"/>
    <p:sldId id="297" r:id="rId18"/>
    <p:sldId id="268" r:id="rId19"/>
    <p:sldId id="276" r:id="rId20"/>
    <p:sldId id="279" r:id="rId21"/>
    <p:sldId id="303" r:id="rId22"/>
    <p:sldId id="324" r:id="rId23"/>
    <p:sldId id="278" r:id="rId24"/>
    <p:sldId id="299" r:id="rId25"/>
    <p:sldId id="298" r:id="rId26"/>
    <p:sldId id="270" r:id="rId27"/>
    <p:sldId id="272" r:id="rId28"/>
    <p:sldId id="304" r:id="rId29"/>
    <p:sldId id="314" r:id="rId30"/>
    <p:sldId id="321" r:id="rId31"/>
    <p:sldId id="312" r:id="rId32"/>
    <p:sldId id="322" r:id="rId33"/>
    <p:sldId id="309" r:id="rId34"/>
    <p:sldId id="316" r:id="rId35"/>
    <p:sldId id="315" r:id="rId36"/>
    <p:sldId id="283" r:id="rId37"/>
    <p:sldId id="282" r:id="rId38"/>
    <p:sldId id="284" r:id="rId39"/>
    <p:sldId id="317" r:id="rId40"/>
    <p:sldId id="318" r:id="rId41"/>
    <p:sldId id="319" r:id="rId42"/>
    <p:sldId id="290" r:id="rId43"/>
    <p:sldId id="288" r:id="rId44"/>
    <p:sldId id="291" r:id="rId45"/>
    <p:sldId id="325" r:id="rId46"/>
    <p:sldId id="285" r:id="rId47"/>
    <p:sldId id="280" r:id="rId48"/>
    <p:sldId id="277" r:id="rId49"/>
    <p:sldId id="326" r:id="rId5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A0E1"/>
    <a:srgbClr val="B500FA"/>
    <a:srgbClr val="FF00D2"/>
    <a:srgbClr val="D10000"/>
    <a:srgbClr val="CE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674"/>
    <p:restoredTop sz="94549"/>
  </p:normalViewPr>
  <p:slideViewPr>
    <p:cSldViewPr snapToGrid="0" snapToObjects="1">
      <p:cViewPr varScale="1">
        <p:scale>
          <a:sx n="93" d="100"/>
          <a:sy n="93" d="100"/>
        </p:scale>
        <p:origin x="216" y="6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7C0465-DD5A-7546-B8AD-37A95D00485B}" type="datetimeFigureOut">
              <a:rPr lang="fr-FR" smtClean="0"/>
              <a:t>17/03/2024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D9AB17-D1C0-CA45-BAC8-8180A16A2D7C}" type="slidenum">
              <a:rPr lang="fr-FR" smtClean="0"/>
              <a:t>‹N°›</a:t>
            </a:fld>
            <a:endParaRPr lang="fr-FR"/>
          </a:p>
        </p:txBody>
      </p:sp>
    </p:spTree>
    <p:extLst>
      <p:ext uri="{BB962C8B-B14F-4D97-AF65-F5344CB8AC3E}">
        <p14:creationId xmlns:p14="http://schemas.microsoft.com/office/powerpoint/2010/main" val="34166304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Pourquoi utiliser l’imagerie : angiographie reste limitée pour évaluer les lésions calcifiées</a:t>
            </a:r>
          </a:p>
        </p:txBody>
      </p:sp>
      <p:sp>
        <p:nvSpPr>
          <p:cNvPr id="4" name="Espace réservé du numéro de diapositive 3"/>
          <p:cNvSpPr>
            <a:spLocks noGrp="1"/>
          </p:cNvSpPr>
          <p:nvPr>
            <p:ph type="sldNum" sz="quarter" idx="5"/>
          </p:nvPr>
        </p:nvSpPr>
        <p:spPr/>
        <p:txBody>
          <a:bodyPr/>
          <a:lstStyle/>
          <a:p>
            <a:fld id="{E6D9AB17-D1C0-CA45-BAC8-8180A16A2D7C}" type="slidenum">
              <a:rPr lang="fr-FR" smtClean="0"/>
              <a:t>7</a:t>
            </a:fld>
            <a:endParaRPr lang="fr-FR"/>
          </a:p>
        </p:txBody>
      </p:sp>
    </p:spTree>
    <p:extLst>
      <p:ext uri="{BB962C8B-B14F-4D97-AF65-F5344CB8AC3E}">
        <p14:creationId xmlns:p14="http://schemas.microsoft.com/office/powerpoint/2010/main" val="2763749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Nodule calcaire se développe dans les zones de charnière</a:t>
            </a:r>
          </a:p>
        </p:txBody>
      </p:sp>
      <p:sp>
        <p:nvSpPr>
          <p:cNvPr id="4" name="Espace réservé du numéro de diapositive 3"/>
          <p:cNvSpPr>
            <a:spLocks noGrp="1"/>
          </p:cNvSpPr>
          <p:nvPr>
            <p:ph type="sldNum" sz="quarter" idx="5"/>
          </p:nvPr>
        </p:nvSpPr>
        <p:spPr/>
        <p:txBody>
          <a:bodyPr/>
          <a:lstStyle/>
          <a:p>
            <a:fld id="{E6D9AB17-D1C0-CA45-BAC8-8180A16A2D7C}" type="slidenum">
              <a:rPr lang="fr-FR" smtClean="0"/>
              <a:t>23</a:t>
            </a:fld>
            <a:endParaRPr lang="fr-FR"/>
          </a:p>
        </p:txBody>
      </p:sp>
    </p:spTree>
    <p:extLst>
      <p:ext uri="{BB962C8B-B14F-4D97-AF65-F5344CB8AC3E}">
        <p14:creationId xmlns:p14="http://schemas.microsoft.com/office/powerpoint/2010/main" val="3460408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NC éruptif : accumulation de microfragment calcaire avec une surface irrégulière associée à une rupture de la chape fibreuse avec présence de thrombus</a:t>
            </a:r>
          </a:p>
          <a:p>
            <a:r>
              <a:rPr lang="fr-FR" dirty="0"/>
              <a:t>NC non éruptif : pas de rupture de la chape, pas de thrombus, surface plus régulière.</a:t>
            </a:r>
          </a:p>
        </p:txBody>
      </p:sp>
      <p:sp>
        <p:nvSpPr>
          <p:cNvPr id="4" name="Espace réservé du numéro de diapositive 3"/>
          <p:cNvSpPr>
            <a:spLocks noGrp="1"/>
          </p:cNvSpPr>
          <p:nvPr>
            <p:ph type="sldNum" sz="quarter" idx="5"/>
          </p:nvPr>
        </p:nvSpPr>
        <p:spPr/>
        <p:txBody>
          <a:bodyPr/>
          <a:lstStyle/>
          <a:p>
            <a:fld id="{E6D9AB17-D1C0-CA45-BAC8-8180A16A2D7C}" type="slidenum">
              <a:rPr lang="fr-FR" smtClean="0"/>
              <a:t>24</a:t>
            </a:fld>
            <a:endParaRPr lang="fr-FR"/>
          </a:p>
        </p:txBody>
      </p:sp>
    </p:spTree>
    <p:extLst>
      <p:ext uri="{BB962C8B-B14F-4D97-AF65-F5344CB8AC3E}">
        <p14:creationId xmlns:p14="http://schemas.microsoft.com/office/powerpoint/2010/main" val="33993169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Nodule calcaire se développe dans les zones de charnière</a:t>
            </a:r>
          </a:p>
        </p:txBody>
      </p:sp>
      <p:sp>
        <p:nvSpPr>
          <p:cNvPr id="4" name="Espace réservé du numéro de diapositive 3"/>
          <p:cNvSpPr>
            <a:spLocks noGrp="1"/>
          </p:cNvSpPr>
          <p:nvPr>
            <p:ph type="sldNum" sz="quarter" idx="5"/>
          </p:nvPr>
        </p:nvSpPr>
        <p:spPr/>
        <p:txBody>
          <a:bodyPr/>
          <a:lstStyle/>
          <a:p>
            <a:fld id="{E6D9AB17-D1C0-CA45-BAC8-8180A16A2D7C}" type="slidenum">
              <a:rPr lang="fr-FR" smtClean="0"/>
              <a:t>25</a:t>
            </a:fld>
            <a:endParaRPr lang="fr-FR"/>
          </a:p>
        </p:txBody>
      </p:sp>
    </p:spTree>
    <p:extLst>
      <p:ext uri="{BB962C8B-B14F-4D97-AF65-F5344CB8AC3E}">
        <p14:creationId xmlns:p14="http://schemas.microsoft.com/office/powerpoint/2010/main" val="6334937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Dissection coronaire permettra éventuellement de choisir un stent plus long</a:t>
            </a:r>
          </a:p>
        </p:txBody>
      </p:sp>
      <p:sp>
        <p:nvSpPr>
          <p:cNvPr id="4" name="Espace réservé du numéro de diapositive 3"/>
          <p:cNvSpPr>
            <a:spLocks noGrp="1"/>
          </p:cNvSpPr>
          <p:nvPr>
            <p:ph type="sldNum" sz="quarter" idx="5"/>
          </p:nvPr>
        </p:nvSpPr>
        <p:spPr/>
        <p:txBody>
          <a:bodyPr/>
          <a:lstStyle/>
          <a:p>
            <a:fld id="{E6D9AB17-D1C0-CA45-BAC8-8180A16A2D7C}" type="slidenum">
              <a:rPr lang="fr-FR" smtClean="0"/>
              <a:t>36</a:t>
            </a:fld>
            <a:endParaRPr lang="fr-FR"/>
          </a:p>
        </p:txBody>
      </p:sp>
    </p:spTree>
    <p:extLst>
      <p:ext uri="{BB962C8B-B14F-4D97-AF65-F5344CB8AC3E}">
        <p14:creationId xmlns:p14="http://schemas.microsoft.com/office/powerpoint/2010/main" val="9789400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déploiement du stent c’est le critère qui a été le plus validé, c’est le facteur prédictif le plus puissant de TLR via les RIS et thrombose de stent</a:t>
            </a:r>
          </a:p>
        </p:txBody>
      </p:sp>
      <p:sp>
        <p:nvSpPr>
          <p:cNvPr id="4" name="Espace réservé du numéro de diapositive 3"/>
          <p:cNvSpPr>
            <a:spLocks noGrp="1"/>
          </p:cNvSpPr>
          <p:nvPr>
            <p:ph type="sldNum" sz="quarter" idx="5"/>
          </p:nvPr>
        </p:nvSpPr>
        <p:spPr/>
        <p:txBody>
          <a:bodyPr/>
          <a:lstStyle/>
          <a:p>
            <a:fld id="{E6D9AB17-D1C0-CA45-BAC8-8180A16A2D7C}" type="slidenum">
              <a:rPr lang="fr-FR" smtClean="0"/>
              <a:t>42</a:t>
            </a:fld>
            <a:endParaRPr lang="fr-FR"/>
          </a:p>
        </p:txBody>
      </p:sp>
    </p:spTree>
    <p:extLst>
      <p:ext uri="{BB962C8B-B14F-4D97-AF65-F5344CB8AC3E}">
        <p14:creationId xmlns:p14="http://schemas.microsoft.com/office/powerpoint/2010/main" val="30936735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L’expansion du stent c’est le critère qui a été le plus validé, c’est le facteur prédictif le plus puissant de TLR via les RIS et thrombose de stent</a:t>
            </a:r>
          </a:p>
          <a:p>
            <a:endParaRPr lang="fr-FR" dirty="0"/>
          </a:p>
        </p:txBody>
      </p:sp>
      <p:sp>
        <p:nvSpPr>
          <p:cNvPr id="4" name="Espace réservé du numéro de diapositive 3"/>
          <p:cNvSpPr>
            <a:spLocks noGrp="1"/>
          </p:cNvSpPr>
          <p:nvPr>
            <p:ph type="sldNum" sz="quarter" idx="5"/>
          </p:nvPr>
        </p:nvSpPr>
        <p:spPr/>
        <p:txBody>
          <a:bodyPr/>
          <a:lstStyle/>
          <a:p>
            <a:fld id="{E6D9AB17-D1C0-CA45-BAC8-8180A16A2D7C}" type="slidenum">
              <a:rPr lang="fr-FR" smtClean="0"/>
              <a:t>43</a:t>
            </a:fld>
            <a:endParaRPr lang="fr-FR"/>
          </a:p>
        </p:txBody>
      </p:sp>
    </p:spTree>
    <p:extLst>
      <p:ext uri="{BB962C8B-B14F-4D97-AF65-F5344CB8AC3E}">
        <p14:creationId xmlns:p14="http://schemas.microsoft.com/office/powerpoint/2010/main" val="24153928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Diminution de 36% du risque relatif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14% de lésions calcifiées</a:t>
            </a:r>
          </a:p>
          <a:p>
            <a:endParaRPr lang="fr-FR" dirty="0"/>
          </a:p>
        </p:txBody>
      </p:sp>
      <p:sp>
        <p:nvSpPr>
          <p:cNvPr id="4" name="Espace réservé du numéro de diapositive 3"/>
          <p:cNvSpPr>
            <a:spLocks noGrp="1"/>
          </p:cNvSpPr>
          <p:nvPr>
            <p:ph type="sldNum" sz="quarter" idx="5"/>
          </p:nvPr>
        </p:nvSpPr>
        <p:spPr/>
        <p:txBody>
          <a:bodyPr/>
          <a:lstStyle/>
          <a:p>
            <a:fld id="{E6D9AB17-D1C0-CA45-BAC8-8180A16A2D7C}" type="slidenum">
              <a:rPr lang="fr-FR" smtClean="0"/>
              <a:t>48</a:t>
            </a:fld>
            <a:endParaRPr lang="fr-FR"/>
          </a:p>
        </p:txBody>
      </p:sp>
    </p:spTree>
    <p:extLst>
      <p:ext uri="{BB962C8B-B14F-4D97-AF65-F5344CB8AC3E}">
        <p14:creationId xmlns:p14="http://schemas.microsoft.com/office/powerpoint/2010/main" val="22572788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6D9AB17-D1C0-CA45-BAC8-8180A16A2D7C}" type="slidenum">
              <a:rPr lang="fr-FR" smtClean="0"/>
              <a:t>49</a:t>
            </a:fld>
            <a:endParaRPr lang="fr-FR"/>
          </a:p>
        </p:txBody>
      </p:sp>
    </p:spTree>
    <p:extLst>
      <p:ext uri="{BB962C8B-B14F-4D97-AF65-F5344CB8AC3E}">
        <p14:creationId xmlns:p14="http://schemas.microsoft.com/office/powerpoint/2010/main" val="2364782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Sur un plan physique la lumière traverse le calcium alors que les ultrasons sont stoppés avec un cône d’ombre en IVUS qu’on n’aura pas en OCT ce qui permettra une meilleure analyse en profondeur</a:t>
            </a:r>
          </a:p>
          <a:p>
            <a:endParaRPr lang="fr-FR" dirty="0"/>
          </a:p>
        </p:txBody>
      </p:sp>
      <p:sp>
        <p:nvSpPr>
          <p:cNvPr id="4" name="Espace réservé du numéro de diapositive 3"/>
          <p:cNvSpPr>
            <a:spLocks noGrp="1"/>
          </p:cNvSpPr>
          <p:nvPr>
            <p:ph type="sldNum" sz="quarter" idx="5"/>
          </p:nvPr>
        </p:nvSpPr>
        <p:spPr/>
        <p:txBody>
          <a:bodyPr/>
          <a:lstStyle/>
          <a:p>
            <a:fld id="{E6D9AB17-D1C0-CA45-BAC8-8180A16A2D7C}" type="slidenum">
              <a:rPr lang="fr-FR" smtClean="0"/>
              <a:t>9</a:t>
            </a:fld>
            <a:endParaRPr lang="fr-FR"/>
          </a:p>
        </p:txBody>
      </p:sp>
    </p:spTree>
    <p:extLst>
      <p:ext uri="{BB962C8B-B14F-4D97-AF65-F5344CB8AC3E}">
        <p14:creationId xmlns:p14="http://schemas.microsoft.com/office/powerpoint/2010/main" val="1472798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Plaque lipidique avec une </a:t>
            </a:r>
            <a:r>
              <a:rPr lang="fr-FR" dirty="0" err="1"/>
              <a:t>échogenicité</a:t>
            </a:r>
            <a:r>
              <a:rPr lang="fr-FR" dirty="0"/>
              <a:t> inférieure à celle de l’</a:t>
            </a:r>
            <a:r>
              <a:rPr lang="fr-FR" dirty="0" err="1"/>
              <a:t>adenventice</a:t>
            </a:r>
            <a:r>
              <a:rPr lang="fr-FR" dirty="0"/>
              <a:t> qui elle est </a:t>
            </a:r>
            <a:r>
              <a:rPr lang="fr-FR" dirty="0" err="1"/>
              <a:t>hyperechogène</a:t>
            </a:r>
            <a:r>
              <a:rPr lang="fr-FR" dirty="0"/>
              <a:t> riche en collagène </a:t>
            </a:r>
          </a:p>
          <a:p>
            <a:r>
              <a:rPr lang="fr-FR" dirty="0"/>
              <a:t>Plaque fibreuse </a:t>
            </a:r>
            <a:r>
              <a:rPr lang="fr-FR" dirty="0" err="1"/>
              <a:t>isoechogène</a:t>
            </a:r>
            <a:r>
              <a:rPr lang="fr-FR" dirty="0"/>
              <a:t> ou hyperéchogène avec </a:t>
            </a:r>
            <a:r>
              <a:rPr lang="fr-FR" dirty="0" err="1"/>
              <a:t>échognécité</a:t>
            </a:r>
            <a:r>
              <a:rPr lang="fr-FR" dirty="0"/>
              <a:t> similaire à celle de la média sans </a:t>
            </a:r>
            <a:r>
              <a:rPr lang="fr-FR" dirty="0" err="1"/>
              <a:t>cone</a:t>
            </a:r>
            <a:r>
              <a:rPr lang="fr-FR" dirty="0"/>
              <a:t> d’ombre</a:t>
            </a:r>
          </a:p>
          <a:p>
            <a:r>
              <a:rPr lang="fr-FR" dirty="0"/>
              <a:t>Plaque calcifiée : hyperéchogène avec </a:t>
            </a:r>
            <a:r>
              <a:rPr lang="fr-FR" dirty="0" err="1"/>
              <a:t>cone</a:t>
            </a:r>
            <a:r>
              <a:rPr lang="fr-FR" dirty="0"/>
              <a:t> d’ombre plus ou moins prononcé en fonction de l’épaisseur de la Ca++</a:t>
            </a:r>
          </a:p>
        </p:txBody>
      </p:sp>
      <p:sp>
        <p:nvSpPr>
          <p:cNvPr id="4" name="Espace réservé du numéro de diapositive 3"/>
          <p:cNvSpPr>
            <a:spLocks noGrp="1"/>
          </p:cNvSpPr>
          <p:nvPr>
            <p:ph type="sldNum" sz="quarter" idx="5"/>
          </p:nvPr>
        </p:nvSpPr>
        <p:spPr/>
        <p:txBody>
          <a:bodyPr/>
          <a:lstStyle/>
          <a:p>
            <a:fld id="{E6D9AB17-D1C0-CA45-BAC8-8180A16A2D7C}" type="slidenum">
              <a:rPr lang="fr-FR" smtClean="0"/>
              <a:t>13</a:t>
            </a:fld>
            <a:endParaRPr lang="fr-FR"/>
          </a:p>
        </p:txBody>
      </p:sp>
    </p:spTree>
    <p:extLst>
      <p:ext uri="{BB962C8B-B14F-4D97-AF65-F5344CB8AC3E}">
        <p14:creationId xmlns:p14="http://schemas.microsoft.com/office/powerpoint/2010/main" val="4238300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6D9AB17-D1C0-CA45-BAC8-8180A16A2D7C}" type="slidenum">
              <a:rPr lang="fr-FR" smtClean="0"/>
              <a:t>14</a:t>
            </a:fld>
            <a:endParaRPr lang="fr-FR"/>
          </a:p>
        </p:txBody>
      </p:sp>
    </p:spTree>
    <p:extLst>
      <p:ext uri="{BB962C8B-B14F-4D97-AF65-F5344CB8AC3E}">
        <p14:creationId xmlns:p14="http://schemas.microsoft.com/office/powerpoint/2010/main" val="1104315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6D9AB17-D1C0-CA45-BAC8-8180A16A2D7C}" type="slidenum">
              <a:rPr lang="fr-FR" smtClean="0"/>
              <a:t>15</a:t>
            </a:fld>
            <a:endParaRPr lang="fr-FR"/>
          </a:p>
        </p:txBody>
      </p:sp>
    </p:spTree>
    <p:extLst>
      <p:ext uri="{BB962C8B-B14F-4D97-AF65-F5344CB8AC3E}">
        <p14:creationId xmlns:p14="http://schemas.microsoft.com/office/powerpoint/2010/main" val="657734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Fibreuse : hypersignal homogène avec très faible atténuation du signal. </a:t>
            </a:r>
            <a:r>
              <a:rPr lang="fr-FR" dirty="0" err="1"/>
              <a:t>Lipique</a:t>
            </a:r>
            <a:r>
              <a:rPr lang="fr-FR" dirty="0"/>
              <a:t> : hyposignal avec contenu homogène et atténuation du signal en profondeur. Ca++ : hyposignal bien limité avec des bords nets avec le plus souvent un contenu </a:t>
            </a:r>
            <a:r>
              <a:rPr lang="fr-FR" dirty="0" err="1"/>
              <a:t>héterogène</a:t>
            </a:r>
            <a:r>
              <a:rPr lang="fr-FR" dirty="0"/>
              <a:t> sans perte de signal en aval (Ca++ absorbe les ondes sans les bloquer). </a:t>
            </a:r>
          </a:p>
        </p:txBody>
      </p:sp>
      <p:sp>
        <p:nvSpPr>
          <p:cNvPr id="4" name="Espace réservé du numéro de diapositive 3"/>
          <p:cNvSpPr>
            <a:spLocks noGrp="1"/>
          </p:cNvSpPr>
          <p:nvPr>
            <p:ph type="sldNum" sz="quarter" idx="5"/>
          </p:nvPr>
        </p:nvSpPr>
        <p:spPr/>
        <p:txBody>
          <a:bodyPr/>
          <a:lstStyle/>
          <a:p>
            <a:fld id="{E6D9AB17-D1C0-CA45-BAC8-8180A16A2D7C}" type="slidenum">
              <a:rPr lang="fr-FR" smtClean="0"/>
              <a:t>17</a:t>
            </a:fld>
            <a:endParaRPr lang="fr-FR"/>
          </a:p>
        </p:txBody>
      </p:sp>
    </p:spTree>
    <p:extLst>
      <p:ext uri="{BB962C8B-B14F-4D97-AF65-F5344CB8AC3E}">
        <p14:creationId xmlns:p14="http://schemas.microsoft.com/office/powerpoint/2010/main" val="1210727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améliorer résultat </a:t>
            </a:r>
            <a:r>
              <a:rPr lang="fr-FR" dirty="0" err="1"/>
              <a:t>angiographique</a:t>
            </a:r>
            <a:r>
              <a:rPr lang="fr-FR" dirty="0"/>
              <a:t> et suivi des patients</a:t>
            </a:r>
          </a:p>
        </p:txBody>
      </p:sp>
      <p:sp>
        <p:nvSpPr>
          <p:cNvPr id="4" name="Espace réservé du numéro de diapositive 3"/>
          <p:cNvSpPr>
            <a:spLocks noGrp="1"/>
          </p:cNvSpPr>
          <p:nvPr>
            <p:ph type="sldNum" sz="quarter" idx="5"/>
          </p:nvPr>
        </p:nvSpPr>
        <p:spPr/>
        <p:txBody>
          <a:bodyPr/>
          <a:lstStyle/>
          <a:p>
            <a:fld id="{E6D9AB17-D1C0-CA45-BAC8-8180A16A2D7C}" type="slidenum">
              <a:rPr lang="fr-FR" smtClean="0"/>
              <a:t>18</a:t>
            </a:fld>
            <a:endParaRPr lang="fr-FR"/>
          </a:p>
        </p:txBody>
      </p:sp>
    </p:spTree>
    <p:extLst>
      <p:ext uri="{BB962C8B-B14F-4D97-AF65-F5344CB8AC3E}">
        <p14:creationId xmlns:p14="http://schemas.microsoft.com/office/powerpoint/2010/main" val="2718451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6D9AB17-D1C0-CA45-BAC8-8180A16A2D7C}" type="slidenum">
              <a:rPr lang="fr-FR" smtClean="0"/>
              <a:t>21</a:t>
            </a:fld>
            <a:endParaRPr lang="fr-FR"/>
          </a:p>
        </p:txBody>
      </p:sp>
    </p:spTree>
    <p:extLst>
      <p:ext uri="{BB962C8B-B14F-4D97-AF65-F5344CB8AC3E}">
        <p14:creationId xmlns:p14="http://schemas.microsoft.com/office/powerpoint/2010/main" val="486951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Thrombus IVUS : </a:t>
            </a:r>
            <a:r>
              <a:rPr lang="fr-FR" dirty="0" err="1"/>
              <a:t>hypoechogène</a:t>
            </a:r>
            <a:r>
              <a:rPr lang="fr-FR" dirty="0"/>
              <a:t>, bien circonscrit.</a:t>
            </a:r>
          </a:p>
        </p:txBody>
      </p:sp>
      <p:sp>
        <p:nvSpPr>
          <p:cNvPr id="4" name="Espace réservé du numéro de diapositive 3"/>
          <p:cNvSpPr>
            <a:spLocks noGrp="1"/>
          </p:cNvSpPr>
          <p:nvPr>
            <p:ph type="sldNum" sz="quarter" idx="5"/>
          </p:nvPr>
        </p:nvSpPr>
        <p:spPr/>
        <p:txBody>
          <a:bodyPr/>
          <a:lstStyle/>
          <a:p>
            <a:fld id="{E6D9AB17-D1C0-CA45-BAC8-8180A16A2D7C}" type="slidenum">
              <a:rPr lang="fr-FR" smtClean="0"/>
              <a:t>22</a:t>
            </a:fld>
            <a:endParaRPr lang="fr-FR"/>
          </a:p>
        </p:txBody>
      </p:sp>
    </p:spTree>
    <p:extLst>
      <p:ext uri="{BB962C8B-B14F-4D97-AF65-F5344CB8AC3E}">
        <p14:creationId xmlns:p14="http://schemas.microsoft.com/office/powerpoint/2010/main" val="253209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067D1E-74D3-854C-8726-0FCC80B1E607}"/>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5A323D8B-101A-424E-8322-056CA9E26B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0ABD411A-64A6-D84A-B1E1-FBB56BBFEF8D}"/>
              </a:ext>
            </a:extLst>
          </p:cNvPr>
          <p:cNvSpPr>
            <a:spLocks noGrp="1"/>
          </p:cNvSpPr>
          <p:nvPr>
            <p:ph type="dt" sz="half" idx="10"/>
          </p:nvPr>
        </p:nvSpPr>
        <p:spPr/>
        <p:txBody>
          <a:bodyPr/>
          <a:lstStyle/>
          <a:p>
            <a:fld id="{D8603B86-4CD0-B044-B4BE-21C38E921E6A}" type="datetimeFigureOut">
              <a:rPr lang="fr-FR" smtClean="0"/>
              <a:t>17/03/2024</a:t>
            </a:fld>
            <a:endParaRPr lang="fr-FR"/>
          </a:p>
        </p:txBody>
      </p:sp>
      <p:sp>
        <p:nvSpPr>
          <p:cNvPr id="5" name="Espace réservé du pied de page 4">
            <a:extLst>
              <a:ext uri="{FF2B5EF4-FFF2-40B4-BE49-F238E27FC236}">
                <a16:creationId xmlns:a16="http://schemas.microsoft.com/office/drawing/2014/main" id="{85F51565-1AB8-6F41-931A-11C44723EC4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C8F2BED-F1AD-9645-8B47-0C4F07000AB5}"/>
              </a:ext>
            </a:extLst>
          </p:cNvPr>
          <p:cNvSpPr>
            <a:spLocks noGrp="1"/>
          </p:cNvSpPr>
          <p:nvPr>
            <p:ph type="sldNum" sz="quarter" idx="12"/>
          </p:nvPr>
        </p:nvSpPr>
        <p:spPr/>
        <p:txBody>
          <a:bodyPr/>
          <a:lstStyle/>
          <a:p>
            <a:fld id="{3ADCEC97-74F7-7A45-9DBC-FCC2C1FDBA9E}" type="slidenum">
              <a:rPr lang="fr-FR" smtClean="0"/>
              <a:t>‹N°›</a:t>
            </a:fld>
            <a:endParaRPr lang="fr-FR"/>
          </a:p>
        </p:txBody>
      </p:sp>
    </p:spTree>
    <p:extLst>
      <p:ext uri="{BB962C8B-B14F-4D97-AF65-F5344CB8AC3E}">
        <p14:creationId xmlns:p14="http://schemas.microsoft.com/office/powerpoint/2010/main" val="3023883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2E19C4-668C-0D47-B379-5BF5AA9389B9}"/>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F9BA4D9F-0E52-2041-993E-73CAF89BF285}"/>
              </a:ext>
            </a:extLst>
          </p:cNvPr>
          <p:cNvSpPr>
            <a:spLocks noGrp="1"/>
          </p:cNvSpPr>
          <p:nvPr>
            <p:ph type="body" orient="vert" idx="1"/>
          </p:nvPr>
        </p:nvSpPr>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B9990E68-8A1A-A049-827F-57896C576898}"/>
              </a:ext>
            </a:extLst>
          </p:cNvPr>
          <p:cNvSpPr>
            <a:spLocks noGrp="1"/>
          </p:cNvSpPr>
          <p:nvPr>
            <p:ph type="dt" sz="half" idx="10"/>
          </p:nvPr>
        </p:nvSpPr>
        <p:spPr/>
        <p:txBody>
          <a:bodyPr/>
          <a:lstStyle/>
          <a:p>
            <a:fld id="{D8603B86-4CD0-B044-B4BE-21C38E921E6A}" type="datetimeFigureOut">
              <a:rPr lang="fr-FR" smtClean="0"/>
              <a:t>17/03/2024</a:t>
            </a:fld>
            <a:endParaRPr lang="fr-FR"/>
          </a:p>
        </p:txBody>
      </p:sp>
      <p:sp>
        <p:nvSpPr>
          <p:cNvPr id="5" name="Espace réservé du pied de page 4">
            <a:extLst>
              <a:ext uri="{FF2B5EF4-FFF2-40B4-BE49-F238E27FC236}">
                <a16:creationId xmlns:a16="http://schemas.microsoft.com/office/drawing/2014/main" id="{DACD5DFE-AADE-694A-A0B1-7059FC015E4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DCAF3B5-06C9-EA44-9CF0-6A82EB5C4BB3}"/>
              </a:ext>
            </a:extLst>
          </p:cNvPr>
          <p:cNvSpPr>
            <a:spLocks noGrp="1"/>
          </p:cNvSpPr>
          <p:nvPr>
            <p:ph type="sldNum" sz="quarter" idx="12"/>
          </p:nvPr>
        </p:nvSpPr>
        <p:spPr/>
        <p:txBody>
          <a:bodyPr/>
          <a:lstStyle/>
          <a:p>
            <a:fld id="{3ADCEC97-74F7-7A45-9DBC-FCC2C1FDBA9E}" type="slidenum">
              <a:rPr lang="fr-FR" smtClean="0"/>
              <a:t>‹N°›</a:t>
            </a:fld>
            <a:endParaRPr lang="fr-FR"/>
          </a:p>
        </p:txBody>
      </p:sp>
    </p:spTree>
    <p:extLst>
      <p:ext uri="{BB962C8B-B14F-4D97-AF65-F5344CB8AC3E}">
        <p14:creationId xmlns:p14="http://schemas.microsoft.com/office/powerpoint/2010/main" val="3454357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F79BB32B-18A2-7340-B830-CC536AE444A7}"/>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F3A38E54-463F-624A-9B4F-35F58A974281}"/>
              </a:ext>
            </a:extLst>
          </p:cNvPr>
          <p:cNvSpPr>
            <a:spLocks noGrp="1"/>
          </p:cNvSpPr>
          <p:nvPr>
            <p:ph type="body" orient="vert" idx="1"/>
          </p:nvPr>
        </p:nvSpPr>
        <p:spPr>
          <a:xfrm>
            <a:off x="838200" y="365125"/>
            <a:ext cx="7734300" cy="5811838"/>
          </a:xfrm>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DAAFE303-3AB1-694D-91F9-F2F174D980D1}"/>
              </a:ext>
            </a:extLst>
          </p:cNvPr>
          <p:cNvSpPr>
            <a:spLocks noGrp="1"/>
          </p:cNvSpPr>
          <p:nvPr>
            <p:ph type="dt" sz="half" idx="10"/>
          </p:nvPr>
        </p:nvSpPr>
        <p:spPr/>
        <p:txBody>
          <a:bodyPr/>
          <a:lstStyle/>
          <a:p>
            <a:fld id="{D8603B86-4CD0-B044-B4BE-21C38E921E6A}" type="datetimeFigureOut">
              <a:rPr lang="fr-FR" smtClean="0"/>
              <a:t>17/03/2024</a:t>
            </a:fld>
            <a:endParaRPr lang="fr-FR"/>
          </a:p>
        </p:txBody>
      </p:sp>
      <p:sp>
        <p:nvSpPr>
          <p:cNvPr id="5" name="Espace réservé du pied de page 4">
            <a:extLst>
              <a:ext uri="{FF2B5EF4-FFF2-40B4-BE49-F238E27FC236}">
                <a16:creationId xmlns:a16="http://schemas.microsoft.com/office/drawing/2014/main" id="{A1F0118F-019D-C145-B716-15C179C6AC0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AA1DA3D-6170-0E41-B9F5-5F057034F491}"/>
              </a:ext>
            </a:extLst>
          </p:cNvPr>
          <p:cNvSpPr>
            <a:spLocks noGrp="1"/>
          </p:cNvSpPr>
          <p:nvPr>
            <p:ph type="sldNum" sz="quarter" idx="12"/>
          </p:nvPr>
        </p:nvSpPr>
        <p:spPr/>
        <p:txBody>
          <a:bodyPr/>
          <a:lstStyle/>
          <a:p>
            <a:fld id="{3ADCEC97-74F7-7A45-9DBC-FCC2C1FDBA9E}" type="slidenum">
              <a:rPr lang="fr-FR" smtClean="0"/>
              <a:t>‹N°›</a:t>
            </a:fld>
            <a:endParaRPr lang="fr-FR"/>
          </a:p>
        </p:txBody>
      </p:sp>
    </p:spTree>
    <p:extLst>
      <p:ext uri="{BB962C8B-B14F-4D97-AF65-F5344CB8AC3E}">
        <p14:creationId xmlns:p14="http://schemas.microsoft.com/office/powerpoint/2010/main" val="1389267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63D032-40E5-5045-B95C-D5B8A75EDAD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AC8A692-E91B-5447-A3AB-425F3A9CBB9B}"/>
              </a:ext>
            </a:extLst>
          </p:cNvPr>
          <p:cNvSpPr>
            <a:spLocks noGrp="1"/>
          </p:cNvSpPr>
          <p:nvPr>
            <p:ph idx="1"/>
          </p:nvPr>
        </p:nvSpPr>
        <p:spPr/>
        <p:txBody>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8FDCA2F9-54DA-6540-9170-4E581536873C}"/>
              </a:ext>
            </a:extLst>
          </p:cNvPr>
          <p:cNvSpPr>
            <a:spLocks noGrp="1"/>
          </p:cNvSpPr>
          <p:nvPr>
            <p:ph type="dt" sz="half" idx="10"/>
          </p:nvPr>
        </p:nvSpPr>
        <p:spPr/>
        <p:txBody>
          <a:bodyPr/>
          <a:lstStyle/>
          <a:p>
            <a:fld id="{D8603B86-4CD0-B044-B4BE-21C38E921E6A}" type="datetimeFigureOut">
              <a:rPr lang="fr-FR" smtClean="0"/>
              <a:t>17/03/2024</a:t>
            </a:fld>
            <a:endParaRPr lang="fr-FR"/>
          </a:p>
        </p:txBody>
      </p:sp>
      <p:sp>
        <p:nvSpPr>
          <p:cNvPr id="5" name="Espace réservé du pied de page 4">
            <a:extLst>
              <a:ext uri="{FF2B5EF4-FFF2-40B4-BE49-F238E27FC236}">
                <a16:creationId xmlns:a16="http://schemas.microsoft.com/office/drawing/2014/main" id="{568F21E9-541C-F846-B966-48BDB9644E1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332B482-A9CE-8242-A652-59519F6A9A07}"/>
              </a:ext>
            </a:extLst>
          </p:cNvPr>
          <p:cNvSpPr>
            <a:spLocks noGrp="1"/>
          </p:cNvSpPr>
          <p:nvPr>
            <p:ph type="sldNum" sz="quarter" idx="12"/>
          </p:nvPr>
        </p:nvSpPr>
        <p:spPr/>
        <p:txBody>
          <a:bodyPr/>
          <a:lstStyle/>
          <a:p>
            <a:fld id="{3ADCEC97-74F7-7A45-9DBC-FCC2C1FDBA9E}" type="slidenum">
              <a:rPr lang="fr-FR" smtClean="0"/>
              <a:t>‹N°›</a:t>
            </a:fld>
            <a:endParaRPr lang="fr-FR"/>
          </a:p>
        </p:txBody>
      </p:sp>
    </p:spTree>
    <p:extLst>
      <p:ext uri="{BB962C8B-B14F-4D97-AF65-F5344CB8AC3E}">
        <p14:creationId xmlns:p14="http://schemas.microsoft.com/office/powerpoint/2010/main" val="2278449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B22263-7CFB-BF45-8EB9-4C1E119180C2}"/>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3B5EBED4-591B-104E-9CC6-320978A11D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B232E008-D7C0-8F4D-AF62-EB64DC7973F2}"/>
              </a:ext>
            </a:extLst>
          </p:cNvPr>
          <p:cNvSpPr>
            <a:spLocks noGrp="1"/>
          </p:cNvSpPr>
          <p:nvPr>
            <p:ph type="dt" sz="half" idx="10"/>
          </p:nvPr>
        </p:nvSpPr>
        <p:spPr/>
        <p:txBody>
          <a:bodyPr/>
          <a:lstStyle/>
          <a:p>
            <a:fld id="{D8603B86-4CD0-B044-B4BE-21C38E921E6A}" type="datetimeFigureOut">
              <a:rPr lang="fr-FR" smtClean="0"/>
              <a:t>17/03/2024</a:t>
            </a:fld>
            <a:endParaRPr lang="fr-FR"/>
          </a:p>
        </p:txBody>
      </p:sp>
      <p:sp>
        <p:nvSpPr>
          <p:cNvPr id="5" name="Espace réservé du pied de page 4">
            <a:extLst>
              <a:ext uri="{FF2B5EF4-FFF2-40B4-BE49-F238E27FC236}">
                <a16:creationId xmlns:a16="http://schemas.microsoft.com/office/drawing/2014/main" id="{F1FD09B8-FD8F-EA44-8F11-C28BF11ED80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2E11A86-8BA4-2347-9CA1-69093144ECAB}"/>
              </a:ext>
            </a:extLst>
          </p:cNvPr>
          <p:cNvSpPr>
            <a:spLocks noGrp="1"/>
          </p:cNvSpPr>
          <p:nvPr>
            <p:ph type="sldNum" sz="quarter" idx="12"/>
          </p:nvPr>
        </p:nvSpPr>
        <p:spPr/>
        <p:txBody>
          <a:bodyPr/>
          <a:lstStyle/>
          <a:p>
            <a:fld id="{3ADCEC97-74F7-7A45-9DBC-FCC2C1FDBA9E}" type="slidenum">
              <a:rPr lang="fr-FR" smtClean="0"/>
              <a:t>‹N°›</a:t>
            </a:fld>
            <a:endParaRPr lang="fr-FR"/>
          </a:p>
        </p:txBody>
      </p:sp>
    </p:spTree>
    <p:extLst>
      <p:ext uri="{BB962C8B-B14F-4D97-AF65-F5344CB8AC3E}">
        <p14:creationId xmlns:p14="http://schemas.microsoft.com/office/powerpoint/2010/main" val="2794084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5D299D-9F9E-7444-A314-1D8D812C594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3F3F1F0-8A8F-6744-8EF9-E8C6CD8B4C17}"/>
              </a:ext>
            </a:extLst>
          </p:cNvPr>
          <p:cNvSpPr>
            <a:spLocks noGrp="1"/>
          </p:cNvSpPr>
          <p:nvPr>
            <p:ph sz="half" idx="1"/>
          </p:nvPr>
        </p:nvSpPr>
        <p:spPr>
          <a:xfrm>
            <a:off x="838200" y="1825625"/>
            <a:ext cx="5181600" cy="4351338"/>
          </a:xfrm>
        </p:spPr>
        <p:txBody>
          <a:body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67D58A85-C643-854F-A6EC-E7336FFA4B0F}"/>
              </a:ext>
            </a:extLst>
          </p:cNvPr>
          <p:cNvSpPr>
            <a:spLocks noGrp="1"/>
          </p:cNvSpPr>
          <p:nvPr>
            <p:ph sz="half" idx="2"/>
          </p:nvPr>
        </p:nvSpPr>
        <p:spPr>
          <a:xfrm>
            <a:off x="6172200" y="1825625"/>
            <a:ext cx="5181600" cy="4351338"/>
          </a:xfrm>
        </p:spPr>
        <p:txBody>
          <a:body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313185A7-4C2D-C24C-BDC8-6F677EDBC939}"/>
              </a:ext>
            </a:extLst>
          </p:cNvPr>
          <p:cNvSpPr>
            <a:spLocks noGrp="1"/>
          </p:cNvSpPr>
          <p:nvPr>
            <p:ph type="dt" sz="half" idx="10"/>
          </p:nvPr>
        </p:nvSpPr>
        <p:spPr/>
        <p:txBody>
          <a:bodyPr/>
          <a:lstStyle/>
          <a:p>
            <a:fld id="{D8603B86-4CD0-B044-B4BE-21C38E921E6A}" type="datetimeFigureOut">
              <a:rPr lang="fr-FR" smtClean="0"/>
              <a:t>17/03/2024</a:t>
            </a:fld>
            <a:endParaRPr lang="fr-FR"/>
          </a:p>
        </p:txBody>
      </p:sp>
      <p:sp>
        <p:nvSpPr>
          <p:cNvPr id="6" name="Espace réservé du pied de page 5">
            <a:extLst>
              <a:ext uri="{FF2B5EF4-FFF2-40B4-BE49-F238E27FC236}">
                <a16:creationId xmlns:a16="http://schemas.microsoft.com/office/drawing/2014/main" id="{EDCC3FDF-51F5-F14C-ADEF-E090EBA7220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84624C7-BBE9-8D44-AEE5-3E0D3F8F991A}"/>
              </a:ext>
            </a:extLst>
          </p:cNvPr>
          <p:cNvSpPr>
            <a:spLocks noGrp="1"/>
          </p:cNvSpPr>
          <p:nvPr>
            <p:ph type="sldNum" sz="quarter" idx="12"/>
          </p:nvPr>
        </p:nvSpPr>
        <p:spPr/>
        <p:txBody>
          <a:bodyPr/>
          <a:lstStyle/>
          <a:p>
            <a:fld id="{3ADCEC97-74F7-7A45-9DBC-FCC2C1FDBA9E}" type="slidenum">
              <a:rPr lang="fr-FR" smtClean="0"/>
              <a:t>‹N°›</a:t>
            </a:fld>
            <a:endParaRPr lang="fr-FR"/>
          </a:p>
        </p:txBody>
      </p:sp>
    </p:spTree>
    <p:extLst>
      <p:ext uri="{BB962C8B-B14F-4D97-AF65-F5344CB8AC3E}">
        <p14:creationId xmlns:p14="http://schemas.microsoft.com/office/powerpoint/2010/main" val="665107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10A6A9-5A4E-AA41-9535-68E22CF26DA5}"/>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A2F83AD8-DCE5-4445-992C-720C122CFF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9E34FEFA-87E6-2844-97EA-81D7CFDB9D00}"/>
              </a:ext>
            </a:extLst>
          </p:cNvPr>
          <p:cNvSpPr>
            <a:spLocks noGrp="1"/>
          </p:cNvSpPr>
          <p:nvPr>
            <p:ph sz="half" idx="2"/>
          </p:nvPr>
        </p:nvSpPr>
        <p:spPr>
          <a:xfrm>
            <a:off x="839788" y="2505075"/>
            <a:ext cx="5157787" cy="3684588"/>
          </a:xfrm>
        </p:spPr>
        <p:txBody>
          <a:bodyPr/>
          <a:lstStyle/>
          <a:p>
            <a:r>
              <a:rPr lang="fr-FR"/>
              <a:t>Modifier les styles du texte du masque
Deuxième niveau
Troisième niveau
Quatrième niveau
Cinquième niveau</a:t>
            </a:r>
          </a:p>
        </p:txBody>
      </p:sp>
      <p:sp>
        <p:nvSpPr>
          <p:cNvPr id="5" name="Espace réservé du texte 4">
            <a:extLst>
              <a:ext uri="{FF2B5EF4-FFF2-40B4-BE49-F238E27FC236}">
                <a16:creationId xmlns:a16="http://schemas.microsoft.com/office/drawing/2014/main" id="{7181F620-87FB-8C47-B679-653F36A4E8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6" name="Espace réservé du contenu 5">
            <a:extLst>
              <a:ext uri="{FF2B5EF4-FFF2-40B4-BE49-F238E27FC236}">
                <a16:creationId xmlns:a16="http://schemas.microsoft.com/office/drawing/2014/main" id="{ABB67076-212F-4449-A1E4-94B9FDABE030}"/>
              </a:ext>
            </a:extLst>
          </p:cNvPr>
          <p:cNvSpPr>
            <a:spLocks noGrp="1"/>
          </p:cNvSpPr>
          <p:nvPr>
            <p:ph sz="quarter" idx="4"/>
          </p:nvPr>
        </p:nvSpPr>
        <p:spPr>
          <a:xfrm>
            <a:off x="6172200" y="2505075"/>
            <a:ext cx="5183188" cy="3684588"/>
          </a:xfrm>
        </p:spPr>
        <p:txBody>
          <a:bodyPr/>
          <a:lstStyle/>
          <a:p>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85BF7074-7887-BC44-B9BF-09AEAF02C6D2}"/>
              </a:ext>
            </a:extLst>
          </p:cNvPr>
          <p:cNvSpPr>
            <a:spLocks noGrp="1"/>
          </p:cNvSpPr>
          <p:nvPr>
            <p:ph type="dt" sz="half" idx="10"/>
          </p:nvPr>
        </p:nvSpPr>
        <p:spPr/>
        <p:txBody>
          <a:bodyPr/>
          <a:lstStyle/>
          <a:p>
            <a:fld id="{D8603B86-4CD0-B044-B4BE-21C38E921E6A}" type="datetimeFigureOut">
              <a:rPr lang="fr-FR" smtClean="0"/>
              <a:t>17/03/2024</a:t>
            </a:fld>
            <a:endParaRPr lang="fr-FR"/>
          </a:p>
        </p:txBody>
      </p:sp>
      <p:sp>
        <p:nvSpPr>
          <p:cNvPr id="8" name="Espace réservé du pied de page 7">
            <a:extLst>
              <a:ext uri="{FF2B5EF4-FFF2-40B4-BE49-F238E27FC236}">
                <a16:creationId xmlns:a16="http://schemas.microsoft.com/office/drawing/2014/main" id="{84ABB922-C2FB-E549-ABFB-D343CE44C80E}"/>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A1A4622D-DD6D-5240-A037-46DAB66FDB48}"/>
              </a:ext>
            </a:extLst>
          </p:cNvPr>
          <p:cNvSpPr>
            <a:spLocks noGrp="1"/>
          </p:cNvSpPr>
          <p:nvPr>
            <p:ph type="sldNum" sz="quarter" idx="12"/>
          </p:nvPr>
        </p:nvSpPr>
        <p:spPr/>
        <p:txBody>
          <a:bodyPr/>
          <a:lstStyle/>
          <a:p>
            <a:fld id="{3ADCEC97-74F7-7A45-9DBC-FCC2C1FDBA9E}" type="slidenum">
              <a:rPr lang="fr-FR" smtClean="0"/>
              <a:t>‹N°›</a:t>
            </a:fld>
            <a:endParaRPr lang="fr-FR"/>
          </a:p>
        </p:txBody>
      </p:sp>
    </p:spTree>
    <p:extLst>
      <p:ext uri="{BB962C8B-B14F-4D97-AF65-F5344CB8AC3E}">
        <p14:creationId xmlns:p14="http://schemas.microsoft.com/office/powerpoint/2010/main" val="1578077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A12836-28FF-BF47-8752-C72F48BCAA6B}"/>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56C26999-3842-3846-8F51-CD5FD1C5F177}"/>
              </a:ext>
            </a:extLst>
          </p:cNvPr>
          <p:cNvSpPr>
            <a:spLocks noGrp="1"/>
          </p:cNvSpPr>
          <p:nvPr>
            <p:ph type="dt" sz="half" idx="10"/>
          </p:nvPr>
        </p:nvSpPr>
        <p:spPr/>
        <p:txBody>
          <a:bodyPr/>
          <a:lstStyle/>
          <a:p>
            <a:fld id="{D8603B86-4CD0-B044-B4BE-21C38E921E6A}" type="datetimeFigureOut">
              <a:rPr lang="fr-FR" smtClean="0"/>
              <a:t>17/03/2024</a:t>
            </a:fld>
            <a:endParaRPr lang="fr-FR"/>
          </a:p>
        </p:txBody>
      </p:sp>
      <p:sp>
        <p:nvSpPr>
          <p:cNvPr id="4" name="Espace réservé du pied de page 3">
            <a:extLst>
              <a:ext uri="{FF2B5EF4-FFF2-40B4-BE49-F238E27FC236}">
                <a16:creationId xmlns:a16="http://schemas.microsoft.com/office/drawing/2014/main" id="{A1DB3CDD-E715-F849-86E7-15DC3F7D0EFE}"/>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F7D3B8DE-9D04-9645-BB17-18A052DE1D37}"/>
              </a:ext>
            </a:extLst>
          </p:cNvPr>
          <p:cNvSpPr>
            <a:spLocks noGrp="1"/>
          </p:cNvSpPr>
          <p:nvPr>
            <p:ph type="sldNum" sz="quarter" idx="12"/>
          </p:nvPr>
        </p:nvSpPr>
        <p:spPr/>
        <p:txBody>
          <a:bodyPr/>
          <a:lstStyle/>
          <a:p>
            <a:fld id="{3ADCEC97-74F7-7A45-9DBC-FCC2C1FDBA9E}" type="slidenum">
              <a:rPr lang="fr-FR" smtClean="0"/>
              <a:t>‹N°›</a:t>
            </a:fld>
            <a:endParaRPr lang="fr-FR"/>
          </a:p>
        </p:txBody>
      </p:sp>
    </p:spTree>
    <p:extLst>
      <p:ext uri="{BB962C8B-B14F-4D97-AF65-F5344CB8AC3E}">
        <p14:creationId xmlns:p14="http://schemas.microsoft.com/office/powerpoint/2010/main" val="4139607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9DB9885-37A5-F645-AA3C-D545BB0C9DBE}"/>
              </a:ext>
            </a:extLst>
          </p:cNvPr>
          <p:cNvSpPr>
            <a:spLocks noGrp="1"/>
          </p:cNvSpPr>
          <p:nvPr>
            <p:ph type="dt" sz="half" idx="10"/>
          </p:nvPr>
        </p:nvSpPr>
        <p:spPr/>
        <p:txBody>
          <a:bodyPr/>
          <a:lstStyle/>
          <a:p>
            <a:fld id="{D8603B86-4CD0-B044-B4BE-21C38E921E6A}" type="datetimeFigureOut">
              <a:rPr lang="fr-FR" smtClean="0"/>
              <a:t>17/03/2024</a:t>
            </a:fld>
            <a:endParaRPr lang="fr-FR"/>
          </a:p>
        </p:txBody>
      </p:sp>
      <p:sp>
        <p:nvSpPr>
          <p:cNvPr id="3" name="Espace réservé du pied de page 2">
            <a:extLst>
              <a:ext uri="{FF2B5EF4-FFF2-40B4-BE49-F238E27FC236}">
                <a16:creationId xmlns:a16="http://schemas.microsoft.com/office/drawing/2014/main" id="{70986B58-212E-9446-9042-136456567E0A}"/>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22499EF2-3E9C-BE46-AD2C-35FA850F4DD8}"/>
              </a:ext>
            </a:extLst>
          </p:cNvPr>
          <p:cNvSpPr>
            <a:spLocks noGrp="1"/>
          </p:cNvSpPr>
          <p:nvPr>
            <p:ph type="sldNum" sz="quarter" idx="12"/>
          </p:nvPr>
        </p:nvSpPr>
        <p:spPr/>
        <p:txBody>
          <a:bodyPr/>
          <a:lstStyle/>
          <a:p>
            <a:fld id="{3ADCEC97-74F7-7A45-9DBC-FCC2C1FDBA9E}" type="slidenum">
              <a:rPr lang="fr-FR" smtClean="0"/>
              <a:t>‹N°›</a:t>
            </a:fld>
            <a:endParaRPr lang="fr-FR"/>
          </a:p>
        </p:txBody>
      </p:sp>
    </p:spTree>
    <p:extLst>
      <p:ext uri="{BB962C8B-B14F-4D97-AF65-F5344CB8AC3E}">
        <p14:creationId xmlns:p14="http://schemas.microsoft.com/office/powerpoint/2010/main" val="3448324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5B1F7E-E233-1F4A-A589-29BF2D9C0D5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708399DC-E964-574E-A653-910CF6114C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r-FR"/>
              <a:t>Modifier les styles du texte du masque
Deuxième niveau
Troisième niveau
Quatrième niveau
Cinquième niveau</a:t>
            </a:r>
          </a:p>
        </p:txBody>
      </p:sp>
      <p:sp>
        <p:nvSpPr>
          <p:cNvPr id="4" name="Espace réservé du texte 3">
            <a:extLst>
              <a:ext uri="{FF2B5EF4-FFF2-40B4-BE49-F238E27FC236}">
                <a16:creationId xmlns:a16="http://schemas.microsoft.com/office/drawing/2014/main" id="{A256EB73-6FE5-AE42-ABE1-8E5BC8E8EE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1DF24EAA-4022-DD45-8942-A5ECA1ED9BC0}"/>
              </a:ext>
            </a:extLst>
          </p:cNvPr>
          <p:cNvSpPr>
            <a:spLocks noGrp="1"/>
          </p:cNvSpPr>
          <p:nvPr>
            <p:ph type="dt" sz="half" idx="10"/>
          </p:nvPr>
        </p:nvSpPr>
        <p:spPr/>
        <p:txBody>
          <a:bodyPr/>
          <a:lstStyle/>
          <a:p>
            <a:fld id="{D8603B86-4CD0-B044-B4BE-21C38E921E6A}" type="datetimeFigureOut">
              <a:rPr lang="fr-FR" smtClean="0"/>
              <a:t>17/03/2024</a:t>
            </a:fld>
            <a:endParaRPr lang="fr-FR"/>
          </a:p>
        </p:txBody>
      </p:sp>
      <p:sp>
        <p:nvSpPr>
          <p:cNvPr id="6" name="Espace réservé du pied de page 5">
            <a:extLst>
              <a:ext uri="{FF2B5EF4-FFF2-40B4-BE49-F238E27FC236}">
                <a16:creationId xmlns:a16="http://schemas.microsoft.com/office/drawing/2014/main" id="{D7430DFF-C359-B243-A9E0-9496E3E7A86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E237BDA-2A82-3E48-90FA-F1C85DC82B7E}"/>
              </a:ext>
            </a:extLst>
          </p:cNvPr>
          <p:cNvSpPr>
            <a:spLocks noGrp="1"/>
          </p:cNvSpPr>
          <p:nvPr>
            <p:ph type="sldNum" sz="quarter" idx="12"/>
          </p:nvPr>
        </p:nvSpPr>
        <p:spPr/>
        <p:txBody>
          <a:bodyPr/>
          <a:lstStyle/>
          <a:p>
            <a:fld id="{3ADCEC97-74F7-7A45-9DBC-FCC2C1FDBA9E}" type="slidenum">
              <a:rPr lang="fr-FR" smtClean="0"/>
              <a:t>‹N°›</a:t>
            </a:fld>
            <a:endParaRPr lang="fr-FR"/>
          </a:p>
        </p:txBody>
      </p:sp>
    </p:spTree>
    <p:extLst>
      <p:ext uri="{BB962C8B-B14F-4D97-AF65-F5344CB8AC3E}">
        <p14:creationId xmlns:p14="http://schemas.microsoft.com/office/powerpoint/2010/main" val="3588773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DE87E7-02F6-2B4A-B49B-8B5B488138C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FBD3ED85-2F12-B447-9F7D-C80ABDF8A9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F5100675-2E4A-1F4C-AAA6-56C679DAB1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DDCF969B-DFD5-FA40-BF71-69A2985F8D4C}"/>
              </a:ext>
            </a:extLst>
          </p:cNvPr>
          <p:cNvSpPr>
            <a:spLocks noGrp="1"/>
          </p:cNvSpPr>
          <p:nvPr>
            <p:ph type="dt" sz="half" idx="10"/>
          </p:nvPr>
        </p:nvSpPr>
        <p:spPr/>
        <p:txBody>
          <a:bodyPr/>
          <a:lstStyle/>
          <a:p>
            <a:fld id="{D8603B86-4CD0-B044-B4BE-21C38E921E6A}" type="datetimeFigureOut">
              <a:rPr lang="fr-FR" smtClean="0"/>
              <a:t>17/03/2024</a:t>
            </a:fld>
            <a:endParaRPr lang="fr-FR"/>
          </a:p>
        </p:txBody>
      </p:sp>
      <p:sp>
        <p:nvSpPr>
          <p:cNvPr id="6" name="Espace réservé du pied de page 5">
            <a:extLst>
              <a:ext uri="{FF2B5EF4-FFF2-40B4-BE49-F238E27FC236}">
                <a16:creationId xmlns:a16="http://schemas.microsoft.com/office/drawing/2014/main" id="{26060AEC-0A25-C84C-BCE0-AA2E52DBEAC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E92302D-14A3-A048-9694-F3F051044B98}"/>
              </a:ext>
            </a:extLst>
          </p:cNvPr>
          <p:cNvSpPr>
            <a:spLocks noGrp="1"/>
          </p:cNvSpPr>
          <p:nvPr>
            <p:ph type="sldNum" sz="quarter" idx="12"/>
          </p:nvPr>
        </p:nvSpPr>
        <p:spPr/>
        <p:txBody>
          <a:bodyPr/>
          <a:lstStyle/>
          <a:p>
            <a:fld id="{3ADCEC97-74F7-7A45-9DBC-FCC2C1FDBA9E}" type="slidenum">
              <a:rPr lang="fr-FR" smtClean="0"/>
              <a:t>‹N°›</a:t>
            </a:fld>
            <a:endParaRPr lang="fr-FR"/>
          </a:p>
        </p:txBody>
      </p:sp>
    </p:spTree>
    <p:extLst>
      <p:ext uri="{BB962C8B-B14F-4D97-AF65-F5344CB8AC3E}">
        <p14:creationId xmlns:p14="http://schemas.microsoft.com/office/powerpoint/2010/main" val="3530622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FD106E7-5834-6843-AC15-9D410A863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4808F6F2-98A9-1544-A717-112ECFF1FA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3FD1D58B-64D8-784D-BA82-B61778D5E3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603B86-4CD0-B044-B4BE-21C38E921E6A}" type="datetimeFigureOut">
              <a:rPr lang="fr-FR" smtClean="0"/>
              <a:t>17/03/2024</a:t>
            </a:fld>
            <a:endParaRPr lang="fr-FR"/>
          </a:p>
        </p:txBody>
      </p:sp>
      <p:sp>
        <p:nvSpPr>
          <p:cNvPr id="5" name="Espace réservé du pied de page 4">
            <a:extLst>
              <a:ext uri="{FF2B5EF4-FFF2-40B4-BE49-F238E27FC236}">
                <a16:creationId xmlns:a16="http://schemas.microsoft.com/office/drawing/2014/main" id="{F2C47F98-A853-6443-B991-48CA970DFC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99307D5A-DD9C-BB4F-ABAF-9A783557C4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DCEC97-74F7-7A45-9DBC-FCC2C1FDBA9E}" type="slidenum">
              <a:rPr lang="fr-FR" smtClean="0"/>
              <a:t>‹N°›</a:t>
            </a:fld>
            <a:endParaRPr lang="fr-FR"/>
          </a:p>
        </p:txBody>
      </p:sp>
    </p:spTree>
    <p:extLst>
      <p:ext uri="{BB962C8B-B14F-4D97-AF65-F5344CB8AC3E}">
        <p14:creationId xmlns:p14="http://schemas.microsoft.com/office/powerpoint/2010/main" val="18562467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1.jpg"/><Relationship Id="rId7" Type="http://schemas.openxmlformats.org/officeDocument/2006/relationships/image" Target="../media/image70.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4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079C4032-1C63-EC42-B0D1-4A50D47670F2}"/>
              </a:ext>
            </a:extLst>
          </p:cNvPr>
          <p:cNvSpPr>
            <a:spLocks noGrp="1"/>
          </p:cNvSpPr>
          <p:nvPr>
            <p:ph type="subTitle" idx="1"/>
          </p:nvPr>
        </p:nvSpPr>
        <p:spPr>
          <a:xfrm>
            <a:off x="1523999" y="3794460"/>
            <a:ext cx="9144000" cy="1655762"/>
          </a:xfrm>
          <a:solidFill>
            <a:srgbClr val="D10000"/>
          </a:solidFill>
        </p:spPr>
        <p:txBody>
          <a:bodyPr>
            <a:normAutofit lnSpcReduction="10000"/>
          </a:bodyPr>
          <a:lstStyle/>
          <a:p>
            <a:endParaRPr lang="fr-FR" dirty="0"/>
          </a:p>
          <a:p>
            <a:r>
              <a:rPr lang="fr-FR" sz="4000" b="1" dirty="0">
                <a:solidFill>
                  <a:schemeClr val="bg1"/>
                </a:solidFill>
                <a:latin typeface="Avenir Next Demi Bold" panose="020B0503020202020204" pitchFamily="34" charset="0"/>
              </a:rPr>
              <a:t>LE SEUM DU CALCIUM</a:t>
            </a:r>
          </a:p>
          <a:p>
            <a:r>
              <a:rPr lang="fr-FR" sz="4000" b="1" dirty="0">
                <a:solidFill>
                  <a:schemeClr val="bg1"/>
                </a:solidFill>
                <a:latin typeface="Avenir Next Demi Bold" panose="020B0503020202020204" pitchFamily="34" charset="0"/>
              </a:rPr>
              <a:t>Dans l’intimité de la lésion calcifiée</a:t>
            </a:r>
          </a:p>
        </p:txBody>
      </p:sp>
      <p:pic>
        <p:nvPicPr>
          <p:cNvPr id="7" name="Image 6">
            <a:extLst>
              <a:ext uri="{FF2B5EF4-FFF2-40B4-BE49-F238E27FC236}">
                <a16:creationId xmlns:a16="http://schemas.microsoft.com/office/drawing/2014/main" id="{14704B4E-F040-0F47-9DFD-0DD4C877DA7C}"/>
              </a:ext>
            </a:extLst>
          </p:cNvPr>
          <p:cNvPicPr>
            <a:picLocks noChangeAspect="1"/>
          </p:cNvPicPr>
          <p:nvPr/>
        </p:nvPicPr>
        <p:blipFill>
          <a:blip r:embed="rId2"/>
          <a:stretch>
            <a:fillRect/>
          </a:stretch>
        </p:blipFill>
        <p:spPr>
          <a:xfrm>
            <a:off x="3230994" y="221673"/>
            <a:ext cx="5397500" cy="2932344"/>
          </a:xfrm>
          <a:prstGeom prst="rect">
            <a:avLst/>
          </a:prstGeom>
        </p:spPr>
      </p:pic>
      <p:sp>
        <p:nvSpPr>
          <p:cNvPr id="4" name="ZoneTexte 3">
            <a:extLst>
              <a:ext uri="{FF2B5EF4-FFF2-40B4-BE49-F238E27FC236}">
                <a16:creationId xmlns:a16="http://schemas.microsoft.com/office/drawing/2014/main" id="{F9C8B58F-8498-E747-AF3E-793EB882DC9A}"/>
              </a:ext>
            </a:extLst>
          </p:cNvPr>
          <p:cNvSpPr txBox="1"/>
          <p:nvPr/>
        </p:nvSpPr>
        <p:spPr>
          <a:xfrm>
            <a:off x="5016305" y="3154017"/>
            <a:ext cx="2403222" cy="369332"/>
          </a:xfrm>
          <a:prstGeom prst="rect">
            <a:avLst/>
          </a:prstGeom>
          <a:noFill/>
        </p:spPr>
        <p:txBody>
          <a:bodyPr wrap="none" rtlCol="0">
            <a:spAutoFit/>
          </a:bodyPr>
          <a:lstStyle/>
          <a:p>
            <a:r>
              <a:rPr lang="fr-FR" b="1" dirty="0">
                <a:latin typeface="Helvetica" pitchFamily="2" charset="0"/>
              </a:rPr>
              <a:t>STRASBOURG 2024</a:t>
            </a:r>
          </a:p>
        </p:txBody>
      </p:sp>
      <p:sp>
        <p:nvSpPr>
          <p:cNvPr id="2" name="Rectangle 1">
            <a:extLst>
              <a:ext uri="{FF2B5EF4-FFF2-40B4-BE49-F238E27FC236}">
                <a16:creationId xmlns:a16="http://schemas.microsoft.com/office/drawing/2014/main" id="{F6F93886-67A3-A146-9915-51D5A6961E68}"/>
              </a:ext>
            </a:extLst>
          </p:cNvPr>
          <p:cNvSpPr/>
          <p:nvPr/>
        </p:nvSpPr>
        <p:spPr>
          <a:xfrm>
            <a:off x="3590946" y="5836723"/>
            <a:ext cx="5386603" cy="369332"/>
          </a:xfrm>
          <a:prstGeom prst="rect">
            <a:avLst/>
          </a:prstGeom>
        </p:spPr>
        <p:txBody>
          <a:bodyPr wrap="none">
            <a:spAutoFit/>
          </a:bodyPr>
          <a:lstStyle/>
          <a:p>
            <a:r>
              <a:rPr lang="fr-FR" b="1" dirty="0">
                <a:solidFill>
                  <a:schemeClr val="tx1">
                    <a:lumMod val="50000"/>
                    <a:lumOff val="50000"/>
                  </a:schemeClr>
                </a:solidFill>
                <a:latin typeface="Avenir Next Demi Bold" panose="020B0503020202020204" pitchFamily="34" charset="0"/>
              </a:rPr>
              <a:t>Modérateurs : Sébastien HESS – Julien LEMOINE</a:t>
            </a:r>
          </a:p>
        </p:txBody>
      </p:sp>
    </p:spTree>
    <p:extLst>
      <p:ext uri="{BB962C8B-B14F-4D97-AF65-F5344CB8AC3E}">
        <p14:creationId xmlns:p14="http://schemas.microsoft.com/office/powerpoint/2010/main" val="3346061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C1B7787C-A603-336C-A5B9-4512FCAB91D1}"/>
              </a:ext>
            </a:extLst>
          </p:cNvPr>
          <p:cNvSpPr>
            <a:spLocks noGrp="1"/>
          </p:cNvSpPr>
          <p:nvPr>
            <p:ph type="title"/>
          </p:nvPr>
        </p:nvSpPr>
        <p:spPr/>
        <p:txBody>
          <a:bodyPr/>
          <a:lstStyle/>
          <a:p>
            <a:r>
              <a:rPr lang="fr-FR" b="1" dirty="0">
                <a:solidFill>
                  <a:srgbClr val="CE0000"/>
                </a:solidFill>
              </a:rPr>
              <a:t>             </a:t>
            </a:r>
            <a:r>
              <a:rPr lang="fr-FR" b="1" dirty="0" err="1">
                <a:solidFill>
                  <a:srgbClr val="CE0000"/>
                </a:solidFill>
              </a:rPr>
              <a:t>Plannification</a:t>
            </a:r>
            <a:r>
              <a:rPr lang="fr-FR" b="1" dirty="0">
                <a:solidFill>
                  <a:srgbClr val="CE0000"/>
                </a:solidFill>
              </a:rPr>
              <a:t> de l’angioplastie :</a:t>
            </a:r>
          </a:p>
        </p:txBody>
      </p:sp>
      <p:pic>
        <p:nvPicPr>
          <p:cNvPr id="7" name="Image 6">
            <a:extLst>
              <a:ext uri="{FF2B5EF4-FFF2-40B4-BE49-F238E27FC236}">
                <a16:creationId xmlns:a16="http://schemas.microsoft.com/office/drawing/2014/main" id="{14704B4E-F040-0F47-9DFD-0DD4C877DA7C}"/>
              </a:ext>
            </a:extLst>
          </p:cNvPr>
          <p:cNvPicPr>
            <a:picLocks noChangeAspect="1"/>
          </p:cNvPicPr>
          <p:nvPr/>
        </p:nvPicPr>
        <p:blipFill>
          <a:blip r:embed="rId2"/>
          <a:stretch>
            <a:fillRect/>
          </a:stretch>
        </p:blipFill>
        <p:spPr>
          <a:xfrm>
            <a:off x="332315" y="209550"/>
            <a:ext cx="1541688" cy="1026583"/>
          </a:xfrm>
          <a:prstGeom prst="rect">
            <a:avLst/>
          </a:prstGeom>
        </p:spPr>
      </p:pic>
      <p:sp>
        <p:nvSpPr>
          <p:cNvPr id="5" name="Sous-titre 2">
            <a:extLst>
              <a:ext uri="{FF2B5EF4-FFF2-40B4-BE49-F238E27FC236}">
                <a16:creationId xmlns:a16="http://schemas.microsoft.com/office/drawing/2014/main" id="{E03CB9A8-DBA2-394C-AB33-527B9204801B}"/>
              </a:ext>
            </a:extLst>
          </p:cNvPr>
          <p:cNvSpPr txBox="1">
            <a:spLocks/>
          </p:cNvSpPr>
          <p:nvPr/>
        </p:nvSpPr>
        <p:spPr>
          <a:xfrm>
            <a:off x="2611714" y="1393613"/>
            <a:ext cx="9381070" cy="45719"/>
          </a:xfrm>
          <a:prstGeom prst="rect">
            <a:avLst/>
          </a:prstGeom>
          <a:solidFill>
            <a:srgbClr val="D10000"/>
          </a:solidFill>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FR"/>
          </a:p>
          <a:p>
            <a:endParaRPr lang="fr-FR" sz="4000" b="1" dirty="0">
              <a:solidFill>
                <a:schemeClr val="bg1"/>
              </a:solidFill>
              <a:latin typeface="Avenir Next Demi Bold" panose="020B0503020202020204" pitchFamily="34" charset="0"/>
            </a:endParaRPr>
          </a:p>
        </p:txBody>
      </p:sp>
      <p:sp>
        <p:nvSpPr>
          <p:cNvPr id="6" name="ZoneTexte 5">
            <a:extLst>
              <a:ext uri="{FF2B5EF4-FFF2-40B4-BE49-F238E27FC236}">
                <a16:creationId xmlns:a16="http://schemas.microsoft.com/office/drawing/2014/main" id="{C8D22C6A-4CD5-A845-8B23-502571906829}"/>
              </a:ext>
            </a:extLst>
          </p:cNvPr>
          <p:cNvSpPr txBox="1"/>
          <p:nvPr/>
        </p:nvSpPr>
        <p:spPr>
          <a:xfrm>
            <a:off x="396074" y="1101210"/>
            <a:ext cx="1414170" cy="246221"/>
          </a:xfrm>
          <a:prstGeom prst="rect">
            <a:avLst/>
          </a:prstGeom>
          <a:noFill/>
        </p:spPr>
        <p:txBody>
          <a:bodyPr wrap="none" rtlCol="0">
            <a:spAutoFit/>
          </a:bodyPr>
          <a:lstStyle/>
          <a:p>
            <a:r>
              <a:rPr lang="fr-FR" sz="1000" b="1" dirty="0">
                <a:latin typeface="Helvetica" pitchFamily="2" charset="0"/>
              </a:rPr>
              <a:t>STRASBOURG 2024</a:t>
            </a:r>
          </a:p>
        </p:txBody>
      </p:sp>
      <p:pic>
        <p:nvPicPr>
          <p:cNvPr id="2" name="Image 1">
            <a:extLst>
              <a:ext uri="{FF2B5EF4-FFF2-40B4-BE49-F238E27FC236}">
                <a16:creationId xmlns:a16="http://schemas.microsoft.com/office/drawing/2014/main" id="{3EF43EF9-2260-6EAC-9E4B-56F534EBF74D}"/>
              </a:ext>
            </a:extLst>
          </p:cNvPr>
          <p:cNvPicPr>
            <a:picLocks noChangeAspect="1"/>
          </p:cNvPicPr>
          <p:nvPr/>
        </p:nvPicPr>
        <p:blipFill>
          <a:blip r:embed="rId3"/>
          <a:stretch>
            <a:fillRect/>
          </a:stretch>
        </p:blipFill>
        <p:spPr>
          <a:xfrm>
            <a:off x="10167505" y="232093"/>
            <a:ext cx="1333500" cy="1026583"/>
          </a:xfrm>
          <a:prstGeom prst="rect">
            <a:avLst/>
          </a:prstGeom>
        </p:spPr>
      </p:pic>
      <p:pic>
        <p:nvPicPr>
          <p:cNvPr id="4" name="Image 3">
            <a:extLst>
              <a:ext uri="{FF2B5EF4-FFF2-40B4-BE49-F238E27FC236}">
                <a16:creationId xmlns:a16="http://schemas.microsoft.com/office/drawing/2014/main" id="{D1AA94F6-A5C2-AD7A-F404-252291BF9ACE}"/>
              </a:ext>
            </a:extLst>
          </p:cNvPr>
          <p:cNvPicPr>
            <a:picLocks noChangeAspect="1"/>
          </p:cNvPicPr>
          <p:nvPr/>
        </p:nvPicPr>
        <p:blipFill>
          <a:blip r:embed="rId4"/>
          <a:stretch>
            <a:fillRect/>
          </a:stretch>
        </p:blipFill>
        <p:spPr>
          <a:xfrm>
            <a:off x="2348477" y="1690687"/>
            <a:ext cx="8277959" cy="4280622"/>
          </a:xfrm>
          <a:prstGeom prst="rect">
            <a:avLst/>
          </a:prstGeom>
        </p:spPr>
      </p:pic>
    </p:spTree>
    <p:extLst>
      <p:ext uri="{BB962C8B-B14F-4D97-AF65-F5344CB8AC3E}">
        <p14:creationId xmlns:p14="http://schemas.microsoft.com/office/powerpoint/2010/main" val="34589952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C1B7787C-A603-336C-A5B9-4512FCAB91D1}"/>
              </a:ext>
            </a:extLst>
          </p:cNvPr>
          <p:cNvSpPr>
            <a:spLocks noGrp="1"/>
          </p:cNvSpPr>
          <p:nvPr>
            <p:ph type="title"/>
          </p:nvPr>
        </p:nvSpPr>
        <p:spPr/>
        <p:txBody>
          <a:bodyPr/>
          <a:lstStyle/>
          <a:p>
            <a:r>
              <a:rPr lang="fr-FR" b="1" dirty="0">
                <a:solidFill>
                  <a:srgbClr val="CE0000"/>
                </a:solidFill>
              </a:rPr>
              <a:t>             Imagerie </a:t>
            </a:r>
            <a:r>
              <a:rPr lang="fr-FR" b="1" dirty="0" err="1">
                <a:solidFill>
                  <a:srgbClr val="CE0000"/>
                </a:solidFill>
              </a:rPr>
              <a:t>intracoronaire</a:t>
            </a:r>
            <a:r>
              <a:rPr lang="fr-FR" b="1" dirty="0">
                <a:solidFill>
                  <a:srgbClr val="CE0000"/>
                </a:solidFill>
              </a:rPr>
              <a:t> pré ATC :</a:t>
            </a:r>
          </a:p>
        </p:txBody>
      </p:sp>
      <p:pic>
        <p:nvPicPr>
          <p:cNvPr id="2" name="Espace réservé du contenu 1">
            <a:extLst>
              <a:ext uri="{FF2B5EF4-FFF2-40B4-BE49-F238E27FC236}">
                <a16:creationId xmlns:a16="http://schemas.microsoft.com/office/drawing/2014/main" id="{3C95D9E3-F7BA-4677-A239-711806CB7166}"/>
              </a:ext>
            </a:extLst>
          </p:cNvPr>
          <p:cNvPicPr>
            <a:picLocks noGrp="1" noChangeAspect="1"/>
          </p:cNvPicPr>
          <p:nvPr>
            <p:ph idx="1"/>
          </p:nvPr>
        </p:nvPicPr>
        <p:blipFill>
          <a:blip r:embed="rId2"/>
          <a:stretch>
            <a:fillRect/>
          </a:stretch>
        </p:blipFill>
        <p:spPr>
          <a:xfrm>
            <a:off x="396074" y="1825625"/>
            <a:ext cx="7765340" cy="4667250"/>
          </a:xfrm>
          <a:prstGeom prst="rect">
            <a:avLst/>
          </a:prstGeom>
        </p:spPr>
      </p:pic>
      <p:pic>
        <p:nvPicPr>
          <p:cNvPr id="7" name="Image 6">
            <a:extLst>
              <a:ext uri="{FF2B5EF4-FFF2-40B4-BE49-F238E27FC236}">
                <a16:creationId xmlns:a16="http://schemas.microsoft.com/office/drawing/2014/main" id="{14704B4E-F040-0F47-9DFD-0DD4C877DA7C}"/>
              </a:ext>
            </a:extLst>
          </p:cNvPr>
          <p:cNvPicPr>
            <a:picLocks noChangeAspect="1"/>
          </p:cNvPicPr>
          <p:nvPr/>
        </p:nvPicPr>
        <p:blipFill>
          <a:blip r:embed="rId3"/>
          <a:stretch>
            <a:fillRect/>
          </a:stretch>
        </p:blipFill>
        <p:spPr>
          <a:xfrm>
            <a:off x="332315" y="209550"/>
            <a:ext cx="1541688" cy="1026583"/>
          </a:xfrm>
          <a:prstGeom prst="rect">
            <a:avLst/>
          </a:prstGeom>
        </p:spPr>
      </p:pic>
      <p:sp>
        <p:nvSpPr>
          <p:cNvPr id="5" name="Sous-titre 2">
            <a:extLst>
              <a:ext uri="{FF2B5EF4-FFF2-40B4-BE49-F238E27FC236}">
                <a16:creationId xmlns:a16="http://schemas.microsoft.com/office/drawing/2014/main" id="{E03CB9A8-DBA2-394C-AB33-527B9204801B}"/>
              </a:ext>
            </a:extLst>
          </p:cNvPr>
          <p:cNvSpPr txBox="1">
            <a:spLocks/>
          </p:cNvSpPr>
          <p:nvPr/>
        </p:nvSpPr>
        <p:spPr>
          <a:xfrm flipV="1">
            <a:off x="2611714" y="1347432"/>
            <a:ext cx="7599086" cy="46182"/>
          </a:xfrm>
          <a:prstGeom prst="rect">
            <a:avLst/>
          </a:prstGeom>
          <a:solidFill>
            <a:srgbClr val="D10000"/>
          </a:solidFill>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FR"/>
          </a:p>
          <a:p>
            <a:endParaRPr lang="fr-FR" sz="4000" b="1" dirty="0">
              <a:solidFill>
                <a:schemeClr val="bg1"/>
              </a:solidFill>
              <a:latin typeface="Avenir Next Demi Bold" panose="020B0503020202020204" pitchFamily="34" charset="0"/>
            </a:endParaRPr>
          </a:p>
        </p:txBody>
      </p:sp>
      <p:sp>
        <p:nvSpPr>
          <p:cNvPr id="6" name="ZoneTexte 5">
            <a:extLst>
              <a:ext uri="{FF2B5EF4-FFF2-40B4-BE49-F238E27FC236}">
                <a16:creationId xmlns:a16="http://schemas.microsoft.com/office/drawing/2014/main" id="{C8D22C6A-4CD5-A845-8B23-502571906829}"/>
              </a:ext>
            </a:extLst>
          </p:cNvPr>
          <p:cNvSpPr txBox="1"/>
          <p:nvPr/>
        </p:nvSpPr>
        <p:spPr>
          <a:xfrm>
            <a:off x="396074" y="1101210"/>
            <a:ext cx="1414170" cy="246221"/>
          </a:xfrm>
          <a:prstGeom prst="rect">
            <a:avLst/>
          </a:prstGeom>
          <a:noFill/>
        </p:spPr>
        <p:txBody>
          <a:bodyPr wrap="none" rtlCol="0">
            <a:spAutoFit/>
          </a:bodyPr>
          <a:lstStyle/>
          <a:p>
            <a:r>
              <a:rPr lang="fr-FR" sz="1000" b="1" dirty="0">
                <a:latin typeface="Helvetica" pitchFamily="2" charset="0"/>
              </a:rPr>
              <a:t>STRASBOURG 2024</a:t>
            </a:r>
          </a:p>
        </p:txBody>
      </p:sp>
      <p:sp>
        <p:nvSpPr>
          <p:cNvPr id="4" name="Rectangle 3">
            <a:extLst>
              <a:ext uri="{FF2B5EF4-FFF2-40B4-BE49-F238E27FC236}">
                <a16:creationId xmlns:a16="http://schemas.microsoft.com/office/drawing/2014/main" id="{491E5307-ACF8-0DC2-722D-3357BBABBF7E}"/>
              </a:ext>
            </a:extLst>
          </p:cNvPr>
          <p:cNvSpPr/>
          <p:nvPr/>
        </p:nvSpPr>
        <p:spPr>
          <a:xfrm>
            <a:off x="8839200" y="1825625"/>
            <a:ext cx="3061855" cy="466725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ctr">
              <a:buAutoNum type="arabicParenR"/>
            </a:pPr>
            <a:r>
              <a:rPr lang="fr-FR" sz="2800" dirty="0">
                <a:solidFill>
                  <a:schemeClr val="tx1"/>
                </a:solidFill>
              </a:rPr>
              <a:t>Faut-il utiliser un outil de modification de la plaque calcifiée ?</a:t>
            </a:r>
          </a:p>
          <a:p>
            <a:pPr marL="342900" indent="-342900" algn="ctr">
              <a:buAutoNum type="arabicParenR"/>
            </a:pPr>
            <a:endParaRPr lang="fr-FR" sz="2800" dirty="0">
              <a:solidFill>
                <a:schemeClr val="tx1"/>
              </a:solidFill>
            </a:endParaRPr>
          </a:p>
          <a:p>
            <a:pPr marL="342900" indent="-342900" algn="ctr">
              <a:buAutoNum type="arabicParenR"/>
            </a:pPr>
            <a:r>
              <a:rPr lang="fr-FR" sz="2800" dirty="0">
                <a:solidFill>
                  <a:schemeClr val="tx1"/>
                </a:solidFill>
              </a:rPr>
              <a:t>Si oui, lequel ?</a:t>
            </a:r>
          </a:p>
        </p:txBody>
      </p:sp>
    </p:spTree>
    <p:extLst>
      <p:ext uri="{BB962C8B-B14F-4D97-AF65-F5344CB8AC3E}">
        <p14:creationId xmlns:p14="http://schemas.microsoft.com/office/powerpoint/2010/main" val="4109453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C1B7787C-A603-336C-A5B9-4512FCAB91D1}"/>
              </a:ext>
            </a:extLst>
          </p:cNvPr>
          <p:cNvSpPr>
            <a:spLocks noGrp="1"/>
          </p:cNvSpPr>
          <p:nvPr>
            <p:ph type="title"/>
          </p:nvPr>
        </p:nvSpPr>
        <p:spPr/>
        <p:txBody>
          <a:bodyPr/>
          <a:lstStyle/>
          <a:p>
            <a:r>
              <a:rPr lang="fr-FR" b="1" dirty="0">
                <a:solidFill>
                  <a:srgbClr val="CE0000"/>
                </a:solidFill>
              </a:rPr>
              <a:t>             Imagerie </a:t>
            </a:r>
            <a:r>
              <a:rPr lang="fr-FR" b="1" dirty="0" err="1">
                <a:solidFill>
                  <a:srgbClr val="CE0000"/>
                </a:solidFill>
              </a:rPr>
              <a:t>intracoronaire</a:t>
            </a:r>
            <a:r>
              <a:rPr lang="fr-FR" b="1" dirty="0">
                <a:solidFill>
                  <a:srgbClr val="CE0000"/>
                </a:solidFill>
              </a:rPr>
              <a:t> :</a:t>
            </a:r>
          </a:p>
        </p:txBody>
      </p:sp>
      <p:sp>
        <p:nvSpPr>
          <p:cNvPr id="3" name="Sous-titre 2">
            <a:extLst>
              <a:ext uri="{FF2B5EF4-FFF2-40B4-BE49-F238E27FC236}">
                <a16:creationId xmlns:a16="http://schemas.microsoft.com/office/drawing/2014/main" id="{079C4032-1C63-EC42-B0D1-4A50D47670F2}"/>
              </a:ext>
            </a:extLst>
          </p:cNvPr>
          <p:cNvSpPr>
            <a:spLocks noGrp="1"/>
          </p:cNvSpPr>
          <p:nvPr>
            <p:ph idx="1"/>
          </p:nvPr>
        </p:nvSpPr>
        <p:spPr>
          <a:solidFill>
            <a:schemeClr val="bg1"/>
          </a:solidFill>
        </p:spPr>
        <p:txBody>
          <a:bodyPr>
            <a:noAutofit/>
          </a:bodyPr>
          <a:lstStyle/>
          <a:p>
            <a:pPr algn="l"/>
            <a:r>
              <a:rPr lang="fr-FR" sz="2400" dirty="0"/>
              <a:t>La sévérité des calcifications justifie-t-elle l’utilisation d’outils dédiés ?</a:t>
            </a:r>
          </a:p>
          <a:p>
            <a:pPr algn="l"/>
            <a:endParaRPr lang="fr-FR" sz="2400" dirty="0"/>
          </a:p>
        </p:txBody>
      </p:sp>
      <p:pic>
        <p:nvPicPr>
          <p:cNvPr id="7" name="Image 6">
            <a:extLst>
              <a:ext uri="{FF2B5EF4-FFF2-40B4-BE49-F238E27FC236}">
                <a16:creationId xmlns:a16="http://schemas.microsoft.com/office/drawing/2014/main" id="{14704B4E-F040-0F47-9DFD-0DD4C877DA7C}"/>
              </a:ext>
            </a:extLst>
          </p:cNvPr>
          <p:cNvPicPr>
            <a:picLocks noChangeAspect="1"/>
          </p:cNvPicPr>
          <p:nvPr/>
        </p:nvPicPr>
        <p:blipFill>
          <a:blip r:embed="rId2"/>
          <a:stretch>
            <a:fillRect/>
          </a:stretch>
        </p:blipFill>
        <p:spPr>
          <a:xfrm>
            <a:off x="332315" y="209550"/>
            <a:ext cx="1541688" cy="1026583"/>
          </a:xfrm>
          <a:prstGeom prst="rect">
            <a:avLst/>
          </a:prstGeom>
        </p:spPr>
      </p:pic>
      <p:sp>
        <p:nvSpPr>
          <p:cNvPr id="5" name="Sous-titre 2">
            <a:extLst>
              <a:ext uri="{FF2B5EF4-FFF2-40B4-BE49-F238E27FC236}">
                <a16:creationId xmlns:a16="http://schemas.microsoft.com/office/drawing/2014/main" id="{E03CB9A8-DBA2-394C-AB33-527B9204801B}"/>
              </a:ext>
            </a:extLst>
          </p:cNvPr>
          <p:cNvSpPr txBox="1">
            <a:spLocks/>
          </p:cNvSpPr>
          <p:nvPr/>
        </p:nvSpPr>
        <p:spPr>
          <a:xfrm flipV="1">
            <a:off x="2611714" y="1347894"/>
            <a:ext cx="5756431" cy="45719"/>
          </a:xfrm>
          <a:prstGeom prst="rect">
            <a:avLst/>
          </a:prstGeom>
          <a:solidFill>
            <a:srgbClr val="D10000"/>
          </a:solidFill>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FR"/>
          </a:p>
          <a:p>
            <a:endParaRPr lang="fr-FR" sz="4000" b="1" dirty="0">
              <a:solidFill>
                <a:schemeClr val="bg1"/>
              </a:solidFill>
              <a:latin typeface="Avenir Next Demi Bold" panose="020B0503020202020204" pitchFamily="34" charset="0"/>
            </a:endParaRPr>
          </a:p>
        </p:txBody>
      </p:sp>
      <p:sp>
        <p:nvSpPr>
          <p:cNvPr id="6" name="ZoneTexte 5">
            <a:extLst>
              <a:ext uri="{FF2B5EF4-FFF2-40B4-BE49-F238E27FC236}">
                <a16:creationId xmlns:a16="http://schemas.microsoft.com/office/drawing/2014/main" id="{C8D22C6A-4CD5-A845-8B23-502571906829}"/>
              </a:ext>
            </a:extLst>
          </p:cNvPr>
          <p:cNvSpPr txBox="1"/>
          <p:nvPr/>
        </p:nvSpPr>
        <p:spPr>
          <a:xfrm>
            <a:off x="396074" y="1101210"/>
            <a:ext cx="1414170" cy="246221"/>
          </a:xfrm>
          <a:prstGeom prst="rect">
            <a:avLst/>
          </a:prstGeom>
          <a:noFill/>
        </p:spPr>
        <p:txBody>
          <a:bodyPr wrap="none" rtlCol="0">
            <a:spAutoFit/>
          </a:bodyPr>
          <a:lstStyle/>
          <a:p>
            <a:r>
              <a:rPr lang="fr-FR" sz="1000" b="1" dirty="0">
                <a:latin typeface="Helvetica" pitchFamily="2" charset="0"/>
              </a:rPr>
              <a:t>STRASBOURG 2024</a:t>
            </a:r>
          </a:p>
        </p:txBody>
      </p:sp>
      <p:pic>
        <p:nvPicPr>
          <p:cNvPr id="9" name="Image 8">
            <a:extLst>
              <a:ext uri="{FF2B5EF4-FFF2-40B4-BE49-F238E27FC236}">
                <a16:creationId xmlns:a16="http://schemas.microsoft.com/office/drawing/2014/main" id="{B0930C38-12F4-FCD6-E5DC-1C154E9C1E8B}"/>
              </a:ext>
            </a:extLst>
          </p:cNvPr>
          <p:cNvPicPr>
            <a:picLocks noChangeAspect="1"/>
          </p:cNvPicPr>
          <p:nvPr/>
        </p:nvPicPr>
        <p:blipFill>
          <a:blip r:embed="rId3"/>
          <a:stretch>
            <a:fillRect/>
          </a:stretch>
        </p:blipFill>
        <p:spPr>
          <a:xfrm>
            <a:off x="838199" y="2400827"/>
            <a:ext cx="10661073" cy="4221646"/>
          </a:xfrm>
          <a:prstGeom prst="rect">
            <a:avLst/>
          </a:prstGeom>
        </p:spPr>
      </p:pic>
    </p:spTree>
    <p:extLst>
      <p:ext uri="{BB962C8B-B14F-4D97-AF65-F5344CB8AC3E}">
        <p14:creationId xmlns:p14="http://schemas.microsoft.com/office/powerpoint/2010/main" val="26951253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C1B7787C-A603-336C-A5B9-4512FCAB91D1}"/>
              </a:ext>
            </a:extLst>
          </p:cNvPr>
          <p:cNvSpPr>
            <a:spLocks noGrp="1"/>
          </p:cNvSpPr>
          <p:nvPr>
            <p:ph type="title"/>
          </p:nvPr>
        </p:nvSpPr>
        <p:spPr/>
        <p:txBody>
          <a:bodyPr/>
          <a:lstStyle/>
          <a:p>
            <a:r>
              <a:rPr lang="fr-FR" b="1" dirty="0">
                <a:solidFill>
                  <a:srgbClr val="CE0000"/>
                </a:solidFill>
              </a:rPr>
              <a:t>             IVUS :</a:t>
            </a:r>
          </a:p>
        </p:txBody>
      </p:sp>
      <p:sp>
        <p:nvSpPr>
          <p:cNvPr id="3" name="Sous-titre 2">
            <a:extLst>
              <a:ext uri="{FF2B5EF4-FFF2-40B4-BE49-F238E27FC236}">
                <a16:creationId xmlns:a16="http://schemas.microsoft.com/office/drawing/2014/main" id="{079C4032-1C63-EC42-B0D1-4A50D47670F2}"/>
              </a:ext>
            </a:extLst>
          </p:cNvPr>
          <p:cNvSpPr>
            <a:spLocks noGrp="1"/>
          </p:cNvSpPr>
          <p:nvPr>
            <p:ph idx="1"/>
          </p:nvPr>
        </p:nvSpPr>
        <p:spPr>
          <a:xfrm>
            <a:off x="838200" y="1972218"/>
            <a:ext cx="10515600" cy="4351338"/>
          </a:xfrm>
          <a:solidFill>
            <a:schemeClr val="bg1"/>
          </a:solidFill>
        </p:spPr>
        <p:txBody>
          <a:bodyPr>
            <a:noAutofit/>
          </a:bodyPr>
          <a:lstStyle/>
          <a:p>
            <a:pPr marL="0" indent="0" algn="l">
              <a:buNone/>
            </a:pPr>
            <a:endParaRPr lang="fr-FR" sz="2400" dirty="0"/>
          </a:p>
          <a:p>
            <a:pPr algn="l"/>
            <a:endParaRPr lang="fr-FR" sz="2400" dirty="0"/>
          </a:p>
        </p:txBody>
      </p:sp>
      <p:pic>
        <p:nvPicPr>
          <p:cNvPr id="7" name="Image 6">
            <a:extLst>
              <a:ext uri="{FF2B5EF4-FFF2-40B4-BE49-F238E27FC236}">
                <a16:creationId xmlns:a16="http://schemas.microsoft.com/office/drawing/2014/main" id="{14704B4E-F040-0F47-9DFD-0DD4C877DA7C}"/>
              </a:ext>
            </a:extLst>
          </p:cNvPr>
          <p:cNvPicPr>
            <a:picLocks noChangeAspect="1"/>
          </p:cNvPicPr>
          <p:nvPr/>
        </p:nvPicPr>
        <p:blipFill>
          <a:blip r:embed="rId3"/>
          <a:stretch>
            <a:fillRect/>
          </a:stretch>
        </p:blipFill>
        <p:spPr>
          <a:xfrm>
            <a:off x="332315" y="209550"/>
            <a:ext cx="1541688" cy="1026583"/>
          </a:xfrm>
          <a:prstGeom prst="rect">
            <a:avLst/>
          </a:prstGeom>
        </p:spPr>
      </p:pic>
      <p:sp>
        <p:nvSpPr>
          <p:cNvPr id="5" name="Sous-titre 2">
            <a:extLst>
              <a:ext uri="{FF2B5EF4-FFF2-40B4-BE49-F238E27FC236}">
                <a16:creationId xmlns:a16="http://schemas.microsoft.com/office/drawing/2014/main" id="{E03CB9A8-DBA2-394C-AB33-527B9204801B}"/>
              </a:ext>
            </a:extLst>
          </p:cNvPr>
          <p:cNvSpPr txBox="1">
            <a:spLocks/>
          </p:cNvSpPr>
          <p:nvPr/>
        </p:nvSpPr>
        <p:spPr>
          <a:xfrm flipV="1">
            <a:off x="2611714" y="1347432"/>
            <a:ext cx="1253704" cy="46182"/>
          </a:xfrm>
          <a:prstGeom prst="rect">
            <a:avLst/>
          </a:prstGeom>
          <a:solidFill>
            <a:srgbClr val="D10000"/>
          </a:solidFill>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FR"/>
          </a:p>
          <a:p>
            <a:endParaRPr lang="fr-FR" sz="4000" b="1" dirty="0">
              <a:solidFill>
                <a:schemeClr val="bg1"/>
              </a:solidFill>
              <a:latin typeface="Avenir Next Demi Bold" panose="020B0503020202020204" pitchFamily="34" charset="0"/>
            </a:endParaRPr>
          </a:p>
        </p:txBody>
      </p:sp>
      <p:sp>
        <p:nvSpPr>
          <p:cNvPr id="6" name="ZoneTexte 5">
            <a:extLst>
              <a:ext uri="{FF2B5EF4-FFF2-40B4-BE49-F238E27FC236}">
                <a16:creationId xmlns:a16="http://schemas.microsoft.com/office/drawing/2014/main" id="{C8D22C6A-4CD5-A845-8B23-502571906829}"/>
              </a:ext>
            </a:extLst>
          </p:cNvPr>
          <p:cNvSpPr txBox="1"/>
          <p:nvPr/>
        </p:nvSpPr>
        <p:spPr>
          <a:xfrm>
            <a:off x="396074" y="1101210"/>
            <a:ext cx="1414170" cy="246221"/>
          </a:xfrm>
          <a:prstGeom prst="rect">
            <a:avLst/>
          </a:prstGeom>
          <a:noFill/>
        </p:spPr>
        <p:txBody>
          <a:bodyPr wrap="none" rtlCol="0">
            <a:spAutoFit/>
          </a:bodyPr>
          <a:lstStyle/>
          <a:p>
            <a:r>
              <a:rPr lang="fr-FR" sz="1000" b="1" dirty="0">
                <a:latin typeface="Helvetica" pitchFamily="2" charset="0"/>
              </a:rPr>
              <a:t>STRASBOURG 2024</a:t>
            </a:r>
          </a:p>
        </p:txBody>
      </p:sp>
      <p:pic>
        <p:nvPicPr>
          <p:cNvPr id="2" name="Image 1">
            <a:extLst>
              <a:ext uri="{FF2B5EF4-FFF2-40B4-BE49-F238E27FC236}">
                <a16:creationId xmlns:a16="http://schemas.microsoft.com/office/drawing/2014/main" id="{BE933CF2-6082-26CB-85D6-7B41AA0105C8}"/>
              </a:ext>
            </a:extLst>
          </p:cNvPr>
          <p:cNvPicPr>
            <a:picLocks noChangeAspect="1"/>
          </p:cNvPicPr>
          <p:nvPr/>
        </p:nvPicPr>
        <p:blipFill>
          <a:blip r:embed="rId4"/>
          <a:stretch>
            <a:fillRect/>
          </a:stretch>
        </p:blipFill>
        <p:spPr>
          <a:xfrm>
            <a:off x="396074" y="2335116"/>
            <a:ext cx="10957726" cy="3243716"/>
          </a:xfrm>
          <a:prstGeom prst="rect">
            <a:avLst/>
          </a:prstGeom>
        </p:spPr>
      </p:pic>
      <p:sp>
        <p:nvSpPr>
          <p:cNvPr id="9" name="Rectangle 8">
            <a:extLst>
              <a:ext uri="{FF2B5EF4-FFF2-40B4-BE49-F238E27FC236}">
                <a16:creationId xmlns:a16="http://schemas.microsoft.com/office/drawing/2014/main" id="{50F0B34F-8EAB-3482-E58D-5BA032E412A9}"/>
              </a:ext>
            </a:extLst>
          </p:cNvPr>
          <p:cNvSpPr/>
          <p:nvPr/>
        </p:nvSpPr>
        <p:spPr>
          <a:xfrm>
            <a:off x="4946072" y="5490088"/>
            <a:ext cx="1939633" cy="81607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Plaque fibreuse</a:t>
            </a:r>
          </a:p>
        </p:txBody>
      </p:sp>
      <p:sp>
        <p:nvSpPr>
          <p:cNvPr id="10" name="Rectangle 9">
            <a:extLst>
              <a:ext uri="{FF2B5EF4-FFF2-40B4-BE49-F238E27FC236}">
                <a16:creationId xmlns:a16="http://schemas.microsoft.com/office/drawing/2014/main" id="{F691F8FD-330F-587B-6876-1425A1613236}"/>
              </a:ext>
            </a:extLst>
          </p:cNvPr>
          <p:cNvSpPr/>
          <p:nvPr/>
        </p:nvSpPr>
        <p:spPr>
          <a:xfrm>
            <a:off x="8520549" y="5490088"/>
            <a:ext cx="1939633" cy="81607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Plaque calcifiée</a:t>
            </a:r>
          </a:p>
        </p:txBody>
      </p:sp>
      <p:sp>
        <p:nvSpPr>
          <p:cNvPr id="11" name="Rectangle 10">
            <a:extLst>
              <a:ext uri="{FF2B5EF4-FFF2-40B4-BE49-F238E27FC236}">
                <a16:creationId xmlns:a16="http://schemas.microsoft.com/office/drawing/2014/main" id="{3A970FDE-8A8F-8ACD-40C6-ABE6ECAE187B}"/>
              </a:ext>
            </a:extLst>
          </p:cNvPr>
          <p:cNvSpPr/>
          <p:nvPr/>
        </p:nvSpPr>
        <p:spPr>
          <a:xfrm>
            <a:off x="1375066" y="5490088"/>
            <a:ext cx="1939633" cy="81607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Plaque lipidique</a:t>
            </a:r>
          </a:p>
        </p:txBody>
      </p:sp>
      <p:pic>
        <p:nvPicPr>
          <p:cNvPr id="12" name="Image 11">
            <a:extLst>
              <a:ext uri="{FF2B5EF4-FFF2-40B4-BE49-F238E27FC236}">
                <a16:creationId xmlns:a16="http://schemas.microsoft.com/office/drawing/2014/main" id="{20D8C07C-8C64-7B1D-3D49-D9FF8206D5F6}"/>
              </a:ext>
            </a:extLst>
          </p:cNvPr>
          <p:cNvPicPr>
            <a:picLocks noChangeAspect="1"/>
          </p:cNvPicPr>
          <p:nvPr/>
        </p:nvPicPr>
        <p:blipFill>
          <a:blip r:embed="rId5"/>
          <a:stretch>
            <a:fillRect/>
          </a:stretch>
        </p:blipFill>
        <p:spPr>
          <a:xfrm>
            <a:off x="9005649" y="126856"/>
            <a:ext cx="2854036" cy="2029541"/>
          </a:xfrm>
          <a:prstGeom prst="rect">
            <a:avLst/>
          </a:prstGeom>
        </p:spPr>
      </p:pic>
      <p:pic>
        <p:nvPicPr>
          <p:cNvPr id="13" name="Image 12">
            <a:extLst>
              <a:ext uri="{FF2B5EF4-FFF2-40B4-BE49-F238E27FC236}">
                <a16:creationId xmlns:a16="http://schemas.microsoft.com/office/drawing/2014/main" id="{79C7C43C-BBE9-1C87-6870-7CD941038D03}"/>
              </a:ext>
            </a:extLst>
          </p:cNvPr>
          <p:cNvPicPr>
            <a:picLocks noChangeAspect="1"/>
          </p:cNvPicPr>
          <p:nvPr/>
        </p:nvPicPr>
        <p:blipFill>
          <a:blip r:embed="rId6"/>
          <a:stretch>
            <a:fillRect/>
          </a:stretch>
        </p:blipFill>
        <p:spPr>
          <a:xfrm>
            <a:off x="4170218" y="2549236"/>
            <a:ext cx="3377681" cy="2812474"/>
          </a:xfrm>
          <a:prstGeom prst="rect">
            <a:avLst/>
          </a:prstGeom>
        </p:spPr>
      </p:pic>
    </p:spTree>
    <p:extLst>
      <p:ext uri="{BB962C8B-B14F-4D97-AF65-F5344CB8AC3E}">
        <p14:creationId xmlns:p14="http://schemas.microsoft.com/office/powerpoint/2010/main" val="9761294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C1B7787C-A603-336C-A5B9-4512FCAB91D1}"/>
              </a:ext>
            </a:extLst>
          </p:cNvPr>
          <p:cNvSpPr>
            <a:spLocks noGrp="1"/>
          </p:cNvSpPr>
          <p:nvPr>
            <p:ph type="title"/>
          </p:nvPr>
        </p:nvSpPr>
        <p:spPr>
          <a:xfrm>
            <a:off x="838200" y="281995"/>
            <a:ext cx="10515600" cy="1325563"/>
          </a:xfrm>
        </p:spPr>
        <p:txBody>
          <a:bodyPr/>
          <a:lstStyle/>
          <a:p>
            <a:r>
              <a:rPr lang="fr-FR" b="1" dirty="0">
                <a:solidFill>
                  <a:srgbClr val="CE0000"/>
                </a:solidFill>
              </a:rPr>
              <a:t>             IVUS :</a:t>
            </a:r>
          </a:p>
        </p:txBody>
      </p:sp>
      <p:pic>
        <p:nvPicPr>
          <p:cNvPr id="7" name="Image 6">
            <a:extLst>
              <a:ext uri="{FF2B5EF4-FFF2-40B4-BE49-F238E27FC236}">
                <a16:creationId xmlns:a16="http://schemas.microsoft.com/office/drawing/2014/main" id="{14704B4E-F040-0F47-9DFD-0DD4C877DA7C}"/>
              </a:ext>
            </a:extLst>
          </p:cNvPr>
          <p:cNvPicPr>
            <a:picLocks noChangeAspect="1"/>
          </p:cNvPicPr>
          <p:nvPr/>
        </p:nvPicPr>
        <p:blipFill>
          <a:blip r:embed="rId3"/>
          <a:stretch>
            <a:fillRect/>
          </a:stretch>
        </p:blipFill>
        <p:spPr>
          <a:xfrm>
            <a:off x="332315" y="209550"/>
            <a:ext cx="1541688" cy="1026583"/>
          </a:xfrm>
          <a:prstGeom prst="rect">
            <a:avLst/>
          </a:prstGeom>
        </p:spPr>
      </p:pic>
      <p:sp>
        <p:nvSpPr>
          <p:cNvPr id="5" name="Sous-titre 2">
            <a:extLst>
              <a:ext uri="{FF2B5EF4-FFF2-40B4-BE49-F238E27FC236}">
                <a16:creationId xmlns:a16="http://schemas.microsoft.com/office/drawing/2014/main" id="{E03CB9A8-DBA2-394C-AB33-527B9204801B}"/>
              </a:ext>
            </a:extLst>
          </p:cNvPr>
          <p:cNvSpPr txBox="1">
            <a:spLocks/>
          </p:cNvSpPr>
          <p:nvPr/>
        </p:nvSpPr>
        <p:spPr>
          <a:xfrm flipV="1">
            <a:off x="2570149" y="1239673"/>
            <a:ext cx="1253704" cy="46182"/>
          </a:xfrm>
          <a:prstGeom prst="rect">
            <a:avLst/>
          </a:prstGeom>
          <a:solidFill>
            <a:srgbClr val="D10000"/>
          </a:solidFill>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FR"/>
          </a:p>
          <a:p>
            <a:endParaRPr lang="fr-FR" sz="4000" b="1" dirty="0">
              <a:solidFill>
                <a:schemeClr val="bg1"/>
              </a:solidFill>
              <a:latin typeface="Avenir Next Demi Bold" panose="020B0503020202020204" pitchFamily="34" charset="0"/>
            </a:endParaRPr>
          </a:p>
        </p:txBody>
      </p:sp>
      <p:sp>
        <p:nvSpPr>
          <p:cNvPr id="6" name="ZoneTexte 5">
            <a:extLst>
              <a:ext uri="{FF2B5EF4-FFF2-40B4-BE49-F238E27FC236}">
                <a16:creationId xmlns:a16="http://schemas.microsoft.com/office/drawing/2014/main" id="{C8D22C6A-4CD5-A845-8B23-502571906829}"/>
              </a:ext>
            </a:extLst>
          </p:cNvPr>
          <p:cNvSpPr txBox="1"/>
          <p:nvPr/>
        </p:nvSpPr>
        <p:spPr>
          <a:xfrm>
            <a:off x="396074" y="1101210"/>
            <a:ext cx="1414170" cy="246221"/>
          </a:xfrm>
          <a:prstGeom prst="rect">
            <a:avLst/>
          </a:prstGeom>
          <a:noFill/>
        </p:spPr>
        <p:txBody>
          <a:bodyPr wrap="none" rtlCol="0">
            <a:spAutoFit/>
          </a:bodyPr>
          <a:lstStyle/>
          <a:p>
            <a:r>
              <a:rPr lang="fr-FR" sz="1000" b="1" dirty="0">
                <a:latin typeface="Helvetica" pitchFamily="2" charset="0"/>
              </a:rPr>
              <a:t>STRASBOURG 2024</a:t>
            </a:r>
          </a:p>
        </p:txBody>
      </p:sp>
      <p:pic>
        <p:nvPicPr>
          <p:cNvPr id="13" name="Image 12">
            <a:extLst>
              <a:ext uri="{FF2B5EF4-FFF2-40B4-BE49-F238E27FC236}">
                <a16:creationId xmlns:a16="http://schemas.microsoft.com/office/drawing/2014/main" id="{ADC64B6A-9702-4C84-F9EE-D697EFC185EB}"/>
              </a:ext>
            </a:extLst>
          </p:cNvPr>
          <p:cNvPicPr>
            <a:picLocks noChangeAspect="1"/>
          </p:cNvPicPr>
          <p:nvPr/>
        </p:nvPicPr>
        <p:blipFill>
          <a:blip r:embed="rId4"/>
          <a:stretch>
            <a:fillRect/>
          </a:stretch>
        </p:blipFill>
        <p:spPr>
          <a:xfrm>
            <a:off x="699655" y="2359837"/>
            <a:ext cx="7772400" cy="3125423"/>
          </a:xfrm>
          <a:prstGeom prst="rect">
            <a:avLst/>
          </a:prstGeom>
        </p:spPr>
      </p:pic>
      <p:sp>
        <p:nvSpPr>
          <p:cNvPr id="14" name="Rectangle 13">
            <a:extLst>
              <a:ext uri="{FF2B5EF4-FFF2-40B4-BE49-F238E27FC236}">
                <a16:creationId xmlns:a16="http://schemas.microsoft.com/office/drawing/2014/main" id="{DFA490CD-C350-2C4A-564E-E4947EC5693A}"/>
              </a:ext>
            </a:extLst>
          </p:cNvPr>
          <p:cNvSpPr/>
          <p:nvPr/>
        </p:nvSpPr>
        <p:spPr>
          <a:xfrm>
            <a:off x="1746513" y="1543765"/>
            <a:ext cx="1939633" cy="81607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Plaque excentrique</a:t>
            </a:r>
          </a:p>
        </p:txBody>
      </p:sp>
      <p:sp>
        <p:nvSpPr>
          <p:cNvPr id="15" name="Rectangle 14">
            <a:extLst>
              <a:ext uri="{FF2B5EF4-FFF2-40B4-BE49-F238E27FC236}">
                <a16:creationId xmlns:a16="http://schemas.microsoft.com/office/drawing/2014/main" id="{86561C61-EF24-B0E8-EF34-08D90DAC4358}"/>
              </a:ext>
            </a:extLst>
          </p:cNvPr>
          <p:cNvSpPr/>
          <p:nvPr/>
        </p:nvSpPr>
        <p:spPr>
          <a:xfrm>
            <a:off x="5692518" y="1547273"/>
            <a:ext cx="1939633" cy="81607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Plaque concentrique</a:t>
            </a:r>
          </a:p>
        </p:txBody>
      </p:sp>
      <p:sp>
        <p:nvSpPr>
          <p:cNvPr id="17" name="Rectangle 16">
            <a:extLst>
              <a:ext uri="{FF2B5EF4-FFF2-40B4-BE49-F238E27FC236}">
                <a16:creationId xmlns:a16="http://schemas.microsoft.com/office/drawing/2014/main" id="{01D75B01-3B22-EBB3-98F1-61E921113115}"/>
              </a:ext>
            </a:extLst>
          </p:cNvPr>
          <p:cNvSpPr/>
          <p:nvPr/>
        </p:nvSpPr>
        <p:spPr>
          <a:xfrm>
            <a:off x="1103159" y="5591235"/>
            <a:ext cx="1203580" cy="50049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Profonde</a:t>
            </a:r>
          </a:p>
        </p:txBody>
      </p:sp>
      <p:sp>
        <p:nvSpPr>
          <p:cNvPr id="18" name="Rectangle 17">
            <a:extLst>
              <a:ext uri="{FF2B5EF4-FFF2-40B4-BE49-F238E27FC236}">
                <a16:creationId xmlns:a16="http://schemas.microsoft.com/office/drawing/2014/main" id="{666E2342-DCE1-1FD4-9CB2-21D6DCE23B3A}"/>
              </a:ext>
            </a:extLst>
          </p:cNvPr>
          <p:cNvSpPr/>
          <p:nvPr/>
        </p:nvSpPr>
        <p:spPr>
          <a:xfrm>
            <a:off x="5122783" y="5619562"/>
            <a:ext cx="1139471" cy="50773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Profonde</a:t>
            </a:r>
          </a:p>
        </p:txBody>
      </p:sp>
      <p:sp>
        <p:nvSpPr>
          <p:cNvPr id="19" name="Rectangle 18">
            <a:extLst>
              <a:ext uri="{FF2B5EF4-FFF2-40B4-BE49-F238E27FC236}">
                <a16:creationId xmlns:a16="http://schemas.microsoft.com/office/drawing/2014/main" id="{0E0BCFF5-61B0-B5FE-0AE1-E4751A2D8B29}"/>
              </a:ext>
            </a:extLst>
          </p:cNvPr>
          <p:cNvSpPr/>
          <p:nvPr/>
        </p:nvSpPr>
        <p:spPr>
          <a:xfrm>
            <a:off x="2991741" y="5612326"/>
            <a:ext cx="1335200" cy="50773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Superficielle</a:t>
            </a:r>
          </a:p>
        </p:txBody>
      </p:sp>
      <p:sp>
        <p:nvSpPr>
          <p:cNvPr id="20" name="Rectangle 19">
            <a:extLst>
              <a:ext uri="{FF2B5EF4-FFF2-40B4-BE49-F238E27FC236}">
                <a16:creationId xmlns:a16="http://schemas.microsoft.com/office/drawing/2014/main" id="{0A0FF9F0-E9A5-B375-DC57-9D0C32F15B8C}"/>
              </a:ext>
            </a:extLst>
          </p:cNvPr>
          <p:cNvSpPr/>
          <p:nvPr/>
        </p:nvSpPr>
        <p:spPr>
          <a:xfrm>
            <a:off x="6842447" y="5620797"/>
            <a:ext cx="1335200" cy="50773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Superficielle</a:t>
            </a:r>
          </a:p>
        </p:txBody>
      </p:sp>
      <p:pic>
        <p:nvPicPr>
          <p:cNvPr id="21" name="Image 20">
            <a:extLst>
              <a:ext uri="{FF2B5EF4-FFF2-40B4-BE49-F238E27FC236}">
                <a16:creationId xmlns:a16="http://schemas.microsoft.com/office/drawing/2014/main" id="{4461DF93-5B60-FF91-7A1B-712A251D3480}"/>
              </a:ext>
            </a:extLst>
          </p:cNvPr>
          <p:cNvPicPr>
            <a:picLocks noChangeAspect="1"/>
          </p:cNvPicPr>
          <p:nvPr/>
        </p:nvPicPr>
        <p:blipFill>
          <a:blip r:embed="rId5"/>
          <a:stretch>
            <a:fillRect/>
          </a:stretch>
        </p:blipFill>
        <p:spPr>
          <a:xfrm>
            <a:off x="8998527" y="2512389"/>
            <a:ext cx="2750127" cy="2863175"/>
          </a:xfrm>
          <a:prstGeom prst="rect">
            <a:avLst/>
          </a:prstGeom>
        </p:spPr>
      </p:pic>
      <p:sp>
        <p:nvSpPr>
          <p:cNvPr id="22" name="Rectangle 21">
            <a:extLst>
              <a:ext uri="{FF2B5EF4-FFF2-40B4-BE49-F238E27FC236}">
                <a16:creationId xmlns:a16="http://schemas.microsoft.com/office/drawing/2014/main" id="{A60004A5-99BE-4D70-CA96-ED015A6CAB7F}"/>
              </a:ext>
            </a:extLst>
          </p:cNvPr>
          <p:cNvSpPr/>
          <p:nvPr/>
        </p:nvSpPr>
        <p:spPr>
          <a:xfrm>
            <a:off x="9414167" y="1543765"/>
            <a:ext cx="1939633" cy="81607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Nodule calcifié</a:t>
            </a:r>
          </a:p>
        </p:txBody>
      </p:sp>
    </p:spTree>
    <p:extLst>
      <p:ext uri="{BB962C8B-B14F-4D97-AF65-F5344CB8AC3E}">
        <p14:creationId xmlns:p14="http://schemas.microsoft.com/office/powerpoint/2010/main" val="6905872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C1B7787C-A603-336C-A5B9-4512FCAB91D1}"/>
              </a:ext>
            </a:extLst>
          </p:cNvPr>
          <p:cNvSpPr>
            <a:spLocks noGrp="1"/>
          </p:cNvSpPr>
          <p:nvPr>
            <p:ph type="title"/>
          </p:nvPr>
        </p:nvSpPr>
        <p:spPr>
          <a:xfrm>
            <a:off x="838200" y="281995"/>
            <a:ext cx="10515600" cy="1325563"/>
          </a:xfrm>
        </p:spPr>
        <p:txBody>
          <a:bodyPr/>
          <a:lstStyle/>
          <a:p>
            <a:r>
              <a:rPr lang="fr-FR" b="1" dirty="0">
                <a:solidFill>
                  <a:srgbClr val="CE0000"/>
                </a:solidFill>
              </a:rPr>
              <a:t>             IVUS : épaisseur des Ca ++ :</a:t>
            </a:r>
          </a:p>
        </p:txBody>
      </p:sp>
      <p:pic>
        <p:nvPicPr>
          <p:cNvPr id="7" name="Image 6">
            <a:extLst>
              <a:ext uri="{FF2B5EF4-FFF2-40B4-BE49-F238E27FC236}">
                <a16:creationId xmlns:a16="http://schemas.microsoft.com/office/drawing/2014/main" id="{14704B4E-F040-0F47-9DFD-0DD4C877DA7C}"/>
              </a:ext>
            </a:extLst>
          </p:cNvPr>
          <p:cNvPicPr>
            <a:picLocks noChangeAspect="1"/>
          </p:cNvPicPr>
          <p:nvPr/>
        </p:nvPicPr>
        <p:blipFill>
          <a:blip r:embed="rId3"/>
          <a:stretch>
            <a:fillRect/>
          </a:stretch>
        </p:blipFill>
        <p:spPr>
          <a:xfrm>
            <a:off x="332315" y="209550"/>
            <a:ext cx="1541688" cy="1026583"/>
          </a:xfrm>
          <a:prstGeom prst="rect">
            <a:avLst/>
          </a:prstGeom>
        </p:spPr>
      </p:pic>
      <p:sp>
        <p:nvSpPr>
          <p:cNvPr id="5" name="Sous-titre 2">
            <a:extLst>
              <a:ext uri="{FF2B5EF4-FFF2-40B4-BE49-F238E27FC236}">
                <a16:creationId xmlns:a16="http://schemas.microsoft.com/office/drawing/2014/main" id="{E03CB9A8-DBA2-394C-AB33-527B9204801B}"/>
              </a:ext>
            </a:extLst>
          </p:cNvPr>
          <p:cNvSpPr txBox="1">
            <a:spLocks/>
          </p:cNvSpPr>
          <p:nvPr/>
        </p:nvSpPr>
        <p:spPr>
          <a:xfrm flipV="1">
            <a:off x="2570148" y="1236133"/>
            <a:ext cx="6366033" cy="49722"/>
          </a:xfrm>
          <a:prstGeom prst="rect">
            <a:avLst/>
          </a:prstGeom>
          <a:solidFill>
            <a:srgbClr val="D10000"/>
          </a:solidFill>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FR"/>
          </a:p>
          <a:p>
            <a:endParaRPr lang="fr-FR" sz="4000" b="1" dirty="0">
              <a:solidFill>
                <a:schemeClr val="bg1"/>
              </a:solidFill>
              <a:latin typeface="Avenir Next Demi Bold" panose="020B0503020202020204" pitchFamily="34" charset="0"/>
            </a:endParaRPr>
          </a:p>
        </p:txBody>
      </p:sp>
      <p:sp>
        <p:nvSpPr>
          <p:cNvPr id="6" name="ZoneTexte 5">
            <a:extLst>
              <a:ext uri="{FF2B5EF4-FFF2-40B4-BE49-F238E27FC236}">
                <a16:creationId xmlns:a16="http://schemas.microsoft.com/office/drawing/2014/main" id="{C8D22C6A-4CD5-A845-8B23-502571906829}"/>
              </a:ext>
            </a:extLst>
          </p:cNvPr>
          <p:cNvSpPr txBox="1"/>
          <p:nvPr/>
        </p:nvSpPr>
        <p:spPr>
          <a:xfrm>
            <a:off x="396074" y="1101210"/>
            <a:ext cx="1414170" cy="246221"/>
          </a:xfrm>
          <a:prstGeom prst="rect">
            <a:avLst/>
          </a:prstGeom>
          <a:noFill/>
        </p:spPr>
        <p:txBody>
          <a:bodyPr wrap="none" rtlCol="0">
            <a:spAutoFit/>
          </a:bodyPr>
          <a:lstStyle/>
          <a:p>
            <a:r>
              <a:rPr lang="fr-FR" sz="1000" b="1" dirty="0">
                <a:latin typeface="Helvetica" pitchFamily="2" charset="0"/>
              </a:rPr>
              <a:t>STRASBOURG 2024</a:t>
            </a:r>
          </a:p>
        </p:txBody>
      </p:sp>
      <p:sp>
        <p:nvSpPr>
          <p:cNvPr id="3" name="Rectangle 2">
            <a:extLst>
              <a:ext uri="{FF2B5EF4-FFF2-40B4-BE49-F238E27FC236}">
                <a16:creationId xmlns:a16="http://schemas.microsoft.com/office/drawing/2014/main" id="{2CC43C36-0B3F-4844-A5F4-375C62C45C12}"/>
              </a:ext>
            </a:extLst>
          </p:cNvPr>
          <p:cNvSpPr/>
          <p:nvPr/>
        </p:nvSpPr>
        <p:spPr>
          <a:xfrm>
            <a:off x="7787181" y="5740908"/>
            <a:ext cx="1203580" cy="50049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Epais</a:t>
            </a:r>
          </a:p>
        </p:txBody>
      </p:sp>
      <p:sp>
        <p:nvSpPr>
          <p:cNvPr id="4" name="Rectangle 3">
            <a:extLst>
              <a:ext uri="{FF2B5EF4-FFF2-40B4-BE49-F238E27FC236}">
                <a16:creationId xmlns:a16="http://schemas.microsoft.com/office/drawing/2014/main" id="{CAA209E3-4732-AD1C-C127-AD02BF1149F3}"/>
              </a:ext>
            </a:extLst>
          </p:cNvPr>
          <p:cNvSpPr/>
          <p:nvPr/>
        </p:nvSpPr>
        <p:spPr>
          <a:xfrm>
            <a:off x="2973522" y="5782473"/>
            <a:ext cx="1203580" cy="50049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Fin</a:t>
            </a:r>
          </a:p>
        </p:txBody>
      </p:sp>
      <p:sp>
        <p:nvSpPr>
          <p:cNvPr id="9" name="Rectangle 8">
            <a:extLst>
              <a:ext uri="{FF2B5EF4-FFF2-40B4-BE49-F238E27FC236}">
                <a16:creationId xmlns:a16="http://schemas.microsoft.com/office/drawing/2014/main" id="{A61819FC-9AED-DEA9-9A2E-02AD4EF689E1}"/>
              </a:ext>
            </a:extLst>
          </p:cNvPr>
          <p:cNvSpPr/>
          <p:nvPr/>
        </p:nvSpPr>
        <p:spPr>
          <a:xfrm>
            <a:off x="4542613" y="1648564"/>
            <a:ext cx="3603859" cy="50049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S’aider des réverbérations +++</a:t>
            </a:r>
          </a:p>
        </p:txBody>
      </p:sp>
      <p:pic>
        <p:nvPicPr>
          <p:cNvPr id="10" name="Image 9">
            <a:extLst>
              <a:ext uri="{FF2B5EF4-FFF2-40B4-BE49-F238E27FC236}">
                <a16:creationId xmlns:a16="http://schemas.microsoft.com/office/drawing/2014/main" id="{A923CDE2-815D-41C8-7B2F-B1984849B07F}"/>
              </a:ext>
            </a:extLst>
          </p:cNvPr>
          <p:cNvPicPr>
            <a:picLocks noChangeAspect="1"/>
          </p:cNvPicPr>
          <p:nvPr/>
        </p:nvPicPr>
        <p:blipFill>
          <a:blip r:embed="rId4"/>
          <a:stretch>
            <a:fillRect/>
          </a:stretch>
        </p:blipFill>
        <p:spPr>
          <a:xfrm>
            <a:off x="2209800" y="2230310"/>
            <a:ext cx="7772400" cy="3461306"/>
          </a:xfrm>
          <a:prstGeom prst="rect">
            <a:avLst/>
          </a:prstGeom>
        </p:spPr>
      </p:pic>
      <p:pic>
        <p:nvPicPr>
          <p:cNvPr id="11" name="Image 10">
            <a:extLst>
              <a:ext uri="{FF2B5EF4-FFF2-40B4-BE49-F238E27FC236}">
                <a16:creationId xmlns:a16="http://schemas.microsoft.com/office/drawing/2014/main" id="{638539B1-98D4-01D6-D372-D72E1285704C}"/>
              </a:ext>
            </a:extLst>
          </p:cNvPr>
          <p:cNvPicPr>
            <a:picLocks noChangeAspect="1"/>
          </p:cNvPicPr>
          <p:nvPr/>
        </p:nvPicPr>
        <p:blipFill>
          <a:blip r:embed="rId5"/>
          <a:stretch>
            <a:fillRect/>
          </a:stretch>
        </p:blipFill>
        <p:spPr>
          <a:xfrm>
            <a:off x="9982200" y="236181"/>
            <a:ext cx="2044700" cy="2105237"/>
          </a:xfrm>
          <a:prstGeom prst="rect">
            <a:avLst/>
          </a:prstGeom>
        </p:spPr>
      </p:pic>
    </p:spTree>
    <p:extLst>
      <p:ext uri="{BB962C8B-B14F-4D97-AF65-F5344CB8AC3E}">
        <p14:creationId xmlns:p14="http://schemas.microsoft.com/office/powerpoint/2010/main" val="38019277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C1B7787C-A603-336C-A5B9-4512FCAB91D1}"/>
              </a:ext>
            </a:extLst>
          </p:cNvPr>
          <p:cNvSpPr>
            <a:spLocks noGrp="1"/>
          </p:cNvSpPr>
          <p:nvPr>
            <p:ph type="title"/>
          </p:nvPr>
        </p:nvSpPr>
        <p:spPr/>
        <p:txBody>
          <a:bodyPr/>
          <a:lstStyle/>
          <a:p>
            <a:r>
              <a:rPr lang="fr-FR" b="1" dirty="0">
                <a:solidFill>
                  <a:srgbClr val="CE0000"/>
                </a:solidFill>
              </a:rPr>
              <a:t>             Score Calcique IVUS :</a:t>
            </a:r>
          </a:p>
        </p:txBody>
      </p:sp>
      <p:sp>
        <p:nvSpPr>
          <p:cNvPr id="3" name="Sous-titre 2">
            <a:extLst>
              <a:ext uri="{FF2B5EF4-FFF2-40B4-BE49-F238E27FC236}">
                <a16:creationId xmlns:a16="http://schemas.microsoft.com/office/drawing/2014/main" id="{079C4032-1C63-EC42-B0D1-4A50D47670F2}"/>
              </a:ext>
            </a:extLst>
          </p:cNvPr>
          <p:cNvSpPr>
            <a:spLocks noGrp="1"/>
          </p:cNvSpPr>
          <p:nvPr>
            <p:ph idx="1"/>
          </p:nvPr>
        </p:nvSpPr>
        <p:spPr>
          <a:xfrm>
            <a:off x="838200" y="1673220"/>
            <a:ext cx="10515600" cy="4351338"/>
          </a:xfrm>
          <a:solidFill>
            <a:schemeClr val="bg1"/>
          </a:solidFill>
        </p:spPr>
        <p:txBody>
          <a:bodyPr>
            <a:noAutofit/>
          </a:bodyPr>
          <a:lstStyle/>
          <a:p>
            <a:pPr marL="0" indent="0" algn="l">
              <a:buNone/>
            </a:pPr>
            <a:endParaRPr lang="fr-FR" sz="2400" dirty="0"/>
          </a:p>
        </p:txBody>
      </p:sp>
      <p:pic>
        <p:nvPicPr>
          <p:cNvPr id="7" name="Image 6">
            <a:extLst>
              <a:ext uri="{FF2B5EF4-FFF2-40B4-BE49-F238E27FC236}">
                <a16:creationId xmlns:a16="http://schemas.microsoft.com/office/drawing/2014/main" id="{14704B4E-F040-0F47-9DFD-0DD4C877DA7C}"/>
              </a:ext>
            </a:extLst>
          </p:cNvPr>
          <p:cNvPicPr>
            <a:picLocks noChangeAspect="1"/>
          </p:cNvPicPr>
          <p:nvPr/>
        </p:nvPicPr>
        <p:blipFill>
          <a:blip r:embed="rId2"/>
          <a:stretch>
            <a:fillRect/>
          </a:stretch>
        </p:blipFill>
        <p:spPr>
          <a:xfrm>
            <a:off x="332315" y="209550"/>
            <a:ext cx="1541688" cy="1026583"/>
          </a:xfrm>
          <a:prstGeom prst="rect">
            <a:avLst/>
          </a:prstGeom>
        </p:spPr>
      </p:pic>
      <p:sp>
        <p:nvSpPr>
          <p:cNvPr id="5" name="Sous-titre 2">
            <a:extLst>
              <a:ext uri="{FF2B5EF4-FFF2-40B4-BE49-F238E27FC236}">
                <a16:creationId xmlns:a16="http://schemas.microsoft.com/office/drawing/2014/main" id="{E03CB9A8-DBA2-394C-AB33-527B9204801B}"/>
              </a:ext>
            </a:extLst>
          </p:cNvPr>
          <p:cNvSpPr txBox="1">
            <a:spLocks/>
          </p:cNvSpPr>
          <p:nvPr/>
        </p:nvSpPr>
        <p:spPr>
          <a:xfrm>
            <a:off x="2611714" y="1393613"/>
            <a:ext cx="9381070" cy="45719"/>
          </a:xfrm>
          <a:prstGeom prst="rect">
            <a:avLst/>
          </a:prstGeom>
          <a:solidFill>
            <a:srgbClr val="D10000"/>
          </a:solidFill>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FR"/>
          </a:p>
          <a:p>
            <a:endParaRPr lang="fr-FR" sz="4000" b="1" dirty="0">
              <a:solidFill>
                <a:schemeClr val="bg1"/>
              </a:solidFill>
              <a:latin typeface="Avenir Next Demi Bold" panose="020B0503020202020204" pitchFamily="34" charset="0"/>
            </a:endParaRPr>
          </a:p>
        </p:txBody>
      </p:sp>
      <p:sp>
        <p:nvSpPr>
          <p:cNvPr id="6" name="ZoneTexte 5">
            <a:extLst>
              <a:ext uri="{FF2B5EF4-FFF2-40B4-BE49-F238E27FC236}">
                <a16:creationId xmlns:a16="http://schemas.microsoft.com/office/drawing/2014/main" id="{C8D22C6A-4CD5-A845-8B23-502571906829}"/>
              </a:ext>
            </a:extLst>
          </p:cNvPr>
          <p:cNvSpPr txBox="1"/>
          <p:nvPr/>
        </p:nvSpPr>
        <p:spPr>
          <a:xfrm>
            <a:off x="396074" y="1101210"/>
            <a:ext cx="1414170" cy="246221"/>
          </a:xfrm>
          <a:prstGeom prst="rect">
            <a:avLst/>
          </a:prstGeom>
          <a:noFill/>
        </p:spPr>
        <p:txBody>
          <a:bodyPr wrap="none" rtlCol="0">
            <a:spAutoFit/>
          </a:bodyPr>
          <a:lstStyle/>
          <a:p>
            <a:r>
              <a:rPr lang="fr-FR" sz="1000" b="1" dirty="0">
                <a:latin typeface="Helvetica" pitchFamily="2" charset="0"/>
              </a:rPr>
              <a:t>STRASBOURG 2024</a:t>
            </a:r>
          </a:p>
        </p:txBody>
      </p:sp>
      <p:pic>
        <p:nvPicPr>
          <p:cNvPr id="2" name="Image 1">
            <a:extLst>
              <a:ext uri="{FF2B5EF4-FFF2-40B4-BE49-F238E27FC236}">
                <a16:creationId xmlns:a16="http://schemas.microsoft.com/office/drawing/2014/main" id="{1F2E080D-B05A-7848-AAA1-843B8C3B7377}"/>
              </a:ext>
            </a:extLst>
          </p:cNvPr>
          <p:cNvPicPr>
            <a:picLocks noChangeAspect="1"/>
          </p:cNvPicPr>
          <p:nvPr/>
        </p:nvPicPr>
        <p:blipFill>
          <a:blip r:embed="rId3"/>
          <a:stretch>
            <a:fillRect/>
          </a:stretch>
        </p:blipFill>
        <p:spPr>
          <a:xfrm>
            <a:off x="1810244" y="1784518"/>
            <a:ext cx="8899320" cy="3383229"/>
          </a:xfrm>
          <a:prstGeom prst="rect">
            <a:avLst/>
          </a:prstGeom>
        </p:spPr>
      </p:pic>
      <p:sp>
        <p:nvSpPr>
          <p:cNvPr id="4" name="Rectangle 3">
            <a:extLst>
              <a:ext uri="{FF2B5EF4-FFF2-40B4-BE49-F238E27FC236}">
                <a16:creationId xmlns:a16="http://schemas.microsoft.com/office/drawing/2014/main" id="{18DF54D4-1C8C-A90C-13FF-E2751B2C855C}"/>
              </a:ext>
            </a:extLst>
          </p:cNvPr>
          <p:cNvSpPr/>
          <p:nvPr/>
        </p:nvSpPr>
        <p:spPr>
          <a:xfrm>
            <a:off x="3392013" y="5401109"/>
            <a:ext cx="5735782" cy="775854"/>
          </a:xfrm>
          <a:prstGeom prst="rect">
            <a:avLst/>
          </a:prstGeom>
          <a:solidFill>
            <a:srgbClr val="CE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highlight>
                  <a:srgbClr val="CE0000"/>
                </a:highlight>
              </a:rPr>
              <a:t>Outil spécifique si score ≥ 2  </a:t>
            </a:r>
          </a:p>
        </p:txBody>
      </p:sp>
      <p:sp>
        <p:nvSpPr>
          <p:cNvPr id="9" name="Rectangle 8">
            <a:extLst>
              <a:ext uri="{FF2B5EF4-FFF2-40B4-BE49-F238E27FC236}">
                <a16:creationId xmlns:a16="http://schemas.microsoft.com/office/drawing/2014/main" id="{85AFC15C-31AB-1DA6-E244-C61C9D3E75EB}"/>
              </a:ext>
            </a:extLst>
          </p:cNvPr>
          <p:cNvSpPr/>
          <p:nvPr/>
        </p:nvSpPr>
        <p:spPr>
          <a:xfrm>
            <a:off x="8991601" y="6353465"/>
            <a:ext cx="3028893" cy="4214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rPr>
              <a:t>Zhang M, </a:t>
            </a:r>
            <a:r>
              <a:rPr lang="fr-FR" sz="1400" dirty="0" err="1">
                <a:solidFill>
                  <a:schemeClr val="tx1"/>
                </a:solidFill>
              </a:rPr>
              <a:t>Circ</a:t>
            </a:r>
            <a:r>
              <a:rPr lang="fr-FR" sz="1400" dirty="0">
                <a:solidFill>
                  <a:schemeClr val="tx1"/>
                </a:solidFill>
              </a:rPr>
              <a:t> </a:t>
            </a:r>
            <a:r>
              <a:rPr lang="fr-FR" sz="1400" dirty="0" err="1">
                <a:solidFill>
                  <a:schemeClr val="tx1"/>
                </a:solidFill>
              </a:rPr>
              <a:t>Cardiovasc</a:t>
            </a:r>
            <a:r>
              <a:rPr lang="fr-FR" sz="1400" dirty="0">
                <a:solidFill>
                  <a:schemeClr val="tx1"/>
                </a:solidFill>
              </a:rPr>
              <a:t> </a:t>
            </a:r>
            <a:r>
              <a:rPr lang="fr-FR" sz="1400" dirty="0" err="1">
                <a:solidFill>
                  <a:schemeClr val="tx1"/>
                </a:solidFill>
              </a:rPr>
              <a:t>Interv</a:t>
            </a:r>
            <a:r>
              <a:rPr lang="fr-FR" sz="1400" dirty="0">
                <a:solidFill>
                  <a:schemeClr val="tx1"/>
                </a:solidFill>
              </a:rPr>
              <a:t> 2021.</a:t>
            </a:r>
          </a:p>
        </p:txBody>
      </p:sp>
    </p:spTree>
    <p:extLst>
      <p:ext uri="{BB962C8B-B14F-4D97-AF65-F5344CB8AC3E}">
        <p14:creationId xmlns:p14="http://schemas.microsoft.com/office/powerpoint/2010/main" val="8876631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C1B7787C-A603-336C-A5B9-4512FCAB91D1}"/>
              </a:ext>
            </a:extLst>
          </p:cNvPr>
          <p:cNvSpPr>
            <a:spLocks noGrp="1"/>
          </p:cNvSpPr>
          <p:nvPr>
            <p:ph type="title"/>
          </p:nvPr>
        </p:nvSpPr>
        <p:spPr>
          <a:xfrm>
            <a:off x="838200" y="198865"/>
            <a:ext cx="10515600" cy="1325563"/>
          </a:xfrm>
        </p:spPr>
        <p:txBody>
          <a:bodyPr/>
          <a:lstStyle/>
          <a:p>
            <a:r>
              <a:rPr lang="fr-FR" b="1" dirty="0">
                <a:solidFill>
                  <a:srgbClr val="CE0000"/>
                </a:solidFill>
              </a:rPr>
              <a:t>             OCT :</a:t>
            </a:r>
          </a:p>
        </p:txBody>
      </p:sp>
      <p:sp>
        <p:nvSpPr>
          <p:cNvPr id="3" name="Sous-titre 2">
            <a:extLst>
              <a:ext uri="{FF2B5EF4-FFF2-40B4-BE49-F238E27FC236}">
                <a16:creationId xmlns:a16="http://schemas.microsoft.com/office/drawing/2014/main" id="{079C4032-1C63-EC42-B0D1-4A50D47670F2}"/>
              </a:ext>
            </a:extLst>
          </p:cNvPr>
          <p:cNvSpPr>
            <a:spLocks noGrp="1"/>
          </p:cNvSpPr>
          <p:nvPr>
            <p:ph idx="1"/>
          </p:nvPr>
        </p:nvSpPr>
        <p:spPr>
          <a:xfrm>
            <a:off x="1280326" y="1465317"/>
            <a:ext cx="10515600" cy="4351338"/>
          </a:xfrm>
          <a:solidFill>
            <a:schemeClr val="bg1"/>
          </a:solidFill>
        </p:spPr>
        <p:txBody>
          <a:bodyPr>
            <a:noAutofit/>
          </a:bodyPr>
          <a:lstStyle/>
          <a:p>
            <a:pPr marL="0" indent="0" algn="l">
              <a:buNone/>
            </a:pPr>
            <a:endParaRPr lang="fr-FR" sz="2400" dirty="0"/>
          </a:p>
          <a:p>
            <a:pPr algn="l"/>
            <a:endParaRPr lang="fr-FR" sz="2400" dirty="0"/>
          </a:p>
        </p:txBody>
      </p:sp>
      <p:pic>
        <p:nvPicPr>
          <p:cNvPr id="7" name="Image 6">
            <a:extLst>
              <a:ext uri="{FF2B5EF4-FFF2-40B4-BE49-F238E27FC236}">
                <a16:creationId xmlns:a16="http://schemas.microsoft.com/office/drawing/2014/main" id="{14704B4E-F040-0F47-9DFD-0DD4C877DA7C}"/>
              </a:ext>
            </a:extLst>
          </p:cNvPr>
          <p:cNvPicPr>
            <a:picLocks noChangeAspect="1"/>
          </p:cNvPicPr>
          <p:nvPr/>
        </p:nvPicPr>
        <p:blipFill>
          <a:blip r:embed="rId3"/>
          <a:stretch>
            <a:fillRect/>
          </a:stretch>
        </p:blipFill>
        <p:spPr>
          <a:xfrm>
            <a:off x="332315" y="209550"/>
            <a:ext cx="1541688" cy="1026583"/>
          </a:xfrm>
          <a:prstGeom prst="rect">
            <a:avLst/>
          </a:prstGeom>
        </p:spPr>
      </p:pic>
      <p:sp>
        <p:nvSpPr>
          <p:cNvPr id="5" name="Sous-titre 2">
            <a:extLst>
              <a:ext uri="{FF2B5EF4-FFF2-40B4-BE49-F238E27FC236}">
                <a16:creationId xmlns:a16="http://schemas.microsoft.com/office/drawing/2014/main" id="{E03CB9A8-DBA2-394C-AB33-527B9204801B}"/>
              </a:ext>
            </a:extLst>
          </p:cNvPr>
          <p:cNvSpPr txBox="1">
            <a:spLocks/>
          </p:cNvSpPr>
          <p:nvPr/>
        </p:nvSpPr>
        <p:spPr>
          <a:xfrm flipV="1">
            <a:off x="2556294" y="1181174"/>
            <a:ext cx="1184431" cy="46182"/>
          </a:xfrm>
          <a:prstGeom prst="rect">
            <a:avLst/>
          </a:prstGeom>
          <a:solidFill>
            <a:srgbClr val="D10000"/>
          </a:solidFill>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FR"/>
          </a:p>
          <a:p>
            <a:endParaRPr lang="fr-FR" sz="4000" b="1" dirty="0">
              <a:solidFill>
                <a:schemeClr val="bg1"/>
              </a:solidFill>
              <a:latin typeface="Avenir Next Demi Bold" panose="020B0503020202020204" pitchFamily="34" charset="0"/>
            </a:endParaRPr>
          </a:p>
        </p:txBody>
      </p:sp>
      <p:sp>
        <p:nvSpPr>
          <p:cNvPr id="6" name="ZoneTexte 5">
            <a:extLst>
              <a:ext uri="{FF2B5EF4-FFF2-40B4-BE49-F238E27FC236}">
                <a16:creationId xmlns:a16="http://schemas.microsoft.com/office/drawing/2014/main" id="{C8D22C6A-4CD5-A845-8B23-502571906829}"/>
              </a:ext>
            </a:extLst>
          </p:cNvPr>
          <p:cNvSpPr txBox="1"/>
          <p:nvPr/>
        </p:nvSpPr>
        <p:spPr>
          <a:xfrm>
            <a:off x="396074" y="1101210"/>
            <a:ext cx="1414170" cy="246221"/>
          </a:xfrm>
          <a:prstGeom prst="rect">
            <a:avLst/>
          </a:prstGeom>
          <a:noFill/>
        </p:spPr>
        <p:txBody>
          <a:bodyPr wrap="none" rtlCol="0">
            <a:spAutoFit/>
          </a:bodyPr>
          <a:lstStyle/>
          <a:p>
            <a:r>
              <a:rPr lang="fr-FR" sz="1000" b="1" dirty="0">
                <a:latin typeface="Helvetica" pitchFamily="2" charset="0"/>
              </a:rPr>
              <a:t>STRASBOURG 2024</a:t>
            </a:r>
          </a:p>
        </p:txBody>
      </p:sp>
      <p:sp>
        <p:nvSpPr>
          <p:cNvPr id="10" name="Rectangle 9">
            <a:extLst>
              <a:ext uri="{FF2B5EF4-FFF2-40B4-BE49-F238E27FC236}">
                <a16:creationId xmlns:a16="http://schemas.microsoft.com/office/drawing/2014/main" id="{28236137-341B-FA47-ABEC-52C72F1A0F42}"/>
              </a:ext>
            </a:extLst>
          </p:cNvPr>
          <p:cNvSpPr/>
          <p:nvPr/>
        </p:nvSpPr>
        <p:spPr>
          <a:xfrm>
            <a:off x="1103159" y="5104605"/>
            <a:ext cx="1662546" cy="9144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Plaque fibreuse</a:t>
            </a:r>
          </a:p>
        </p:txBody>
      </p:sp>
      <p:sp>
        <p:nvSpPr>
          <p:cNvPr id="11" name="Rectangle 10">
            <a:extLst>
              <a:ext uri="{FF2B5EF4-FFF2-40B4-BE49-F238E27FC236}">
                <a16:creationId xmlns:a16="http://schemas.microsoft.com/office/drawing/2014/main" id="{6355DF45-94EB-3A9C-7539-9A13EEE646C1}"/>
              </a:ext>
            </a:extLst>
          </p:cNvPr>
          <p:cNvSpPr/>
          <p:nvPr/>
        </p:nvSpPr>
        <p:spPr>
          <a:xfrm>
            <a:off x="5338326" y="5134960"/>
            <a:ext cx="1662546" cy="9144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Plaque lipidique</a:t>
            </a:r>
          </a:p>
        </p:txBody>
      </p:sp>
      <p:sp>
        <p:nvSpPr>
          <p:cNvPr id="12" name="Rectangle 11">
            <a:extLst>
              <a:ext uri="{FF2B5EF4-FFF2-40B4-BE49-F238E27FC236}">
                <a16:creationId xmlns:a16="http://schemas.microsoft.com/office/drawing/2014/main" id="{A57F8420-6ACB-52DE-93B8-0A68A0225685}"/>
              </a:ext>
            </a:extLst>
          </p:cNvPr>
          <p:cNvSpPr/>
          <p:nvPr/>
        </p:nvSpPr>
        <p:spPr>
          <a:xfrm>
            <a:off x="9130137" y="5106615"/>
            <a:ext cx="1662546" cy="91939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Plaque calcifiée</a:t>
            </a:r>
          </a:p>
        </p:txBody>
      </p:sp>
      <p:pic>
        <p:nvPicPr>
          <p:cNvPr id="13" name="Image 12">
            <a:extLst>
              <a:ext uri="{FF2B5EF4-FFF2-40B4-BE49-F238E27FC236}">
                <a16:creationId xmlns:a16="http://schemas.microsoft.com/office/drawing/2014/main" id="{ED7D9E4E-27B4-E012-C7EC-100AC89E6402}"/>
              </a:ext>
            </a:extLst>
          </p:cNvPr>
          <p:cNvPicPr>
            <a:picLocks noChangeAspect="1"/>
          </p:cNvPicPr>
          <p:nvPr/>
        </p:nvPicPr>
        <p:blipFill>
          <a:blip r:embed="rId4"/>
          <a:stretch>
            <a:fillRect/>
          </a:stretch>
        </p:blipFill>
        <p:spPr>
          <a:xfrm>
            <a:off x="4730453" y="1656523"/>
            <a:ext cx="2875692" cy="2887768"/>
          </a:xfrm>
          <a:prstGeom prst="rect">
            <a:avLst/>
          </a:prstGeom>
        </p:spPr>
      </p:pic>
      <p:pic>
        <p:nvPicPr>
          <p:cNvPr id="14" name="Image 13">
            <a:extLst>
              <a:ext uri="{FF2B5EF4-FFF2-40B4-BE49-F238E27FC236}">
                <a16:creationId xmlns:a16="http://schemas.microsoft.com/office/drawing/2014/main" id="{563C61F0-2CAF-0C5C-B1A5-A2406C5768F1}"/>
              </a:ext>
            </a:extLst>
          </p:cNvPr>
          <p:cNvPicPr>
            <a:picLocks noChangeAspect="1"/>
          </p:cNvPicPr>
          <p:nvPr/>
        </p:nvPicPr>
        <p:blipFill>
          <a:blip r:embed="rId5"/>
          <a:stretch>
            <a:fillRect/>
          </a:stretch>
        </p:blipFill>
        <p:spPr>
          <a:xfrm>
            <a:off x="8548255" y="1690688"/>
            <a:ext cx="2744925" cy="2853603"/>
          </a:xfrm>
          <a:prstGeom prst="rect">
            <a:avLst/>
          </a:prstGeom>
        </p:spPr>
      </p:pic>
      <p:pic>
        <p:nvPicPr>
          <p:cNvPr id="15" name="Image 14">
            <a:extLst>
              <a:ext uri="{FF2B5EF4-FFF2-40B4-BE49-F238E27FC236}">
                <a16:creationId xmlns:a16="http://schemas.microsoft.com/office/drawing/2014/main" id="{779BBCA9-ECE0-1342-2E51-0A130210E8D6}"/>
              </a:ext>
            </a:extLst>
          </p:cNvPr>
          <p:cNvPicPr>
            <a:picLocks noChangeAspect="1"/>
          </p:cNvPicPr>
          <p:nvPr/>
        </p:nvPicPr>
        <p:blipFill>
          <a:blip r:embed="rId6"/>
          <a:stretch>
            <a:fillRect/>
          </a:stretch>
        </p:blipFill>
        <p:spPr>
          <a:xfrm>
            <a:off x="591118" y="1660019"/>
            <a:ext cx="3011063" cy="2884272"/>
          </a:xfrm>
          <a:prstGeom prst="rect">
            <a:avLst/>
          </a:prstGeom>
        </p:spPr>
      </p:pic>
    </p:spTree>
    <p:extLst>
      <p:ext uri="{BB962C8B-B14F-4D97-AF65-F5344CB8AC3E}">
        <p14:creationId xmlns:p14="http://schemas.microsoft.com/office/powerpoint/2010/main" val="39659148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C1B7787C-A603-336C-A5B9-4512FCAB91D1}"/>
              </a:ext>
            </a:extLst>
          </p:cNvPr>
          <p:cNvSpPr>
            <a:spLocks noGrp="1"/>
          </p:cNvSpPr>
          <p:nvPr>
            <p:ph type="title"/>
          </p:nvPr>
        </p:nvSpPr>
        <p:spPr/>
        <p:txBody>
          <a:bodyPr/>
          <a:lstStyle/>
          <a:p>
            <a:r>
              <a:rPr lang="fr-FR" dirty="0"/>
              <a:t>              </a:t>
            </a:r>
            <a:r>
              <a:rPr lang="fr-FR" b="1" dirty="0">
                <a:solidFill>
                  <a:srgbClr val="CE0000"/>
                </a:solidFill>
              </a:rPr>
              <a:t>Score calcique OCT :</a:t>
            </a:r>
          </a:p>
        </p:txBody>
      </p:sp>
      <p:pic>
        <p:nvPicPr>
          <p:cNvPr id="7" name="Image 6">
            <a:extLst>
              <a:ext uri="{FF2B5EF4-FFF2-40B4-BE49-F238E27FC236}">
                <a16:creationId xmlns:a16="http://schemas.microsoft.com/office/drawing/2014/main" id="{14704B4E-F040-0F47-9DFD-0DD4C877DA7C}"/>
              </a:ext>
            </a:extLst>
          </p:cNvPr>
          <p:cNvPicPr>
            <a:picLocks noChangeAspect="1"/>
          </p:cNvPicPr>
          <p:nvPr/>
        </p:nvPicPr>
        <p:blipFill>
          <a:blip r:embed="rId3"/>
          <a:stretch>
            <a:fillRect/>
          </a:stretch>
        </p:blipFill>
        <p:spPr>
          <a:xfrm>
            <a:off x="332315" y="209550"/>
            <a:ext cx="1541688" cy="1026583"/>
          </a:xfrm>
          <a:prstGeom prst="rect">
            <a:avLst/>
          </a:prstGeom>
        </p:spPr>
      </p:pic>
      <p:sp>
        <p:nvSpPr>
          <p:cNvPr id="5" name="Sous-titre 2">
            <a:extLst>
              <a:ext uri="{FF2B5EF4-FFF2-40B4-BE49-F238E27FC236}">
                <a16:creationId xmlns:a16="http://schemas.microsoft.com/office/drawing/2014/main" id="{E03CB9A8-DBA2-394C-AB33-527B9204801B}"/>
              </a:ext>
            </a:extLst>
          </p:cNvPr>
          <p:cNvSpPr txBox="1">
            <a:spLocks/>
          </p:cNvSpPr>
          <p:nvPr/>
        </p:nvSpPr>
        <p:spPr>
          <a:xfrm>
            <a:off x="2611714" y="1393613"/>
            <a:ext cx="9381070" cy="45719"/>
          </a:xfrm>
          <a:prstGeom prst="rect">
            <a:avLst/>
          </a:prstGeom>
          <a:solidFill>
            <a:srgbClr val="D10000"/>
          </a:solidFill>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FR"/>
          </a:p>
          <a:p>
            <a:endParaRPr lang="fr-FR" sz="4000" b="1" dirty="0">
              <a:solidFill>
                <a:schemeClr val="bg1"/>
              </a:solidFill>
              <a:latin typeface="Avenir Next Demi Bold" panose="020B0503020202020204" pitchFamily="34" charset="0"/>
            </a:endParaRPr>
          </a:p>
        </p:txBody>
      </p:sp>
      <p:sp>
        <p:nvSpPr>
          <p:cNvPr id="6" name="ZoneTexte 5">
            <a:extLst>
              <a:ext uri="{FF2B5EF4-FFF2-40B4-BE49-F238E27FC236}">
                <a16:creationId xmlns:a16="http://schemas.microsoft.com/office/drawing/2014/main" id="{C8D22C6A-4CD5-A845-8B23-502571906829}"/>
              </a:ext>
            </a:extLst>
          </p:cNvPr>
          <p:cNvSpPr txBox="1"/>
          <p:nvPr/>
        </p:nvSpPr>
        <p:spPr>
          <a:xfrm>
            <a:off x="396074" y="1101210"/>
            <a:ext cx="1414170" cy="246221"/>
          </a:xfrm>
          <a:prstGeom prst="rect">
            <a:avLst/>
          </a:prstGeom>
          <a:noFill/>
        </p:spPr>
        <p:txBody>
          <a:bodyPr wrap="none" rtlCol="0">
            <a:spAutoFit/>
          </a:bodyPr>
          <a:lstStyle/>
          <a:p>
            <a:r>
              <a:rPr lang="fr-FR" sz="1000" b="1" dirty="0">
                <a:latin typeface="Helvetica" pitchFamily="2" charset="0"/>
              </a:rPr>
              <a:t>STRASBOURG 2024</a:t>
            </a:r>
          </a:p>
        </p:txBody>
      </p:sp>
      <p:pic>
        <p:nvPicPr>
          <p:cNvPr id="10" name="Espace réservé du contenu 9">
            <a:extLst>
              <a:ext uri="{FF2B5EF4-FFF2-40B4-BE49-F238E27FC236}">
                <a16:creationId xmlns:a16="http://schemas.microsoft.com/office/drawing/2014/main" id="{061524E1-448B-A0BE-8FAC-97E64BBCF30E}"/>
              </a:ext>
            </a:extLst>
          </p:cNvPr>
          <p:cNvPicPr>
            <a:picLocks noGrp="1" noChangeAspect="1"/>
          </p:cNvPicPr>
          <p:nvPr>
            <p:ph idx="1"/>
          </p:nvPr>
        </p:nvPicPr>
        <p:blipFill>
          <a:blip r:embed="rId4"/>
          <a:stretch>
            <a:fillRect/>
          </a:stretch>
        </p:blipFill>
        <p:spPr>
          <a:xfrm>
            <a:off x="5063259" y="1830388"/>
            <a:ext cx="2768600" cy="2882900"/>
          </a:xfrm>
          <a:prstGeom prst="rect">
            <a:avLst/>
          </a:prstGeom>
        </p:spPr>
      </p:pic>
      <p:pic>
        <p:nvPicPr>
          <p:cNvPr id="9" name="Image 8">
            <a:extLst>
              <a:ext uri="{FF2B5EF4-FFF2-40B4-BE49-F238E27FC236}">
                <a16:creationId xmlns:a16="http://schemas.microsoft.com/office/drawing/2014/main" id="{EE1C7F0B-552C-ED92-E82D-304440BC3AC6}"/>
              </a:ext>
            </a:extLst>
          </p:cNvPr>
          <p:cNvPicPr>
            <a:picLocks noChangeAspect="1"/>
          </p:cNvPicPr>
          <p:nvPr/>
        </p:nvPicPr>
        <p:blipFill>
          <a:blip r:embed="rId5"/>
          <a:stretch>
            <a:fillRect/>
          </a:stretch>
        </p:blipFill>
        <p:spPr>
          <a:xfrm>
            <a:off x="1287318" y="1690688"/>
            <a:ext cx="3022600" cy="3162300"/>
          </a:xfrm>
          <a:prstGeom prst="rect">
            <a:avLst/>
          </a:prstGeom>
        </p:spPr>
      </p:pic>
      <p:pic>
        <p:nvPicPr>
          <p:cNvPr id="11" name="Image 10">
            <a:extLst>
              <a:ext uri="{FF2B5EF4-FFF2-40B4-BE49-F238E27FC236}">
                <a16:creationId xmlns:a16="http://schemas.microsoft.com/office/drawing/2014/main" id="{4DC3F039-444C-7BC1-9A24-5E7C538BC1FF}"/>
              </a:ext>
            </a:extLst>
          </p:cNvPr>
          <p:cNvPicPr>
            <a:picLocks noChangeAspect="1"/>
          </p:cNvPicPr>
          <p:nvPr/>
        </p:nvPicPr>
        <p:blipFill>
          <a:blip r:embed="rId6"/>
          <a:stretch>
            <a:fillRect/>
          </a:stretch>
        </p:blipFill>
        <p:spPr>
          <a:xfrm>
            <a:off x="8571345" y="1735937"/>
            <a:ext cx="3124200" cy="3035300"/>
          </a:xfrm>
          <a:prstGeom prst="rect">
            <a:avLst/>
          </a:prstGeom>
        </p:spPr>
      </p:pic>
      <p:sp>
        <p:nvSpPr>
          <p:cNvPr id="12" name="Rectangle 11">
            <a:extLst>
              <a:ext uri="{FF2B5EF4-FFF2-40B4-BE49-F238E27FC236}">
                <a16:creationId xmlns:a16="http://schemas.microsoft.com/office/drawing/2014/main" id="{9C34FB65-AF85-19EB-0EE8-AFAD31ECE3BF}"/>
              </a:ext>
            </a:extLst>
          </p:cNvPr>
          <p:cNvSpPr/>
          <p:nvPr/>
        </p:nvSpPr>
        <p:spPr>
          <a:xfrm>
            <a:off x="3392013" y="5622784"/>
            <a:ext cx="5735782" cy="775854"/>
          </a:xfrm>
          <a:prstGeom prst="rect">
            <a:avLst/>
          </a:prstGeom>
          <a:solidFill>
            <a:srgbClr val="CE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highlight>
                  <a:srgbClr val="CE0000"/>
                </a:highlight>
              </a:rPr>
              <a:t>Outil spécifique si score ≥ 3  </a:t>
            </a:r>
          </a:p>
        </p:txBody>
      </p:sp>
      <p:sp>
        <p:nvSpPr>
          <p:cNvPr id="13" name="Rectangle 12">
            <a:extLst>
              <a:ext uri="{FF2B5EF4-FFF2-40B4-BE49-F238E27FC236}">
                <a16:creationId xmlns:a16="http://schemas.microsoft.com/office/drawing/2014/main" id="{FE6BD23E-5016-E89C-691A-EBE48C46ABA9}"/>
              </a:ext>
            </a:extLst>
          </p:cNvPr>
          <p:cNvSpPr/>
          <p:nvPr/>
        </p:nvSpPr>
        <p:spPr>
          <a:xfrm>
            <a:off x="8991601" y="6353465"/>
            <a:ext cx="3028893" cy="4214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err="1">
                <a:solidFill>
                  <a:schemeClr val="tx1"/>
                </a:solidFill>
              </a:rPr>
              <a:t>Fujino</a:t>
            </a:r>
            <a:r>
              <a:rPr lang="fr-FR" sz="1400" dirty="0">
                <a:solidFill>
                  <a:schemeClr val="tx1"/>
                </a:solidFill>
              </a:rPr>
              <a:t>, </a:t>
            </a:r>
            <a:r>
              <a:rPr lang="fr-FR" sz="1400" dirty="0" err="1">
                <a:solidFill>
                  <a:schemeClr val="tx1"/>
                </a:solidFill>
              </a:rPr>
              <a:t>Eurointervention</a:t>
            </a:r>
            <a:r>
              <a:rPr lang="fr-FR" sz="1400" dirty="0">
                <a:solidFill>
                  <a:schemeClr val="tx1"/>
                </a:solidFill>
              </a:rPr>
              <a:t> 2018.</a:t>
            </a:r>
          </a:p>
        </p:txBody>
      </p:sp>
      <p:sp>
        <p:nvSpPr>
          <p:cNvPr id="14" name="Rectangle 13">
            <a:extLst>
              <a:ext uri="{FF2B5EF4-FFF2-40B4-BE49-F238E27FC236}">
                <a16:creationId xmlns:a16="http://schemas.microsoft.com/office/drawing/2014/main" id="{A44C78D4-33BC-2046-8DC0-69F6FFE27641}"/>
              </a:ext>
            </a:extLst>
          </p:cNvPr>
          <p:cNvSpPr/>
          <p:nvPr/>
        </p:nvSpPr>
        <p:spPr>
          <a:xfrm>
            <a:off x="2410691" y="4852988"/>
            <a:ext cx="981322" cy="51844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+1</a:t>
            </a:r>
          </a:p>
        </p:txBody>
      </p:sp>
      <p:sp>
        <p:nvSpPr>
          <p:cNvPr id="16" name="Rectangle 15">
            <a:extLst>
              <a:ext uri="{FF2B5EF4-FFF2-40B4-BE49-F238E27FC236}">
                <a16:creationId xmlns:a16="http://schemas.microsoft.com/office/drawing/2014/main" id="{1CD9FB18-9D29-EB0B-31A3-0A5BB4732373}"/>
              </a:ext>
            </a:extLst>
          </p:cNvPr>
          <p:cNvSpPr/>
          <p:nvPr/>
        </p:nvSpPr>
        <p:spPr>
          <a:xfrm>
            <a:off x="9628909" y="4856885"/>
            <a:ext cx="981322" cy="51844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+2</a:t>
            </a:r>
          </a:p>
        </p:txBody>
      </p:sp>
      <p:sp>
        <p:nvSpPr>
          <p:cNvPr id="17" name="Rectangle 16">
            <a:extLst>
              <a:ext uri="{FF2B5EF4-FFF2-40B4-BE49-F238E27FC236}">
                <a16:creationId xmlns:a16="http://schemas.microsoft.com/office/drawing/2014/main" id="{0102E78D-52E6-524A-4821-64E73A437473}"/>
              </a:ext>
            </a:extLst>
          </p:cNvPr>
          <p:cNvSpPr/>
          <p:nvPr/>
        </p:nvSpPr>
        <p:spPr>
          <a:xfrm>
            <a:off x="5912469" y="4852988"/>
            <a:ext cx="981322" cy="51844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+1</a:t>
            </a:r>
          </a:p>
        </p:txBody>
      </p:sp>
    </p:spTree>
    <p:extLst>
      <p:ext uri="{BB962C8B-B14F-4D97-AF65-F5344CB8AC3E}">
        <p14:creationId xmlns:p14="http://schemas.microsoft.com/office/powerpoint/2010/main" val="24166048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C1B7787C-A603-336C-A5B9-4512FCAB91D1}"/>
              </a:ext>
            </a:extLst>
          </p:cNvPr>
          <p:cNvSpPr>
            <a:spLocks noGrp="1"/>
          </p:cNvSpPr>
          <p:nvPr>
            <p:ph type="title"/>
          </p:nvPr>
        </p:nvSpPr>
        <p:spPr/>
        <p:txBody>
          <a:bodyPr/>
          <a:lstStyle/>
          <a:p>
            <a:r>
              <a:rPr lang="fr-FR" b="1" dirty="0">
                <a:solidFill>
                  <a:srgbClr val="CE0000"/>
                </a:solidFill>
              </a:rPr>
              <a:t>             Score calcique OCT :</a:t>
            </a:r>
          </a:p>
        </p:txBody>
      </p:sp>
      <p:sp>
        <p:nvSpPr>
          <p:cNvPr id="3" name="Sous-titre 2">
            <a:extLst>
              <a:ext uri="{FF2B5EF4-FFF2-40B4-BE49-F238E27FC236}">
                <a16:creationId xmlns:a16="http://schemas.microsoft.com/office/drawing/2014/main" id="{079C4032-1C63-EC42-B0D1-4A50D47670F2}"/>
              </a:ext>
            </a:extLst>
          </p:cNvPr>
          <p:cNvSpPr>
            <a:spLocks noGrp="1"/>
          </p:cNvSpPr>
          <p:nvPr>
            <p:ph idx="1"/>
          </p:nvPr>
        </p:nvSpPr>
        <p:spPr>
          <a:solidFill>
            <a:schemeClr val="bg1"/>
          </a:solidFill>
        </p:spPr>
        <p:txBody>
          <a:bodyPr>
            <a:noAutofit/>
          </a:bodyPr>
          <a:lstStyle/>
          <a:p>
            <a:pPr marL="0" indent="0" algn="l">
              <a:buNone/>
            </a:pPr>
            <a:endParaRPr lang="fr-FR" sz="2400" dirty="0"/>
          </a:p>
          <a:p>
            <a:pPr algn="l"/>
            <a:endParaRPr lang="fr-FR" sz="2400" dirty="0"/>
          </a:p>
        </p:txBody>
      </p:sp>
      <p:pic>
        <p:nvPicPr>
          <p:cNvPr id="7" name="Image 6">
            <a:extLst>
              <a:ext uri="{FF2B5EF4-FFF2-40B4-BE49-F238E27FC236}">
                <a16:creationId xmlns:a16="http://schemas.microsoft.com/office/drawing/2014/main" id="{14704B4E-F040-0F47-9DFD-0DD4C877DA7C}"/>
              </a:ext>
            </a:extLst>
          </p:cNvPr>
          <p:cNvPicPr>
            <a:picLocks noChangeAspect="1"/>
          </p:cNvPicPr>
          <p:nvPr/>
        </p:nvPicPr>
        <p:blipFill>
          <a:blip r:embed="rId2"/>
          <a:stretch>
            <a:fillRect/>
          </a:stretch>
        </p:blipFill>
        <p:spPr>
          <a:xfrm>
            <a:off x="332315" y="209550"/>
            <a:ext cx="1541688" cy="1026583"/>
          </a:xfrm>
          <a:prstGeom prst="rect">
            <a:avLst/>
          </a:prstGeom>
        </p:spPr>
      </p:pic>
      <p:sp>
        <p:nvSpPr>
          <p:cNvPr id="5" name="Sous-titre 2">
            <a:extLst>
              <a:ext uri="{FF2B5EF4-FFF2-40B4-BE49-F238E27FC236}">
                <a16:creationId xmlns:a16="http://schemas.microsoft.com/office/drawing/2014/main" id="{E03CB9A8-DBA2-394C-AB33-527B9204801B}"/>
              </a:ext>
            </a:extLst>
          </p:cNvPr>
          <p:cNvSpPr txBox="1">
            <a:spLocks/>
          </p:cNvSpPr>
          <p:nvPr/>
        </p:nvSpPr>
        <p:spPr>
          <a:xfrm>
            <a:off x="2611714" y="1393613"/>
            <a:ext cx="9381070" cy="45719"/>
          </a:xfrm>
          <a:prstGeom prst="rect">
            <a:avLst/>
          </a:prstGeom>
          <a:solidFill>
            <a:srgbClr val="D10000"/>
          </a:solidFill>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FR"/>
          </a:p>
          <a:p>
            <a:endParaRPr lang="fr-FR" sz="4000" b="1" dirty="0">
              <a:solidFill>
                <a:schemeClr val="bg1"/>
              </a:solidFill>
              <a:latin typeface="Avenir Next Demi Bold" panose="020B0503020202020204" pitchFamily="34" charset="0"/>
            </a:endParaRPr>
          </a:p>
        </p:txBody>
      </p:sp>
      <p:sp>
        <p:nvSpPr>
          <p:cNvPr id="6" name="ZoneTexte 5">
            <a:extLst>
              <a:ext uri="{FF2B5EF4-FFF2-40B4-BE49-F238E27FC236}">
                <a16:creationId xmlns:a16="http://schemas.microsoft.com/office/drawing/2014/main" id="{C8D22C6A-4CD5-A845-8B23-502571906829}"/>
              </a:ext>
            </a:extLst>
          </p:cNvPr>
          <p:cNvSpPr txBox="1"/>
          <p:nvPr/>
        </p:nvSpPr>
        <p:spPr>
          <a:xfrm>
            <a:off x="396074" y="1101210"/>
            <a:ext cx="1414170" cy="246221"/>
          </a:xfrm>
          <a:prstGeom prst="rect">
            <a:avLst/>
          </a:prstGeom>
          <a:noFill/>
        </p:spPr>
        <p:txBody>
          <a:bodyPr wrap="none" rtlCol="0">
            <a:spAutoFit/>
          </a:bodyPr>
          <a:lstStyle/>
          <a:p>
            <a:r>
              <a:rPr lang="fr-FR" sz="1000" b="1" dirty="0">
                <a:latin typeface="Helvetica" pitchFamily="2" charset="0"/>
              </a:rPr>
              <a:t>STRASBOURG 2024</a:t>
            </a:r>
          </a:p>
        </p:txBody>
      </p:sp>
      <p:pic>
        <p:nvPicPr>
          <p:cNvPr id="2" name="Image 1">
            <a:extLst>
              <a:ext uri="{FF2B5EF4-FFF2-40B4-BE49-F238E27FC236}">
                <a16:creationId xmlns:a16="http://schemas.microsoft.com/office/drawing/2014/main" id="{8C2976AC-59FA-7C69-4D68-C36DC82B03A5}"/>
              </a:ext>
            </a:extLst>
          </p:cNvPr>
          <p:cNvPicPr>
            <a:picLocks noChangeAspect="1"/>
          </p:cNvPicPr>
          <p:nvPr/>
        </p:nvPicPr>
        <p:blipFill>
          <a:blip r:embed="rId3"/>
          <a:stretch>
            <a:fillRect/>
          </a:stretch>
        </p:blipFill>
        <p:spPr>
          <a:xfrm>
            <a:off x="1103159" y="1972218"/>
            <a:ext cx="5016500" cy="4381500"/>
          </a:xfrm>
          <a:prstGeom prst="rect">
            <a:avLst/>
          </a:prstGeom>
        </p:spPr>
      </p:pic>
      <p:pic>
        <p:nvPicPr>
          <p:cNvPr id="4" name="Image 3">
            <a:extLst>
              <a:ext uri="{FF2B5EF4-FFF2-40B4-BE49-F238E27FC236}">
                <a16:creationId xmlns:a16="http://schemas.microsoft.com/office/drawing/2014/main" id="{B98505FF-EDE4-3918-0F31-E12843609517}"/>
              </a:ext>
            </a:extLst>
          </p:cNvPr>
          <p:cNvPicPr>
            <a:picLocks noChangeAspect="1"/>
          </p:cNvPicPr>
          <p:nvPr/>
        </p:nvPicPr>
        <p:blipFill>
          <a:blip r:embed="rId4"/>
          <a:stretch>
            <a:fillRect/>
          </a:stretch>
        </p:blipFill>
        <p:spPr>
          <a:xfrm>
            <a:off x="7302249" y="1804194"/>
            <a:ext cx="4343400" cy="4394200"/>
          </a:xfrm>
          <a:prstGeom prst="rect">
            <a:avLst/>
          </a:prstGeom>
        </p:spPr>
      </p:pic>
      <p:sp>
        <p:nvSpPr>
          <p:cNvPr id="9" name="Rectangle 8">
            <a:extLst>
              <a:ext uri="{FF2B5EF4-FFF2-40B4-BE49-F238E27FC236}">
                <a16:creationId xmlns:a16="http://schemas.microsoft.com/office/drawing/2014/main" id="{BFD383CE-1BAD-D1B0-A6E0-213ACAD7846C}"/>
              </a:ext>
            </a:extLst>
          </p:cNvPr>
          <p:cNvSpPr/>
          <p:nvPr/>
        </p:nvSpPr>
        <p:spPr>
          <a:xfrm>
            <a:off x="1103159" y="5846618"/>
            <a:ext cx="1861714" cy="5071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2505B9B1-8EE4-F35E-29B5-2291B1F186C7}"/>
              </a:ext>
            </a:extLst>
          </p:cNvPr>
          <p:cNvSpPr/>
          <p:nvPr/>
        </p:nvSpPr>
        <p:spPr>
          <a:xfrm>
            <a:off x="7938649" y="6271199"/>
            <a:ext cx="3235940" cy="48981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err="1">
                <a:solidFill>
                  <a:schemeClr val="tx1"/>
                </a:solidFill>
              </a:rPr>
              <a:t>Fujino</a:t>
            </a:r>
            <a:r>
              <a:rPr lang="fr-FR" dirty="0">
                <a:solidFill>
                  <a:schemeClr val="tx1"/>
                </a:solidFill>
              </a:rPr>
              <a:t>, </a:t>
            </a:r>
            <a:r>
              <a:rPr lang="fr-FR" dirty="0" err="1">
                <a:solidFill>
                  <a:schemeClr val="tx1"/>
                </a:solidFill>
              </a:rPr>
              <a:t>Eurointervention</a:t>
            </a:r>
            <a:r>
              <a:rPr lang="fr-FR" dirty="0">
                <a:solidFill>
                  <a:schemeClr val="tx1"/>
                </a:solidFill>
              </a:rPr>
              <a:t> 2018</a:t>
            </a:r>
          </a:p>
        </p:txBody>
      </p:sp>
    </p:spTree>
    <p:extLst>
      <p:ext uri="{BB962C8B-B14F-4D97-AF65-F5344CB8AC3E}">
        <p14:creationId xmlns:p14="http://schemas.microsoft.com/office/powerpoint/2010/main" val="4096945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079C4032-1C63-EC42-B0D1-4A50D47670F2}"/>
              </a:ext>
            </a:extLst>
          </p:cNvPr>
          <p:cNvSpPr>
            <a:spLocks noGrp="1"/>
          </p:cNvSpPr>
          <p:nvPr>
            <p:ph type="subTitle" idx="1"/>
          </p:nvPr>
        </p:nvSpPr>
        <p:spPr>
          <a:xfrm>
            <a:off x="2604654" y="3611218"/>
            <a:ext cx="7079674" cy="1655762"/>
          </a:xfrm>
          <a:solidFill>
            <a:srgbClr val="D10000"/>
          </a:solidFill>
        </p:spPr>
        <p:txBody>
          <a:bodyPr>
            <a:normAutofit fontScale="62500" lnSpcReduction="20000"/>
          </a:bodyPr>
          <a:lstStyle/>
          <a:p>
            <a:endParaRPr lang="fr-FR" dirty="0"/>
          </a:p>
          <a:p>
            <a:pPr>
              <a:lnSpc>
                <a:spcPct val="120000"/>
              </a:lnSpc>
            </a:pPr>
            <a:r>
              <a:rPr lang="fr-FR" sz="4000" b="1" dirty="0">
                <a:solidFill>
                  <a:schemeClr val="bg1"/>
                </a:solidFill>
                <a:latin typeface="Avenir Next Demi Bold" panose="020B0503020202020204" pitchFamily="34" charset="0"/>
              </a:rPr>
              <a:t>DANS L’INTIMITÉ DE LA LÉSION CALCIFIÉE</a:t>
            </a:r>
          </a:p>
          <a:p>
            <a:r>
              <a:rPr lang="fr-FR" sz="3200" b="1" dirty="0">
                <a:solidFill>
                  <a:schemeClr val="bg1"/>
                </a:solidFill>
                <a:latin typeface="Avenir Next Demi Bold" panose="020B0503020202020204" pitchFamily="34" charset="0"/>
              </a:rPr>
              <a:t>Vincent HUMEAU</a:t>
            </a:r>
          </a:p>
          <a:p>
            <a:r>
              <a:rPr lang="fr-FR" sz="3200" b="1" dirty="0">
                <a:solidFill>
                  <a:schemeClr val="bg1"/>
                </a:solidFill>
                <a:latin typeface="Avenir Next Demi Bold" panose="020B0503020202020204" pitchFamily="34" charset="0"/>
              </a:rPr>
              <a:t>CH AUXERRE</a:t>
            </a:r>
          </a:p>
          <a:p>
            <a:endParaRPr lang="fr-FR" sz="4000" b="1" dirty="0">
              <a:solidFill>
                <a:schemeClr val="bg1"/>
              </a:solidFill>
              <a:latin typeface="Avenir Next Demi Bold" panose="020B0503020202020204" pitchFamily="34" charset="0"/>
            </a:endParaRPr>
          </a:p>
        </p:txBody>
      </p:sp>
      <p:pic>
        <p:nvPicPr>
          <p:cNvPr id="7" name="Image 6">
            <a:extLst>
              <a:ext uri="{FF2B5EF4-FFF2-40B4-BE49-F238E27FC236}">
                <a16:creationId xmlns:a16="http://schemas.microsoft.com/office/drawing/2014/main" id="{14704B4E-F040-0F47-9DFD-0DD4C877DA7C}"/>
              </a:ext>
            </a:extLst>
          </p:cNvPr>
          <p:cNvPicPr>
            <a:picLocks noChangeAspect="1"/>
          </p:cNvPicPr>
          <p:nvPr/>
        </p:nvPicPr>
        <p:blipFill>
          <a:blip r:embed="rId2"/>
          <a:stretch>
            <a:fillRect/>
          </a:stretch>
        </p:blipFill>
        <p:spPr>
          <a:xfrm>
            <a:off x="3397249" y="360218"/>
            <a:ext cx="5397500" cy="2875448"/>
          </a:xfrm>
          <a:prstGeom prst="rect">
            <a:avLst/>
          </a:prstGeom>
        </p:spPr>
      </p:pic>
      <p:sp>
        <p:nvSpPr>
          <p:cNvPr id="4" name="ZoneTexte 3">
            <a:extLst>
              <a:ext uri="{FF2B5EF4-FFF2-40B4-BE49-F238E27FC236}">
                <a16:creationId xmlns:a16="http://schemas.microsoft.com/office/drawing/2014/main" id="{A2AB0FB0-541B-5D48-932A-ECDFD8C7801F}"/>
              </a:ext>
            </a:extLst>
          </p:cNvPr>
          <p:cNvSpPr txBox="1"/>
          <p:nvPr/>
        </p:nvSpPr>
        <p:spPr>
          <a:xfrm>
            <a:off x="5016305" y="2932343"/>
            <a:ext cx="2403222" cy="369332"/>
          </a:xfrm>
          <a:prstGeom prst="rect">
            <a:avLst/>
          </a:prstGeom>
          <a:noFill/>
        </p:spPr>
        <p:txBody>
          <a:bodyPr wrap="none" rtlCol="0">
            <a:spAutoFit/>
          </a:bodyPr>
          <a:lstStyle/>
          <a:p>
            <a:r>
              <a:rPr lang="fr-FR" b="1" dirty="0">
                <a:latin typeface="Helvetica" pitchFamily="2" charset="0"/>
              </a:rPr>
              <a:t>STRASBOURG 2024</a:t>
            </a:r>
          </a:p>
        </p:txBody>
      </p:sp>
      <p:pic>
        <p:nvPicPr>
          <p:cNvPr id="2" name="Image 1">
            <a:extLst>
              <a:ext uri="{FF2B5EF4-FFF2-40B4-BE49-F238E27FC236}">
                <a16:creationId xmlns:a16="http://schemas.microsoft.com/office/drawing/2014/main" id="{A589E7C0-95AD-7636-72DC-4689BDFEE988}"/>
              </a:ext>
            </a:extLst>
          </p:cNvPr>
          <p:cNvPicPr>
            <a:picLocks noChangeAspect="1"/>
          </p:cNvPicPr>
          <p:nvPr/>
        </p:nvPicPr>
        <p:blipFill>
          <a:blip r:embed="rId3"/>
          <a:stretch>
            <a:fillRect/>
          </a:stretch>
        </p:blipFill>
        <p:spPr>
          <a:xfrm>
            <a:off x="308842" y="498764"/>
            <a:ext cx="2420503" cy="1935442"/>
          </a:xfrm>
          <a:prstGeom prst="rect">
            <a:avLst/>
          </a:prstGeom>
        </p:spPr>
      </p:pic>
      <p:pic>
        <p:nvPicPr>
          <p:cNvPr id="5" name="Image 4">
            <a:extLst>
              <a:ext uri="{FF2B5EF4-FFF2-40B4-BE49-F238E27FC236}">
                <a16:creationId xmlns:a16="http://schemas.microsoft.com/office/drawing/2014/main" id="{9AA4DDE0-3090-A020-5BDA-34A454AABCFE}"/>
              </a:ext>
            </a:extLst>
          </p:cNvPr>
          <p:cNvPicPr>
            <a:picLocks noChangeAspect="1"/>
          </p:cNvPicPr>
          <p:nvPr/>
        </p:nvPicPr>
        <p:blipFill>
          <a:blip r:embed="rId4"/>
          <a:stretch>
            <a:fillRect/>
          </a:stretch>
        </p:blipFill>
        <p:spPr>
          <a:xfrm>
            <a:off x="204931" y="5659657"/>
            <a:ext cx="2934277" cy="1040999"/>
          </a:xfrm>
          <a:prstGeom prst="rect">
            <a:avLst/>
          </a:prstGeom>
        </p:spPr>
      </p:pic>
      <p:pic>
        <p:nvPicPr>
          <p:cNvPr id="6" name="Image 5">
            <a:extLst>
              <a:ext uri="{FF2B5EF4-FFF2-40B4-BE49-F238E27FC236}">
                <a16:creationId xmlns:a16="http://schemas.microsoft.com/office/drawing/2014/main" id="{DE43B46A-228F-162B-1277-4502AF2711E0}"/>
              </a:ext>
            </a:extLst>
          </p:cNvPr>
          <p:cNvPicPr>
            <a:picLocks noChangeAspect="1"/>
          </p:cNvPicPr>
          <p:nvPr/>
        </p:nvPicPr>
        <p:blipFill>
          <a:blip r:embed="rId5"/>
          <a:stretch>
            <a:fillRect/>
          </a:stretch>
        </p:blipFill>
        <p:spPr>
          <a:xfrm>
            <a:off x="9803822" y="498764"/>
            <a:ext cx="2079335" cy="1935441"/>
          </a:xfrm>
          <a:prstGeom prst="rect">
            <a:avLst/>
          </a:prstGeom>
        </p:spPr>
      </p:pic>
      <p:pic>
        <p:nvPicPr>
          <p:cNvPr id="8" name="Image 7">
            <a:extLst>
              <a:ext uri="{FF2B5EF4-FFF2-40B4-BE49-F238E27FC236}">
                <a16:creationId xmlns:a16="http://schemas.microsoft.com/office/drawing/2014/main" id="{96E1C42B-C087-53BF-42F8-51E6F4DB6D0E}"/>
              </a:ext>
            </a:extLst>
          </p:cNvPr>
          <p:cNvPicPr>
            <a:picLocks noChangeAspect="1"/>
          </p:cNvPicPr>
          <p:nvPr/>
        </p:nvPicPr>
        <p:blipFill>
          <a:blip r:embed="rId6"/>
          <a:stretch>
            <a:fillRect/>
          </a:stretch>
        </p:blipFill>
        <p:spPr>
          <a:xfrm>
            <a:off x="10044545" y="5239270"/>
            <a:ext cx="1838612" cy="1591020"/>
          </a:xfrm>
          <a:prstGeom prst="rect">
            <a:avLst/>
          </a:prstGeom>
        </p:spPr>
      </p:pic>
    </p:spTree>
    <p:extLst>
      <p:ext uri="{BB962C8B-B14F-4D97-AF65-F5344CB8AC3E}">
        <p14:creationId xmlns:p14="http://schemas.microsoft.com/office/powerpoint/2010/main" val="8829930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C1B7787C-A603-336C-A5B9-4512FCAB91D1}"/>
              </a:ext>
            </a:extLst>
          </p:cNvPr>
          <p:cNvSpPr>
            <a:spLocks noGrp="1"/>
          </p:cNvSpPr>
          <p:nvPr>
            <p:ph type="title"/>
          </p:nvPr>
        </p:nvSpPr>
        <p:spPr/>
        <p:txBody>
          <a:bodyPr/>
          <a:lstStyle/>
          <a:p>
            <a:r>
              <a:rPr lang="fr-FR" b="1" dirty="0">
                <a:solidFill>
                  <a:srgbClr val="CE0000"/>
                </a:solidFill>
              </a:rPr>
              <a:t>             Type de calcification :</a:t>
            </a:r>
          </a:p>
        </p:txBody>
      </p:sp>
      <p:pic>
        <p:nvPicPr>
          <p:cNvPr id="2" name="Espace réservé du contenu 1">
            <a:extLst>
              <a:ext uri="{FF2B5EF4-FFF2-40B4-BE49-F238E27FC236}">
                <a16:creationId xmlns:a16="http://schemas.microsoft.com/office/drawing/2014/main" id="{2BCDEB30-E994-990C-0CC3-8F680E59967D}"/>
              </a:ext>
            </a:extLst>
          </p:cNvPr>
          <p:cNvPicPr>
            <a:picLocks noGrp="1" noChangeAspect="1"/>
          </p:cNvPicPr>
          <p:nvPr>
            <p:ph idx="1"/>
          </p:nvPr>
        </p:nvPicPr>
        <p:blipFill>
          <a:blip r:embed="rId2"/>
          <a:stretch>
            <a:fillRect/>
          </a:stretch>
        </p:blipFill>
        <p:spPr>
          <a:xfrm>
            <a:off x="1047750" y="1837781"/>
            <a:ext cx="10096500" cy="3279853"/>
          </a:xfrm>
          <a:prstGeom prst="rect">
            <a:avLst/>
          </a:prstGeom>
        </p:spPr>
      </p:pic>
      <p:pic>
        <p:nvPicPr>
          <p:cNvPr id="7" name="Image 6">
            <a:extLst>
              <a:ext uri="{FF2B5EF4-FFF2-40B4-BE49-F238E27FC236}">
                <a16:creationId xmlns:a16="http://schemas.microsoft.com/office/drawing/2014/main" id="{14704B4E-F040-0F47-9DFD-0DD4C877DA7C}"/>
              </a:ext>
            </a:extLst>
          </p:cNvPr>
          <p:cNvPicPr>
            <a:picLocks noChangeAspect="1"/>
          </p:cNvPicPr>
          <p:nvPr/>
        </p:nvPicPr>
        <p:blipFill>
          <a:blip r:embed="rId3"/>
          <a:stretch>
            <a:fillRect/>
          </a:stretch>
        </p:blipFill>
        <p:spPr>
          <a:xfrm>
            <a:off x="332315" y="209550"/>
            <a:ext cx="1541688" cy="1026583"/>
          </a:xfrm>
          <a:prstGeom prst="rect">
            <a:avLst/>
          </a:prstGeom>
        </p:spPr>
      </p:pic>
      <p:sp>
        <p:nvSpPr>
          <p:cNvPr id="5" name="Sous-titre 2">
            <a:extLst>
              <a:ext uri="{FF2B5EF4-FFF2-40B4-BE49-F238E27FC236}">
                <a16:creationId xmlns:a16="http://schemas.microsoft.com/office/drawing/2014/main" id="{E03CB9A8-DBA2-394C-AB33-527B9204801B}"/>
              </a:ext>
            </a:extLst>
          </p:cNvPr>
          <p:cNvSpPr txBox="1">
            <a:spLocks/>
          </p:cNvSpPr>
          <p:nvPr/>
        </p:nvSpPr>
        <p:spPr>
          <a:xfrm>
            <a:off x="2611714" y="1393613"/>
            <a:ext cx="9381070" cy="45719"/>
          </a:xfrm>
          <a:prstGeom prst="rect">
            <a:avLst/>
          </a:prstGeom>
          <a:solidFill>
            <a:srgbClr val="D10000"/>
          </a:solidFill>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FR"/>
          </a:p>
          <a:p>
            <a:endParaRPr lang="fr-FR" sz="4000" b="1" dirty="0">
              <a:solidFill>
                <a:schemeClr val="bg1"/>
              </a:solidFill>
              <a:latin typeface="Avenir Next Demi Bold" panose="020B0503020202020204" pitchFamily="34" charset="0"/>
            </a:endParaRPr>
          </a:p>
        </p:txBody>
      </p:sp>
      <p:sp>
        <p:nvSpPr>
          <p:cNvPr id="6" name="ZoneTexte 5">
            <a:extLst>
              <a:ext uri="{FF2B5EF4-FFF2-40B4-BE49-F238E27FC236}">
                <a16:creationId xmlns:a16="http://schemas.microsoft.com/office/drawing/2014/main" id="{C8D22C6A-4CD5-A845-8B23-502571906829}"/>
              </a:ext>
            </a:extLst>
          </p:cNvPr>
          <p:cNvSpPr txBox="1"/>
          <p:nvPr/>
        </p:nvSpPr>
        <p:spPr>
          <a:xfrm>
            <a:off x="396074" y="1101210"/>
            <a:ext cx="1414170" cy="246221"/>
          </a:xfrm>
          <a:prstGeom prst="rect">
            <a:avLst/>
          </a:prstGeom>
          <a:noFill/>
        </p:spPr>
        <p:txBody>
          <a:bodyPr wrap="none" rtlCol="0">
            <a:spAutoFit/>
          </a:bodyPr>
          <a:lstStyle/>
          <a:p>
            <a:r>
              <a:rPr lang="fr-FR" sz="1000" b="1" dirty="0">
                <a:latin typeface="Helvetica" pitchFamily="2" charset="0"/>
              </a:rPr>
              <a:t>STRASBOURG 2024</a:t>
            </a:r>
          </a:p>
        </p:txBody>
      </p:sp>
      <p:sp>
        <p:nvSpPr>
          <p:cNvPr id="4" name="Rectangle 3">
            <a:extLst>
              <a:ext uri="{FF2B5EF4-FFF2-40B4-BE49-F238E27FC236}">
                <a16:creationId xmlns:a16="http://schemas.microsoft.com/office/drawing/2014/main" id="{5EE1983C-6BD3-CAFD-F071-6610E7F504A0}"/>
              </a:ext>
            </a:extLst>
          </p:cNvPr>
          <p:cNvSpPr/>
          <p:nvPr/>
        </p:nvSpPr>
        <p:spPr>
          <a:xfrm>
            <a:off x="1537855" y="5624945"/>
            <a:ext cx="2299854" cy="48491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Profonde</a:t>
            </a:r>
          </a:p>
        </p:txBody>
      </p:sp>
      <p:sp>
        <p:nvSpPr>
          <p:cNvPr id="13" name="Rectangle 12">
            <a:extLst>
              <a:ext uri="{FF2B5EF4-FFF2-40B4-BE49-F238E27FC236}">
                <a16:creationId xmlns:a16="http://schemas.microsoft.com/office/drawing/2014/main" id="{924AD7FF-4843-25F7-A62E-C77041063528}"/>
              </a:ext>
            </a:extLst>
          </p:cNvPr>
          <p:cNvSpPr/>
          <p:nvPr/>
        </p:nvSpPr>
        <p:spPr>
          <a:xfrm>
            <a:off x="5099380" y="5624945"/>
            <a:ext cx="2299854" cy="48491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Superficielle</a:t>
            </a:r>
          </a:p>
        </p:txBody>
      </p:sp>
      <p:sp>
        <p:nvSpPr>
          <p:cNvPr id="14" name="Rectangle 13">
            <a:extLst>
              <a:ext uri="{FF2B5EF4-FFF2-40B4-BE49-F238E27FC236}">
                <a16:creationId xmlns:a16="http://schemas.microsoft.com/office/drawing/2014/main" id="{A5AC2ECF-91B4-D9F7-A341-E94A0B47727D}"/>
              </a:ext>
            </a:extLst>
          </p:cNvPr>
          <p:cNvSpPr/>
          <p:nvPr/>
        </p:nvSpPr>
        <p:spPr>
          <a:xfrm>
            <a:off x="8678595" y="5070757"/>
            <a:ext cx="2064327" cy="169025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Nodule Ca++ ou thrombus ?</a:t>
            </a:r>
          </a:p>
          <a:p>
            <a:pPr algn="ctr"/>
            <a:r>
              <a:rPr lang="fr-FR" sz="1600" dirty="0">
                <a:solidFill>
                  <a:schemeClr val="tx1"/>
                </a:solidFill>
              </a:rPr>
              <a:t>Aspect peigné, cône d’ombre postérieur, contours bien délimités</a:t>
            </a:r>
          </a:p>
        </p:txBody>
      </p:sp>
    </p:spTree>
    <p:extLst>
      <p:ext uri="{BB962C8B-B14F-4D97-AF65-F5344CB8AC3E}">
        <p14:creationId xmlns:p14="http://schemas.microsoft.com/office/powerpoint/2010/main" val="37995610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C1B7787C-A603-336C-A5B9-4512FCAB91D1}"/>
              </a:ext>
            </a:extLst>
          </p:cNvPr>
          <p:cNvSpPr>
            <a:spLocks noGrp="1"/>
          </p:cNvSpPr>
          <p:nvPr>
            <p:ph type="title"/>
          </p:nvPr>
        </p:nvSpPr>
        <p:spPr>
          <a:xfrm>
            <a:off x="838200" y="281995"/>
            <a:ext cx="10515600" cy="1325563"/>
          </a:xfrm>
        </p:spPr>
        <p:txBody>
          <a:bodyPr>
            <a:normAutofit/>
          </a:bodyPr>
          <a:lstStyle/>
          <a:p>
            <a:r>
              <a:rPr lang="fr-FR" sz="4000" b="1" dirty="0">
                <a:solidFill>
                  <a:srgbClr val="CE0000"/>
                </a:solidFill>
              </a:rPr>
              <a:t>             Epaisseur des Ca ++ : OCT versus IVUS</a:t>
            </a:r>
          </a:p>
        </p:txBody>
      </p:sp>
      <p:pic>
        <p:nvPicPr>
          <p:cNvPr id="7" name="Image 6">
            <a:extLst>
              <a:ext uri="{FF2B5EF4-FFF2-40B4-BE49-F238E27FC236}">
                <a16:creationId xmlns:a16="http://schemas.microsoft.com/office/drawing/2014/main" id="{14704B4E-F040-0F47-9DFD-0DD4C877DA7C}"/>
              </a:ext>
            </a:extLst>
          </p:cNvPr>
          <p:cNvPicPr>
            <a:picLocks noChangeAspect="1"/>
          </p:cNvPicPr>
          <p:nvPr/>
        </p:nvPicPr>
        <p:blipFill>
          <a:blip r:embed="rId3"/>
          <a:stretch>
            <a:fillRect/>
          </a:stretch>
        </p:blipFill>
        <p:spPr>
          <a:xfrm>
            <a:off x="332315" y="209550"/>
            <a:ext cx="1541688" cy="1026583"/>
          </a:xfrm>
          <a:prstGeom prst="rect">
            <a:avLst/>
          </a:prstGeom>
        </p:spPr>
      </p:pic>
      <p:sp>
        <p:nvSpPr>
          <p:cNvPr id="5" name="Sous-titre 2">
            <a:extLst>
              <a:ext uri="{FF2B5EF4-FFF2-40B4-BE49-F238E27FC236}">
                <a16:creationId xmlns:a16="http://schemas.microsoft.com/office/drawing/2014/main" id="{E03CB9A8-DBA2-394C-AB33-527B9204801B}"/>
              </a:ext>
            </a:extLst>
          </p:cNvPr>
          <p:cNvSpPr txBox="1">
            <a:spLocks/>
          </p:cNvSpPr>
          <p:nvPr/>
        </p:nvSpPr>
        <p:spPr>
          <a:xfrm>
            <a:off x="2316129" y="1323743"/>
            <a:ext cx="8213326" cy="45719"/>
          </a:xfrm>
          <a:prstGeom prst="rect">
            <a:avLst/>
          </a:prstGeom>
          <a:solidFill>
            <a:srgbClr val="D10000"/>
          </a:solidFill>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FR"/>
          </a:p>
          <a:p>
            <a:endParaRPr lang="fr-FR" sz="4000" b="1" dirty="0">
              <a:solidFill>
                <a:schemeClr val="bg1"/>
              </a:solidFill>
              <a:latin typeface="Avenir Next Demi Bold" panose="020B0503020202020204" pitchFamily="34" charset="0"/>
            </a:endParaRPr>
          </a:p>
        </p:txBody>
      </p:sp>
      <p:sp>
        <p:nvSpPr>
          <p:cNvPr id="6" name="ZoneTexte 5">
            <a:extLst>
              <a:ext uri="{FF2B5EF4-FFF2-40B4-BE49-F238E27FC236}">
                <a16:creationId xmlns:a16="http://schemas.microsoft.com/office/drawing/2014/main" id="{C8D22C6A-4CD5-A845-8B23-502571906829}"/>
              </a:ext>
            </a:extLst>
          </p:cNvPr>
          <p:cNvSpPr txBox="1"/>
          <p:nvPr/>
        </p:nvSpPr>
        <p:spPr>
          <a:xfrm>
            <a:off x="396074" y="1101210"/>
            <a:ext cx="1414170" cy="246221"/>
          </a:xfrm>
          <a:prstGeom prst="rect">
            <a:avLst/>
          </a:prstGeom>
          <a:noFill/>
        </p:spPr>
        <p:txBody>
          <a:bodyPr wrap="none" rtlCol="0">
            <a:spAutoFit/>
          </a:bodyPr>
          <a:lstStyle/>
          <a:p>
            <a:r>
              <a:rPr lang="fr-FR" sz="1000" b="1" dirty="0">
                <a:latin typeface="Helvetica" pitchFamily="2" charset="0"/>
              </a:rPr>
              <a:t>STRASBOURG 2024</a:t>
            </a:r>
          </a:p>
        </p:txBody>
      </p:sp>
      <p:pic>
        <p:nvPicPr>
          <p:cNvPr id="2" name="Image 1">
            <a:extLst>
              <a:ext uri="{FF2B5EF4-FFF2-40B4-BE49-F238E27FC236}">
                <a16:creationId xmlns:a16="http://schemas.microsoft.com/office/drawing/2014/main" id="{BE707492-1924-4810-D6BB-5DFB7D8AF722}"/>
              </a:ext>
            </a:extLst>
          </p:cNvPr>
          <p:cNvPicPr>
            <a:picLocks noChangeAspect="1"/>
          </p:cNvPicPr>
          <p:nvPr/>
        </p:nvPicPr>
        <p:blipFill>
          <a:blip r:embed="rId4"/>
          <a:stretch>
            <a:fillRect/>
          </a:stretch>
        </p:blipFill>
        <p:spPr>
          <a:xfrm>
            <a:off x="6726381" y="1461077"/>
            <a:ext cx="4419600" cy="4711700"/>
          </a:xfrm>
          <a:prstGeom prst="rect">
            <a:avLst/>
          </a:prstGeom>
        </p:spPr>
      </p:pic>
      <p:pic>
        <p:nvPicPr>
          <p:cNvPr id="11" name="Image 10">
            <a:extLst>
              <a:ext uri="{FF2B5EF4-FFF2-40B4-BE49-F238E27FC236}">
                <a16:creationId xmlns:a16="http://schemas.microsoft.com/office/drawing/2014/main" id="{3429B3BB-5031-B342-14EC-EA3BEFD65EE5}"/>
              </a:ext>
            </a:extLst>
          </p:cNvPr>
          <p:cNvPicPr>
            <a:picLocks noChangeAspect="1"/>
          </p:cNvPicPr>
          <p:nvPr/>
        </p:nvPicPr>
        <p:blipFill>
          <a:blip r:embed="rId5"/>
          <a:stretch>
            <a:fillRect/>
          </a:stretch>
        </p:blipFill>
        <p:spPr>
          <a:xfrm>
            <a:off x="615950" y="1461077"/>
            <a:ext cx="5480050" cy="4531783"/>
          </a:xfrm>
          <a:prstGeom prst="rect">
            <a:avLst/>
          </a:prstGeom>
        </p:spPr>
      </p:pic>
    </p:spTree>
    <p:extLst>
      <p:ext uri="{BB962C8B-B14F-4D97-AF65-F5344CB8AC3E}">
        <p14:creationId xmlns:p14="http://schemas.microsoft.com/office/powerpoint/2010/main" val="25693611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C1B7787C-A603-336C-A5B9-4512FCAB91D1}"/>
              </a:ext>
            </a:extLst>
          </p:cNvPr>
          <p:cNvSpPr>
            <a:spLocks noGrp="1"/>
          </p:cNvSpPr>
          <p:nvPr>
            <p:ph type="title"/>
          </p:nvPr>
        </p:nvSpPr>
        <p:spPr/>
        <p:txBody>
          <a:bodyPr/>
          <a:lstStyle/>
          <a:p>
            <a:r>
              <a:rPr lang="fr-FR" b="1" dirty="0">
                <a:solidFill>
                  <a:srgbClr val="CE0000"/>
                </a:solidFill>
              </a:rPr>
              <a:t>             Nodule calcifié : IVUS &gt;&gt;&gt; OCT</a:t>
            </a:r>
          </a:p>
        </p:txBody>
      </p:sp>
      <p:pic>
        <p:nvPicPr>
          <p:cNvPr id="7" name="Image 6">
            <a:extLst>
              <a:ext uri="{FF2B5EF4-FFF2-40B4-BE49-F238E27FC236}">
                <a16:creationId xmlns:a16="http://schemas.microsoft.com/office/drawing/2014/main" id="{14704B4E-F040-0F47-9DFD-0DD4C877DA7C}"/>
              </a:ext>
            </a:extLst>
          </p:cNvPr>
          <p:cNvPicPr>
            <a:picLocks noChangeAspect="1"/>
          </p:cNvPicPr>
          <p:nvPr/>
        </p:nvPicPr>
        <p:blipFill>
          <a:blip r:embed="rId3"/>
          <a:stretch>
            <a:fillRect/>
          </a:stretch>
        </p:blipFill>
        <p:spPr>
          <a:xfrm>
            <a:off x="332315" y="209550"/>
            <a:ext cx="1541688" cy="1026583"/>
          </a:xfrm>
          <a:prstGeom prst="rect">
            <a:avLst/>
          </a:prstGeom>
        </p:spPr>
      </p:pic>
      <p:sp>
        <p:nvSpPr>
          <p:cNvPr id="5" name="Sous-titre 2">
            <a:extLst>
              <a:ext uri="{FF2B5EF4-FFF2-40B4-BE49-F238E27FC236}">
                <a16:creationId xmlns:a16="http://schemas.microsoft.com/office/drawing/2014/main" id="{E03CB9A8-DBA2-394C-AB33-527B9204801B}"/>
              </a:ext>
            </a:extLst>
          </p:cNvPr>
          <p:cNvSpPr txBox="1">
            <a:spLocks/>
          </p:cNvSpPr>
          <p:nvPr/>
        </p:nvSpPr>
        <p:spPr>
          <a:xfrm>
            <a:off x="2478615" y="1359745"/>
            <a:ext cx="9381070" cy="45719"/>
          </a:xfrm>
          <a:prstGeom prst="rect">
            <a:avLst/>
          </a:prstGeom>
          <a:solidFill>
            <a:srgbClr val="D10000"/>
          </a:solidFill>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FR"/>
          </a:p>
          <a:p>
            <a:endParaRPr lang="fr-FR" sz="4000" b="1" dirty="0">
              <a:solidFill>
                <a:schemeClr val="bg1"/>
              </a:solidFill>
              <a:latin typeface="Avenir Next Demi Bold" panose="020B0503020202020204" pitchFamily="34" charset="0"/>
            </a:endParaRPr>
          </a:p>
        </p:txBody>
      </p:sp>
      <p:sp>
        <p:nvSpPr>
          <p:cNvPr id="6" name="ZoneTexte 5">
            <a:extLst>
              <a:ext uri="{FF2B5EF4-FFF2-40B4-BE49-F238E27FC236}">
                <a16:creationId xmlns:a16="http://schemas.microsoft.com/office/drawing/2014/main" id="{C8D22C6A-4CD5-A845-8B23-502571906829}"/>
              </a:ext>
            </a:extLst>
          </p:cNvPr>
          <p:cNvSpPr txBox="1"/>
          <p:nvPr/>
        </p:nvSpPr>
        <p:spPr>
          <a:xfrm>
            <a:off x="396074" y="1101210"/>
            <a:ext cx="1414170" cy="246221"/>
          </a:xfrm>
          <a:prstGeom prst="rect">
            <a:avLst/>
          </a:prstGeom>
          <a:noFill/>
        </p:spPr>
        <p:txBody>
          <a:bodyPr wrap="none" rtlCol="0">
            <a:spAutoFit/>
          </a:bodyPr>
          <a:lstStyle/>
          <a:p>
            <a:r>
              <a:rPr lang="fr-FR" sz="1000" b="1" dirty="0">
                <a:latin typeface="Helvetica" pitchFamily="2" charset="0"/>
              </a:rPr>
              <a:t>STRASBOURG 2024</a:t>
            </a:r>
          </a:p>
        </p:txBody>
      </p:sp>
      <p:pic>
        <p:nvPicPr>
          <p:cNvPr id="10" name="Espace réservé du contenu 9">
            <a:extLst>
              <a:ext uri="{FF2B5EF4-FFF2-40B4-BE49-F238E27FC236}">
                <a16:creationId xmlns:a16="http://schemas.microsoft.com/office/drawing/2014/main" id="{253B2541-F101-C11F-AB84-F580FC14981C}"/>
              </a:ext>
            </a:extLst>
          </p:cNvPr>
          <p:cNvPicPr>
            <a:picLocks noGrp="1" noChangeAspect="1"/>
          </p:cNvPicPr>
          <p:nvPr>
            <p:ph idx="1"/>
          </p:nvPr>
        </p:nvPicPr>
        <p:blipFill>
          <a:blip r:embed="rId4"/>
          <a:stretch>
            <a:fillRect/>
          </a:stretch>
        </p:blipFill>
        <p:spPr>
          <a:xfrm>
            <a:off x="8252626" y="2197172"/>
            <a:ext cx="3543300" cy="3594100"/>
          </a:xfrm>
          <a:prstGeom prst="rect">
            <a:avLst/>
          </a:prstGeom>
        </p:spPr>
      </p:pic>
      <p:pic>
        <p:nvPicPr>
          <p:cNvPr id="14" name="Image 13">
            <a:extLst>
              <a:ext uri="{FF2B5EF4-FFF2-40B4-BE49-F238E27FC236}">
                <a16:creationId xmlns:a16="http://schemas.microsoft.com/office/drawing/2014/main" id="{E0ECB48B-20C7-0C5A-2618-D0CFF10129AE}"/>
              </a:ext>
            </a:extLst>
          </p:cNvPr>
          <p:cNvPicPr>
            <a:picLocks noChangeAspect="1"/>
          </p:cNvPicPr>
          <p:nvPr/>
        </p:nvPicPr>
        <p:blipFill>
          <a:blip r:embed="rId5"/>
          <a:stretch>
            <a:fillRect/>
          </a:stretch>
        </p:blipFill>
        <p:spPr>
          <a:xfrm>
            <a:off x="396074" y="2197172"/>
            <a:ext cx="3543300" cy="3594100"/>
          </a:xfrm>
          <a:prstGeom prst="rect">
            <a:avLst/>
          </a:prstGeom>
        </p:spPr>
      </p:pic>
      <p:pic>
        <p:nvPicPr>
          <p:cNvPr id="15" name="Image 14">
            <a:extLst>
              <a:ext uri="{FF2B5EF4-FFF2-40B4-BE49-F238E27FC236}">
                <a16:creationId xmlns:a16="http://schemas.microsoft.com/office/drawing/2014/main" id="{0174193A-AB64-C11B-ADD4-BE259A8F7508}"/>
              </a:ext>
            </a:extLst>
          </p:cNvPr>
          <p:cNvPicPr>
            <a:picLocks noChangeAspect="1"/>
          </p:cNvPicPr>
          <p:nvPr/>
        </p:nvPicPr>
        <p:blipFill>
          <a:blip r:embed="rId6"/>
          <a:stretch>
            <a:fillRect/>
          </a:stretch>
        </p:blipFill>
        <p:spPr>
          <a:xfrm>
            <a:off x="4284518" y="2197172"/>
            <a:ext cx="3543300" cy="3594100"/>
          </a:xfrm>
          <a:prstGeom prst="rect">
            <a:avLst/>
          </a:prstGeom>
        </p:spPr>
      </p:pic>
    </p:spTree>
    <p:extLst>
      <p:ext uri="{BB962C8B-B14F-4D97-AF65-F5344CB8AC3E}">
        <p14:creationId xmlns:p14="http://schemas.microsoft.com/office/powerpoint/2010/main" val="24089055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C1B7787C-A603-336C-A5B9-4512FCAB91D1}"/>
              </a:ext>
            </a:extLst>
          </p:cNvPr>
          <p:cNvSpPr>
            <a:spLocks noGrp="1"/>
          </p:cNvSpPr>
          <p:nvPr>
            <p:ph type="title"/>
          </p:nvPr>
        </p:nvSpPr>
        <p:spPr/>
        <p:txBody>
          <a:bodyPr/>
          <a:lstStyle/>
          <a:p>
            <a:r>
              <a:rPr lang="fr-FR" b="1" dirty="0">
                <a:solidFill>
                  <a:srgbClr val="CE0000"/>
                </a:solidFill>
              </a:rPr>
              <a:t>             Nodule calcaire:</a:t>
            </a:r>
          </a:p>
        </p:txBody>
      </p:sp>
      <p:sp>
        <p:nvSpPr>
          <p:cNvPr id="3" name="Sous-titre 2">
            <a:extLst>
              <a:ext uri="{FF2B5EF4-FFF2-40B4-BE49-F238E27FC236}">
                <a16:creationId xmlns:a16="http://schemas.microsoft.com/office/drawing/2014/main" id="{079C4032-1C63-EC42-B0D1-4A50D47670F2}"/>
              </a:ext>
            </a:extLst>
          </p:cNvPr>
          <p:cNvSpPr>
            <a:spLocks noGrp="1"/>
          </p:cNvSpPr>
          <p:nvPr>
            <p:ph idx="1"/>
          </p:nvPr>
        </p:nvSpPr>
        <p:spPr>
          <a:solidFill>
            <a:schemeClr val="bg1"/>
          </a:solidFill>
        </p:spPr>
        <p:txBody>
          <a:bodyPr>
            <a:noAutofit/>
          </a:bodyPr>
          <a:lstStyle/>
          <a:p>
            <a:pPr marL="0" indent="0" algn="l">
              <a:buNone/>
            </a:pPr>
            <a:endParaRPr lang="fr-FR" sz="2400" dirty="0"/>
          </a:p>
          <a:p>
            <a:pPr algn="l"/>
            <a:endParaRPr lang="fr-FR" sz="2400" dirty="0"/>
          </a:p>
        </p:txBody>
      </p:sp>
      <p:pic>
        <p:nvPicPr>
          <p:cNvPr id="7" name="Image 6">
            <a:extLst>
              <a:ext uri="{FF2B5EF4-FFF2-40B4-BE49-F238E27FC236}">
                <a16:creationId xmlns:a16="http://schemas.microsoft.com/office/drawing/2014/main" id="{14704B4E-F040-0F47-9DFD-0DD4C877DA7C}"/>
              </a:ext>
            </a:extLst>
          </p:cNvPr>
          <p:cNvPicPr>
            <a:picLocks noChangeAspect="1"/>
          </p:cNvPicPr>
          <p:nvPr/>
        </p:nvPicPr>
        <p:blipFill>
          <a:blip r:embed="rId3"/>
          <a:stretch>
            <a:fillRect/>
          </a:stretch>
        </p:blipFill>
        <p:spPr>
          <a:xfrm>
            <a:off x="332315" y="209550"/>
            <a:ext cx="1541688" cy="1026583"/>
          </a:xfrm>
          <a:prstGeom prst="rect">
            <a:avLst/>
          </a:prstGeom>
        </p:spPr>
      </p:pic>
      <p:sp>
        <p:nvSpPr>
          <p:cNvPr id="5" name="Sous-titre 2">
            <a:extLst>
              <a:ext uri="{FF2B5EF4-FFF2-40B4-BE49-F238E27FC236}">
                <a16:creationId xmlns:a16="http://schemas.microsoft.com/office/drawing/2014/main" id="{E03CB9A8-DBA2-394C-AB33-527B9204801B}"/>
              </a:ext>
            </a:extLst>
          </p:cNvPr>
          <p:cNvSpPr txBox="1">
            <a:spLocks/>
          </p:cNvSpPr>
          <p:nvPr/>
        </p:nvSpPr>
        <p:spPr>
          <a:xfrm flipV="1">
            <a:off x="2611714" y="1347432"/>
            <a:ext cx="3705959" cy="46182"/>
          </a:xfrm>
          <a:prstGeom prst="rect">
            <a:avLst/>
          </a:prstGeom>
          <a:solidFill>
            <a:srgbClr val="D10000"/>
          </a:solidFill>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FR"/>
          </a:p>
          <a:p>
            <a:endParaRPr lang="fr-FR" sz="4000" b="1" dirty="0">
              <a:solidFill>
                <a:schemeClr val="bg1"/>
              </a:solidFill>
              <a:latin typeface="Avenir Next Demi Bold" panose="020B0503020202020204" pitchFamily="34" charset="0"/>
            </a:endParaRPr>
          </a:p>
        </p:txBody>
      </p:sp>
      <p:sp>
        <p:nvSpPr>
          <p:cNvPr id="6" name="ZoneTexte 5">
            <a:extLst>
              <a:ext uri="{FF2B5EF4-FFF2-40B4-BE49-F238E27FC236}">
                <a16:creationId xmlns:a16="http://schemas.microsoft.com/office/drawing/2014/main" id="{C8D22C6A-4CD5-A845-8B23-502571906829}"/>
              </a:ext>
            </a:extLst>
          </p:cNvPr>
          <p:cNvSpPr txBox="1"/>
          <p:nvPr/>
        </p:nvSpPr>
        <p:spPr>
          <a:xfrm>
            <a:off x="396074" y="1101210"/>
            <a:ext cx="1414170" cy="246221"/>
          </a:xfrm>
          <a:prstGeom prst="rect">
            <a:avLst/>
          </a:prstGeom>
          <a:noFill/>
        </p:spPr>
        <p:txBody>
          <a:bodyPr wrap="none" rtlCol="0">
            <a:spAutoFit/>
          </a:bodyPr>
          <a:lstStyle/>
          <a:p>
            <a:r>
              <a:rPr lang="fr-FR" sz="1000" b="1" dirty="0">
                <a:latin typeface="Helvetica" pitchFamily="2" charset="0"/>
              </a:rPr>
              <a:t>STRASBOURG 2024</a:t>
            </a:r>
          </a:p>
        </p:txBody>
      </p:sp>
      <p:pic>
        <p:nvPicPr>
          <p:cNvPr id="2" name="Image 1">
            <a:extLst>
              <a:ext uri="{FF2B5EF4-FFF2-40B4-BE49-F238E27FC236}">
                <a16:creationId xmlns:a16="http://schemas.microsoft.com/office/drawing/2014/main" id="{E9421260-9292-1A8C-45A0-4BF0301C2FBF}"/>
              </a:ext>
            </a:extLst>
          </p:cNvPr>
          <p:cNvPicPr>
            <a:picLocks noChangeAspect="1"/>
          </p:cNvPicPr>
          <p:nvPr/>
        </p:nvPicPr>
        <p:blipFill>
          <a:blip r:embed="rId4"/>
          <a:stretch>
            <a:fillRect/>
          </a:stretch>
        </p:blipFill>
        <p:spPr>
          <a:xfrm>
            <a:off x="5922818" y="1846263"/>
            <a:ext cx="5430982" cy="3726074"/>
          </a:xfrm>
          <a:prstGeom prst="rect">
            <a:avLst/>
          </a:prstGeom>
        </p:spPr>
      </p:pic>
      <p:pic>
        <p:nvPicPr>
          <p:cNvPr id="4" name="Image 3">
            <a:extLst>
              <a:ext uri="{FF2B5EF4-FFF2-40B4-BE49-F238E27FC236}">
                <a16:creationId xmlns:a16="http://schemas.microsoft.com/office/drawing/2014/main" id="{BF69AD78-150F-6A6D-5B2E-B2B81B2F948E}"/>
              </a:ext>
            </a:extLst>
          </p:cNvPr>
          <p:cNvPicPr>
            <a:picLocks noChangeAspect="1"/>
          </p:cNvPicPr>
          <p:nvPr/>
        </p:nvPicPr>
        <p:blipFill>
          <a:blip r:embed="rId5"/>
          <a:stretch>
            <a:fillRect/>
          </a:stretch>
        </p:blipFill>
        <p:spPr>
          <a:xfrm>
            <a:off x="10441903" y="209550"/>
            <a:ext cx="1417782" cy="1470891"/>
          </a:xfrm>
          <a:prstGeom prst="rect">
            <a:avLst/>
          </a:prstGeom>
        </p:spPr>
      </p:pic>
      <p:pic>
        <p:nvPicPr>
          <p:cNvPr id="9" name="Image 8">
            <a:extLst>
              <a:ext uri="{FF2B5EF4-FFF2-40B4-BE49-F238E27FC236}">
                <a16:creationId xmlns:a16="http://schemas.microsoft.com/office/drawing/2014/main" id="{A123B267-5249-8E43-7BE8-784C06718BE4}"/>
              </a:ext>
            </a:extLst>
          </p:cNvPr>
          <p:cNvPicPr>
            <a:picLocks noChangeAspect="1"/>
          </p:cNvPicPr>
          <p:nvPr/>
        </p:nvPicPr>
        <p:blipFill>
          <a:blip r:embed="rId6"/>
          <a:stretch>
            <a:fillRect/>
          </a:stretch>
        </p:blipFill>
        <p:spPr>
          <a:xfrm>
            <a:off x="614218" y="1825625"/>
            <a:ext cx="5080000" cy="3726075"/>
          </a:xfrm>
          <a:prstGeom prst="rect">
            <a:avLst/>
          </a:prstGeom>
        </p:spPr>
      </p:pic>
    </p:spTree>
    <p:extLst>
      <p:ext uri="{BB962C8B-B14F-4D97-AF65-F5344CB8AC3E}">
        <p14:creationId xmlns:p14="http://schemas.microsoft.com/office/powerpoint/2010/main" val="39025426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C1B7787C-A603-336C-A5B9-4512FCAB91D1}"/>
              </a:ext>
            </a:extLst>
          </p:cNvPr>
          <p:cNvSpPr>
            <a:spLocks noGrp="1"/>
          </p:cNvSpPr>
          <p:nvPr>
            <p:ph type="title"/>
          </p:nvPr>
        </p:nvSpPr>
        <p:spPr/>
        <p:txBody>
          <a:bodyPr/>
          <a:lstStyle/>
          <a:p>
            <a:r>
              <a:rPr lang="fr-FR" b="1" dirty="0">
                <a:solidFill>
                  <a:srgbClr val="CE0000"/>
                </a:solidFill>
              </a:rPr>
              <a:t>             Nodule calcaire:</a:t>
            </a:r>
          </a:p>
        </p:txBody>
      </p:sp>
      <p:sp>
        <p:nvSpPr>
          <p:cNvPr id="3" name="Sous-titre 2">
            <a:extLst>
              <a:ext uri="{FF2B5EF4-FFF2-40B4-BE49-F238E27FC236}">
                <a16:creationId xmlns:a16="http://schemas.microsoft.com/office/drawing/2014/main" id="{079C4032-1C63-EC42-B0D1-4A50D47670F2}"/>
              </a:ext>
            </a:extLst>
          </p:cNvPr>
          <p:cNvSpPr>
            <a:spLocks noGrp="1"/>
          </p:cNvSpPr>
          <p:nvPr>
            <p:ph idx="1"/>
          </p:nvPr>
        </p:nvSpPr>
        <p:spPr>
          <a:solidFill>
            <a:schemeClr val="bg1"/>
          </a:solidFill>
        </p:spPr>
        <p:txBody>
          <a:bodyPr>
            <a:noAutofit/>
          </a:bodyPr>
          <a:lstStyle/>
          <a:p>
            <a:pPr marL="0" indent="0" algn="l">
              <a:buNone/>
            </a:pPr>
            <a:endParaRPr lang="fr-FR" sz="2400" dirty="0"/>
          </a:p>
          <a:p>
            <a:pPr algn="l"/>
            <a:endParaRPr lang="fr-FR" sz="2400" dirty="0"/>
          </a:p>
        </p:txBody>
      </p:sp>
      <p:pic>
        <p:nvPicPr>
          <p:cNvPr id="7" name="Image 6">
            <a:extLst>
              <a:ext uri="{FF2B5EF4-FFF2-40B4-BE49-F238E27FC236}">
                <a16:creationId xmlns:a16="http://schemas.microsoft.com/office/drawing/2014/main" id="{14704B4E-F040-0F47-9DFD-0DD4C877DA7C}"/>
              </a:ext>
            </a:extLst>
          </p:cNvPr>
          <p:cNvPicPr>
            <a:picLocks noChangeAspect="1"/>
          </p:cNvPicPr>
          <p:nvPr/>
        </p:nvPicPr>
        <p:blipFill>
          <a:blip r:embed="rId3"/>
          <a:stretch>
            <a:fillRect/>
          </a:stretch>
        </p:blipFill>
        <p:spPr>
          <a:xfrm>
            <a:off x="332315" y="209550"/>
            <a:ext cx="1541688" cy="1026583"/>
          </a:xfrm>
          <a:prstGeom prst="rect">
            <a:avLst/>
          </a:prstGeom>
        </p:spPr>
      </p:pic>
      <p:sp>
        <p:nvSpPr>
          <p:cNvPr id="5" name="Sous-titre 2">
            <a:extLst>
              <a:ext uri="{FF2B5EF4-FFF2-40B4-BE49-F238E27FC236}">
                <a16:creationId xmlns:a16="http://schemas.microsoft.com/office/drawing/2014/main" id="{E03CB9A8-DBA2-394C-AB33-527B9204801B}"/>
              </a:ext>
            </a:extLst>
          </p:cNvPr>
          <p:cNvSpPr txBox="1">
            <a:spLocks/>
          </p:cNvSpPr>
          <p:nvPr/>
        </p:nvSpPr>
        <p:spPr>
          <a:xfrm flipV="1">
            <a:off x="2611714" y="1347432"/>
            <a:ext cx="3705959" cy="46182"/>
          </a:xfrm>
          <a:prstGeom prst="rect">
            <a:avLst/>
          </a:prstGeom>
          <a:solidFill>
            <a:srgbClr val="D10000"/>
          </a:solidFill>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FR"/>
          </a:p>
          <a:p>
            <a:endParaRPr lang="fr-FR" sz="4000" b="1" dirty="0">
              <a:solidFill>
                <a:schemeClr val="bg1"/>
              </a:solidFill>
              <a:latin typeface="Avenir Next Demi Bold" panose="020B0503020202020204" pitchFamily="34" charset="0"/>
            </a:endParaRPr>
          </a:p>
        </p:txBody>
      </p:sp>
      <p:sp>
        <p:nvSpPr>
          <p:cNvPr id="6" name="ZoneTexte 5">
            <a:extLst>
              <a:ext uri="{FF2B5EF4-FFF2-40B4-BE49-F238E27FC236}">
                <a16:creationId xmlns:a16="http://schemas.microsoft.com/office/drawing/2014/main" id="{C8D22C6A-4CD5-A845-8B23-502571906829}"/>
              </a:ext>
            </a:extLst>
          </p:cNvPr>
          <p:cNvSpPr txBox="1"/>
          <p:nvPr/>
        </p:nvSpPr>
        <p:spPr>
          <a:xfrm>
            <a:off x="396074" y="1101210"/>
            <a:ext cx="1414170" cy="246221"/>
          </a:xfrm>
          <a:prstGeom prst="rect">
            <a:avLst/>
          </a:prstGeom>
          <a:noFill/>
        </p:spPr>
        <p:txBody>
          <a:bodyPr wrap="none" rtlCol="0">
            <a:spAutoFit/>
          </a:bodyPr>
          <a:lstStyle/>
          <a:p>
            <a:r>
              <a:rPr lang="fr-FR" sz="1000" b="1" dirty="0">
                <a:latin typeface="Helvetica" pitchFamily="2" charset="0"/>
              </a:rPr>
              <a:t>STRASBOURG 2024</a:t>
            </a:r>
          </a:p>
        </p:txBody>
      </p:sp>
      <p:pic>
        <p:nvPicPr>
          <p:cNvPr id="4" name="Image 3">
            <a:extLst>
              <a:ext uri="{FF2B5EF4-FFF2-40B4-BE49-F238E27FC236}">
                <a16:creationId xmlns:a16="http://schemas.microsoft.com/office/drawing/2014/main" id="{BF69AD78-150F-6A6D-5B2E-B2B81B2F948E}"/>
              </a:ext>
            </a:extLst>
          </p:cNvPr>
          <p:cNvPicPr>
            <a:picLocks noChangeAspect="1"/>
          </p:cNvPicPr>
          <p:nvPr/>
        </p:nvPicPr>
        <p:blipFill>
          <a:blip r:embed="rId4"/>
          <a:stretch>
            <a:fillRect/>
          </a:stretch>
        </p:blipFill>
        <p:spPr>
          <a:xfrm>
            <a:off x="10441903" y="209550"/>
            <a:ext cx="1417782" cy="1470891"/>
          </a:xfrm>
          <a:prstGeom prst="rect">
            <a:avLst/>
          </a:prstGeom>
        </p:spPr>
      </p:pic>
      <p:pic>
        <p:nvPicPr>
          <p:cNvPr id="10" name="Image 9">
            <a:extLst>
              <a:ext uri="{FF2B5EF4-FFF2-40B4-BE49-F238E27FC236}">
                <a16:creationId xmlns:a16="http://schemas.microsoft.com/office/drawing/2014/main" id="{CCF226F5-38BC-513E-B222-C9622EBAC88D}"/>
              </a:ext>
            </a:extLst>
          </p:cNvPr>
          <p:cNvPicPr>
            <a:picLocks noChangeAspect="1"/>
          </p:cNvPicPr>
          <p:nvPr/>
        </p:nvPicPr>
        <p:blipFill>
          <a:blip r:embed="rId5"/>
          <a:stretch>
            <a:fillRect/>
          </a:stretch>
        </p:blipFill>
        <p:spPr>
          <a:xfrm>
            <a:off x="3138055" y="1778603"/>
            <a:ext cx="7772400" cy="2386392"/>
          </a:xfrm>
          <a:prstGeom prst="rect">
            <a:avLst/>
          </a:prstGeom>
        </p:spPr>
      </p:pic>
      <p:sp>
        <p:nvSpPr>
          <p:cNvPr id="11" name="Rectangle 10">
            <a:extLst>
              <a:ext uri="{FF2B5EF4-FFF2-40B4-BE49-F238E27FC236}">
                <a16:creationId xmlns:a16="http://schemas.microsoft.com/office/drawing/2014/main" id="{9876A9CF-F7D2-8A33-6B8F-97A5B79BC1D7}"/>
              </a:ext>
            </a:extLst>
          </p:cNvPr>
          <p:cNvSpPr/>
          <p:nvPr/>
        </p:nvSpPr>
        <p:spPr>
          <a:xfrm>
            <a:off x="498764" y="2618509"/>
            <a:ext cx="2396836" cy="141316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Nodule calcaire éruptif</a:t>
            </a:r>
          </a:p>
        </p:txBody>
      </p:sp>
      <p:pic>
        <p:nvPicPr>
          <p:cNvPr id="12" name="Image 11">
            <a:extLst>
              <a:ext uri="{FF2B5EF4-FFF2-40B4-BE49-F238E27FC236}">
                <a16:creationId xmlns:a16="http://schemas.microsoft.com/office/drawing/2014/main" id="{76A715EF-D61E-962F-D4EE-9B466E99E5CB}"/>
              </a:ext>
            </a:extLst>
          </p:cNvPr>
          <p:cNvPicPr>
            <a:picLocks noChangeAspect="1"/>
          </p:cNvPicPr>
          <p:nvPr/>
        </p:nvPicPr>
        <p:blipFill>
          <a:blip r:embed="rId6"/>
          <a:stretch>
            <a:fillRect/>
          </a:stretch>
        </p:blipFill>
        <p:spPr>
          <a:xfrm>
            <a:off x="3138055" y="4303042"/>
            <a:ext cx="7772400" cy="2394940"/>
          </a:xfrm>
          <a:prstGeom prst="rect">
            <a:avLst/>
          </a:prstGeom>
        </p:spPr>
      </p:pic>
      <p:sp>
        <p:nvSpPr>
          <p:cNvPr id="13" name="Rectangle 12">
            <a:extLst>
              <a:ext uri="{FF2B5EF4-FFF2-40B4-BE49-F238E27FC236}">
                <a16:creationId xmlns:a16="http://schemas.microsoft.com/office/drawing/2014/main" id="{5375A660-6C84-475F-2C8E-8BF8B137F0C2}"/>
              </a:ext>
            </a:extLst>
          </p:cNvPr>
          <p:cNvSpPr/>
          <p:nvPr/>
        </p:nvSpPr>
        <p:spPr>
          <a:xfrm>
            <a:off x="498764" y="4763799"/>
            <a:ext cx="2396836" cy="141316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Nodule calcaire non éruptif</a:t>
            </a:r>
          </a:p>
        </p:txBody>
      </p:sp>
    </p:spTree>
    <p:extLst>
      <p:ext uri="{BB962C8B-B14F-4D97-AF65-F5344CB8AC3E}">
        <p14:creationId xmlns:p14="http://schemas.microsoft.com/office/powerpoint/2010/main" val="14484020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C1B7787C-A603-336C-A5B9-4512FCAB91D1}"/>
              </a:ext>
            </a:extLst>
          </p:cNvPr>
          <p:cNvSpPr>
            <a:spLocks noGrp="1"/>
          </p:cNvSpPr>
          <p:nvPr>
            <p:ph type="title"/>
          </p:nvPr>
        </p:nvSpPr>
        <p:spPr>
          <a:xfrm>
            <a:off x="297867" y="365125"/>
            <a:ext cx="10515600" cy="1325563"/>
          </a:xfrm>
        </p:spPr>
        <p:txBody>
          <a:bodyPr>
            <a:normAutofit/>
          </a:bodyPr>
          <a:lstStyle/>
          <a:p>
            <a:r>
              <a:rPr lang="fr-FR" sz="4000" b="1" dirty="0">
                <a:solidFill>
                  <a:srgbClr val="CE0000"/>
                </a:solidFill>
              </a:rPr>
              <a:t>               Nodule calcaire: pronostic équivalent ?</a:t>
            </a:r>
          </a:p>
        </p:txBody>
      </p:sp>
      <p:sp>
        <p:nvSpPr>
          <p:cNvPr id="3" name="Sous-titre 2">
            <a:extLst>
              <a:ext uri="{FF2B5EF4-FFF2-40B4-BE49-F238E27FC236}">
                <a16:creationId xmlns:a16="http://schemas.microsoft.com/office/drawing/2014/main" id="{079C4032-1C63-EC42-B0D1-4A50D47670F2}"/>
              </a:ext>
            </a:extLst>
          </p:cNvPr>
          <p:cNvSpPr>
            <a:spLocks noGrp="1"/>
          </p:cNvSpPr>
          <p:nvPr>
            <p:ph idx="1"/>
          </p:nvPr>
        </p:nvSpPr>
        <p:spPr>
          <a:solidFill>
            <a:schemeClr val="bg1"/>
          </a:solidFill>
        </p:spPr>
        <p:txBody>
          <a:bodyPr>
            <a:noAutofit/>
          </a:bodyPr>
          <a:lstStyle/>
          <a:p>
            <a:pPr marL="0" indent="0" algn="l">
              <a:buNone/>
            </a:pPr>
            <a:endParaRPr lang="fr-FR" sz="2400" dirty="0"/>
          </a:p>
          <a:p>
            <a:pPr algn="l"/>
            <a:endParaRPr lang="fr-FR" sz="2400" dirty="0"/>
          </a:p>
        </p:txBody>
      </p:sp>
      <p:pic>
        <p:nvPicPr>
          <p:cNvPr id="7" name="Image 6">
            <a:extLst>
              <a:ext uri="{FF2B5EF4-FFF2-40B4-BE49-F238E27FC236}">
                <a16:creationId xmlns:a16="http://schemas.microsoft.com/office/drawing/2014/main" id="{14704B4E-F040-0F47-9DFD-0DD4C877DA7C}"/>
              </a:ext>
            </a:extLst>
          </p:cNvPr>
          <p:cNvPicPr>
            <a:picLocks noChangeAspect="1"/>
          </p:cNvPicPr>
          <p:nvPr/>
        </p:nvPicPr>
        <p:blipFill>
          <a:blip r:embed="rId3"/>
          <a:stretch>
            <a:fillRect/>
          </a:stretch>
        </p:blipFill>
        <p:spPr>
          <a:xfrm>
            <a:off x="332315" y="209550"/>
            <a:ext cx="1541688" cy="1026583"/>
          </a:xfrm>
          <a:prstGeom prst="rect">
            <a:avLst/>
          </a:prstGeom>
        </p:spPr>
      </p:pic>
      <p:sp>
        <p:nvSpPr>
          <p:cNvPr id="5" name="Sous-titre 2">
            <a:extLst>
              <a:ext uri="{FF2B5EF4-FFF2-40B4-BE49-F238E27FC236}">
                <a16:creationId xmlns:a16="http://schemas.microsoft.com/office/drawing/2014/main" id="{E03CB9A8-DBA2-394C-AB33-527B9204801B}"/>
              </a:ext>
            </a:extLst>
          </p:cNvPr>
          <p:cNvSpPr txBox="1">
            <a:spLocks/>
          </p:cNvSpPr>
          <p:nvPr/>
        </p:nvSpPr>
        <p:spPr>
          <a:xfrm>
            <a:off x="2147456" y="1301713"/>
            <a:ext cx="8230688" cy="45719"/>
          </a:xfrm>
          <a:prstGeom prst="rect">
            <a:avLst/>
          </a:prstGeom>
          <a:solidFill>
            <a:srgbClr val="D10000"/>
          </a:solidFill>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FR"/>
          </a:p>
          <a:p>
            <a:endParaRPr lang="fr-FR" sz="4000" b="1" dirty="0">
              <a:solidFill>
                <a:schemeClr val="bg1"/>
              </a:solidFill>
              <a:latin typeface="Avenir Next Demi Bold" panose="020B0503020202020204" pitchFamily="34" charset="0"/>
            </a:endParaRPr>
          </a:p>
        </p:txBody>
      </p:sp>
      <p:sp>
        <p:nvSpPr>
          <p:cNvPr id="6" name="ZoneTexte 5">
            <a:extLst>
              <a:ext uri="{FF2B5EF4-FFF2-40B4-BE49-F238E27FC236}">
                <a16:creationId xmlns:a16="http://schemas.microsoft.com/office/drawing/2014/main" id="{C8D22C6A-4CD5-A845-8B23-502571906829}"/>
              </a:ext>
            </a:extLst>
          </p:cNvPr>
          <p:cNvSpPr txBox="1"/>
          <p:nvPr/>
        </p:nvSpPr>
        <p:spPr>
          <a:xfrm>
            <a:off x="396074" y="1101210"/>
            <a:ext cx="1414170" cy="246221"/>
          </a:xfrm>
          <a:prstGeom prst="rect">
            <a:avLst/>
          </a:prstGeom>
          <a:noFill/>
        </p:spPr>
        <p:txBody>
          <a:bodyPr wrap="none" rtlCol="0">
            <a:spAutoFit/>
          </a:bodyPr>
          <a:lstStyle/>
          <a:p>
            <a:r>
              <a:rPr lang="fr-FR" sz="1000" b="1" dirty="0">
                <a:latin typeface="Helvetica" pitchFamily="2" charset="0"/>
              </a:rPr>
              <a:t>STRASBOURG 2024</a:t>
            </a:r>
          </a:p>
        </p:txBody>
      </p:sp>
      <p:pic>
        <p:nvPicPr>
          <p:cNvPr id="4" name="Image 3">
            <a:extLst>
              <a:ext uri="{FF2B5EF4-FFF2-40B4-BE49-F238E27FC236}">
                <a16:creationId xmlns:a16="http://schemas.microsoft.com/office/drawing/2014/main" id="{BF69AD78-150F-6A6D-5B2E-B2B81B2F948E}"/>
              </a:ext>
            </a:extLst>
          </p:cNvPr>
          <p:cNvPicPr>
            <a:picLocks noChangeAspect="1"/>
          </p:cNvPicPr>
          <p:nvPr/>
        </p:nvPicPr>
        <p:blipFill>
          <a:blip r:embed="rId4"/>
          <a:stretch>
            <a:fillRect/>
          </a:stretch>
        </p:blipFill>
        <p:spPr>
          <a:xfrm>
            <a:off x="10511178" y="209550"/>
            <a:ext cx="1417782" cy="1470891"/>
          </a:xfrm>
          <a:prstGeom prst="rect">
            <a:avLst/>
          </a:prstGeom>
        </p:spPr>
      </p:pic>
      <p:pic>
        <p:nvPicPr>
          <p:cNvPr id="10" name="Image 9">
            <a:extLst>
              <a:ext uri="{FF2B5EF4-FFF2-40B4-BE49-F238E27FC236}">
                <a16:creationId xmlns:a16="http://schemas.microsoft.com/office/drawing/2014/main" id="{975B97E3-AD2B-6012-B703-5FEB83F832A2}"/>
              </a:ext>
            </a:extLst>
          </p:cNvPr>
          <p:cNvPicPr>
            <a:picLocks noChangeAspect="1"/>
          </p:cNvPicPr>
          <p:nvPr/>
        </p:nvPicPr>
        <p:blipFill>
          <a:blip r:embed="rId5"/>
          <a:stretch>
            <a:fillRect/>
          </a:stretch>
        </p:blipFill>
        <p:spPr>
          <a:xfrm>
            <a:off x="838199" y="1629879"/>
            <a:ext cx="9603703" cy="4742830"/>
          </a:xfrm>
          <a:prstGeom prst="rect">
            <a:avLst/>
          </a:prstGeom>
        </p:spPr>
      </p:pic>
    </p:spTree>
    <p:extLst>
      <p:ext uri="{BB962C8B-B14F-4D97-AF65-F5344CB8AC3E}">
        <p14:creationId xmlns:p14="http://schemas.microsoft.com/office/powerpoint/2010/main" val="7079031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C1B7787C-A603-336C-A5B9-4512FCAB91D1}"/>
              </a:ext>
            </a:extLst>
          </p:cNvPr>
          <p:cNvSpPr>
            <a:spLocks noGrp="1"/>
          </p:cNvSpPr>
          <p:nvPr>
            <p:ph type="title"/>
          </p:nvPr>
        </p:nvSpPr>
        <p:spPr/>
        <p:txBody>
          <a:bodyPr/>
          <a:lstStyle/>
          <a:p>
            <a:r>
              <a:rPr lang="fr-FR" b="1" dirty="0">
                <a:solidFill>
                  <a:srgbClr val="CE0000"/>
                </a:solidFill>
              </a:rPr>
              <a:t>             OCT </a:t>
            </a:r>
            <a:r>
              <a:rPr lang="fr-FR" b="1" dirty="0" err="1">
                <a:solidFill>
                  <a:srgbClr val="CE0000"/>
                </a:solidFill>
              </a:rPr>
              <a:t>Ultreon</a:t>
            </a:r>
            <a:r>
              <a:rPr lang="fr-FR" b="1" dirty="0">
                <a:solidFill>
                  <a:srgbClr val="CE0000"/>
                </a:solidFill>
              </a:rPr>
              <a:t> :</a:t>
            </a:r>
          </a:p>
        </p:txBody>
      </p:sp>
      <p:sp>
        <p:nvSpPr>
          <p:cNvPr id="3" name="Sous-titre 2">
            <a:extLst>
              <a:ext uri="{FF2B5EF4-FFF2-40B4-BE49-F238E27FC236}">
                <a16:creationId xmlns:a16="http://schemas.microsoft.com/office/drawing/2014/main" id="{079C4032-1C63-EC42-B0D1-4A50D47670F2}"/>
              </a:ext>
            </a:extLst>
          </p:cNvPr>
          <p:cNvSpPr>
            <a:spLocks noGrp="1"/>
          </p:cNvSpPr>
          <p:nvPr>
            <p:ph idx="1"/>
          </p:nvPr>
        </p:nvSpPr>
        <p:spPr>
          <a:solidFill>
            <a:schemeClr val="bg1"/>
          </a:solidFill>
        </p:spPr>
        <p:txBody>
          <a:bodyPr>
            <a:noAutofit/>
          </a:bodyPr>
          <a:lstStyle/>
          <a:p>
            <a:pPr algn="l"/>
            <a:r>
              <a:rPr lang="fr-FR" sz="2400" dirty="0"/>
              <a:t>L’avenir (voire déjà le présent pour certains…) :</a:t>
            </a:r>
          </a:p>
          <a:p>
            <a:pPr algn="l"/>
            <a:endParaRPr lang="fr-FR" sz="2400" dirty="0"/>
          </a:p>
        </p:txBody>
      </p:sp>
      <p:pic>
        <p:nvPicPr>
          <p:cNvPr id="7" name="Image 6">
            <a:extLst>
              <a:ext uri="{FF2B5EF4-FFF2-40B4-BE49-F238E27FC236}">
                <a16:creationId xmlns:a16="http://schemas.microsoft.com/office/drawing/2014/main" id="{14704B4E-F040-0F47-9DFD-0DD4C877DA7C}"/>
              </a:ext>
            </a:extLst>
          </p:cNvPr>
          <p:cNvPicPr>
            <a:picLocks noChangeAspect="1"/>
          </p:cNvPicPr>
          <p:nvPr/>
        </p:nvPicPr>
        <p:blipFill>
          <a:blip r:embed="rId2"/>
          <a:stretch>
            <a:fillRect/>
          </a:stretch>
        </p:blipFill>
        <p:spPr>
          <a:xfrm>
            <a:off x="332315" y="209550"/>
            <a:ext cx="1541688" cy="1026583"/>
          </a:xfrm>
          <a:prstGeom prst="rect">
            <a:avLst/>
          </a:prstGeom>
        </p:spPr>
      </p:pic>
      <p:sp>
        <p:nvSpPr>
          <p:cNvPr id="5" name="Sous-titre 2">
            <a:extLst>
              <a:ext uri="{FF2B5EF4-FFF2-40B4-BE49-F238E27FC236}">
                <a16:creationId xmlns:a16="http://schemas.microsoft.com/office/drawing/2014/main" id="{E03CB9A8-DBA2-394C-AB33-527B9204801B}"/>
              </a:ext>
            </a:extLst>
          </p:cNvPr>
          <p:cNvSpPr txBox="1">
            <a:spLocks/>
          </p:cNvSpPr>
          <p:nvPr/>
        </p:nvSpPr>
        <p:spPr>
          <a:xfrm>
            <a:off x="2611714" y="1393613"/>
            <a:ext cx="9381070" cy="45719"/>
          </a:xfrm>
          <a:prstGeom prst="rect">
            <a:avLst/>
          </a:prstGeom>
          <a:solidFill>
            <a:srgbClr val="D10000"/>
          </a:solidFill>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FR"/>
          </a:p>
          <a:p>
            <a:endParaRPr lang="fr-FR" sz="4000" b="1" dirty="0">
              <a:solidFill>
                <a:schemeClr val="bg1"/>
              </a:solidFill>
              <a:latin typeface="Avenir Next Demi Bold" panose="020B0503020202020204" pitchFamily="34" charset="0"/>
            </a:endParaRPr>
          </a:p>
        </p:txBody>
      </p:sp>
      <p:sp>
        <p:nvSpPr>
          <p:cNvPr id="6" name="ZoneTexte 5">
            <a:extLst>
              <a:ext uri="{FF2B5EF4-FFF2-40B4-BE49-F238E27FC236}">
                <a16:creationId xmlns:a16="http://schemas.microsoft.com/office/drawing/2014/main" id="{C8D22C6A-4CD5-A845-8B23-502571906829}"/>
              </a:ext>
            </a:extLst>
          </p:cNvPr>
          <p:cNvSpPr txBox="1"/>
          <p:nvPr/>
        </p:nvSpPr>
        <p:spPr>
          <a:xfrm>
            <a:off x="396074" y="1101210"/>
            <a:ext cx="1414170" cy="246221"/>
          </a:xfrm>
          <a:prstGeom prst="rect">
            <a:avLst/>
          </a:prstGeom>
          <a:noFill/>
        </p:spPr>
        <p:txBody>
          <a:bodyPr wrap="none" rtlCol="0">
            <a:spAutoFit/>
          </a:bodyPr>
          <a:lstStyle/>
          <a:p>
            <a:r>
              <a:rPr lang="fr-FR" sz="1000" b="1" dirty="0">
                <a:latin typeface="Helvetica" pitchFamily="2" charset="0"/>
              </a:rPr>
              <a:t>STRASBOURG 2024</a:t>
            </a:r>
          </a:p>
        </p:txBody>
      </p:sp>
      <p:pic>
        <p:nvPicPr>
          <p:cNvPr id="2" name="Image 1">
            <a:extLst>
              <a:ext uri="{FF2B5EF4-FFF2-40B4-BE49-F238E27FC236}">
                <a16:creationId xmlns:a16="http://schemas.microsoft.com/office/drawing/2014/main" id="{14690833-01A3-5834-8FA2-17403D1F248D}"/>
              </a:ext>
            </a:extLst>
          </p:cNvPr>
          <p:cNvPicPr>
            <a:picLocks noChangeAspect="1"/>
          </p:cNvPicPr>
          <p:nvPr/>
        </p:nvPicPr>
        <p:blipFill>
          <a:blip r:embed="rId3"/>
          <a:stretch>
            <a:fillRect/>
          </a:stretch>
        </p:blipFill>
        <p:spPr>
          <a:xfrm>
            <a:off x="3479800" y="2412400"/>
            <a:ext cx="5068455" cy="4229100"/>
          </a:xfrm>
          <a:prstGeom prst="rect">
            <a:avLst/>
          </a:prstGeom>
        </p:spPr>
      </p:pic>
    </p:spTree>
    <p:extLst>
      <p:ext uri="{BB962C8B-B14F-4D97-AF65-F5344CB8AC3E}">
        <p14:creationId xmlns:p14="http://schemas.microsoft.com/office/powerpoint/2010/main" val="40154017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C1B7787C-A603-336C-A5B9-4512FCAB91D1}"/>
              </a:ext>
            </a:extLst>
          </p:cNvPr>
          <p:cNvSpPr>
            <a:spLocks noGrp="1"/>
          </p:cNvSpPr>
          <p:nvPr>
            <p:ph type="title"/>
          </p:nvPr>
        </p:nvSpPr>
        <p:spPr/>
        <p:txBody>
          <a:bodyPr/>
          <a:lstStyle/>
          <a:p>
            <a:r>
              <a:rPr lang="fr-FR" b="1" dirty="0">
                <a:solidFill>
                  <a:srgbClr val="CE0000"/>
                </a:solidFill>
              </a:rPr>
              <a:t>             Imagerie </a:t>
            </a:r>
            <a:r>
              <a:rPr lang="fr-FR" b="1" dirty="0" err="1">
                <a:solidFill>
                  <a:srgbClr val="CE0000"/>
                </a:solidFill>
              </a:rPr>
              <a:t>intracoronaire</a:t>
            </a:r>
            <a:r>
              <a:rPr lang="fr-FR" b="1" dirty="0">
                <a:solidFill>
                  <a:srgbClr val="CE0000"/>
                </a:solidFill>
              </a:rPr>
              <a:t> :</a:t>
            </a:r>
          </a:p>
        </p:txBody>
      </p:sp>
      <p:sp>
        <p:nvSpPr>
          <p:cNvPr id="3" name="Sous-titre 2">
            <a:extLst>
              <a:ext uri="{FF2B5EF4-FFF2-40B4-BE49-F238E27FC236}">
                <a16:creationId xmlns:a16="http://schemas.microsoft.com/office/drawing/2014/main" id="{079C4032-1C63-EC42-B0D1-4A50D47670F2}"/>
              </a:ext>
            </a:extLst>
          </p:cNvPr>
          <p:cNvSpPr>
            <a:spLocks noGrp="1"/>
          </p:cNvSpPr>
          <p:nvPr>
            <p:ph idx="1"/>
          </p:nvPr>
        </p:nvSpPr>
        <p:spPr>
          <a:solidFill>
            <a:schemeClr val="bg1"/>
          </a:solidFill>
        </p:spPr>
        <p:txBody>
          <a:bodyPr>
            <a:noAutofit/>
          </a:bodyPr>
          <a:lstStyle/>
          <a:p>
            <a:pPr algn="l"/>
            <a:r>
              <a:rPr lang="fr-FR" dirty="0"/>
              <a:t>Quel outil choisir en fonction du type de calcification ?</a:t>
            </a:r>
          </a:p>
          <a:p>
            <a:pPr algn="l"/>
            <a:endParaRPr lang="fr-FR" dirty="0"/>
          </a:p>
        </p:txBody>
      </p:sp>
      <p:pic>
        <p:nvPicPr>
          <p:cNvPr id="7" name="Image 6">
            <a:extLst>
              <a:ext uri="{FF2B5EF4-FFF2-40B4-BE49-F238E27FC236}">
                <a16:creationId xmlns:a16="http://schemas.microsoft.com/office/drawing/2014/main" id="{14704B4E-F040-0F47-9DFD-0DD4C877DA7C}"/>
              </a:ext>
            </a:extLst>
          </p:cNvPr>
          <p:cNvPicPr>
            <a:picLocks noChangeAspect="1"/>
          </p:cNvPicPr>
          <p:nvPr/>
        </p:nvPicPr>
        <p:blipFill>
          <a:blip r:embed="rId2"/>
          <a:stretch>
            <a:fillRect/>
          </a:stretch>
        </p:blipFill>
        <p:spPr>
          <a:xfrm>
            <a:off x="332315" y="209550"/>
            <a:ext cx="1541688" cy="1026583"/>
          </a:xfrm>
          <a:prstGeom prst="rect">
            <a:avLst/>
          </a:prstGeom>
        </p:spPr>
      </p:pic>
      <p:sp>
        <p:nvSpPr>
          <p:cNvPr id="5" name="Sous-titre 2">
            <a:extLst>
              <a:ext uri="{FF2B5EF4-FFF2-40B4-BE49-F238E27FC236}">
                <a16:creationId xmlns:a16="http://schemas.microsoft.com/office/drawing/2014/main" id="{E03CB9A8-DBA2-394C-AB33-527B9204801B}"/>
              </a:ext>
            </a:extLst>
          </p:cNvPr>
          <p:cNvSpPr txBox="1">
            <a:spLocks/>
          </p:cNvSpPr>
          <p:nvPr/>
        </p:nvSpPr>
        <p:spPr>
          <a:xfrm>
            <a:off x="2611714" y="1393613"/>
            <a:ext cx="9381070" cy="45719"/>
          </a:xfrm>
          <a:prstGeom prst="rect">
            <a:avLst/>
          </a:prstGeom>
          <a:solidFill>
            <a:srgbClr val="D10000"/>
          </a:solidFill>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FR"/>
          </a:p>
          <a:p>
            <a:endParaRPr lang="fr-FR" sz="4000" b="1" dirty="0">
              <a:solidFill>
                <a:schemeClr val="bg1"/>
              </a:solidFill>
              <a:latin typeface="Avenir Next Demi Bold" panose="020B0503020202020204" pitchFamily="34" charset="0"/>
            </a:endParaRPr>
          </a:p>
        </p:txBody>
      </p:sp>
      <p:sp>
        <p:nvSpPr>
          <p:cNvPr id="6" name="ZoneTexte 5">
            <a:extLst>
              <a:ext uri="{FF2B5EF4-FFF2-40B4-BE49-F238E27FC236}">
                <a16:creationId xmlns:a16="http://schemas.microsoft.com/office/drawing/2014/main" id="{C8D22C6A-4CD5-A845-8B23-502571906829}"/>
              </a:ext>
            </a:extLst>
          </p:cNvPr>
          <p:cNvSpPr txBox="1"/>
          <p:nvPr/>
        </p:nvSpPr>
        <p:spPr>
          <a:xfrm>
            <a:off x="396074" y="1101210"/>
            <a:ext cx="1414170" cy="246221"/>
          </a:xfrm>
          <a:prstGeom prst="rect">
            <a:avLst/>
          </a:prstGeom>
          <a:noFill/>
        </p:spPr>
        <p:txBody>
          <a:bodyPr wrap="none" rtlCol="0">
            <a:spAutoFit/>
          </a:bodyPr>
          <a:lstStyle/>
          <a:p>
            <a:r>
              <a:rPr lang="fr-FR" sz="1000" b="1" dirty="0">
                <a:latin typeface="Helvetica" pitchFamily="2" charset="0"/>
              </a:rPr>
              <a:t>STRASBOURG 2024</a:t>
            </a:r>
          </a:p>
        </p:txBody>
      </p:sp>
      <p:pic>
        <p:nvPicPr>
          <p:cNvPr id="2" name="Image 1">
            <a:extLst>
              <a:ext uri="{FF2B5EF4-FFF2-40B4-BE49-F238E27FC236}">
                <a16:creationId xmlns:a16="http://schemas.microsoft.com/office/drawing/2014/main" id="{25F165F5-05EF-178B-7E66-AAB9A11E02DF}"/>
              </a:ext>
            </a:extLst>
          </p:cNvPr>
          <p:cNvPicPr>
            <a:picLocks noChangeAspect="1"/>
          </p:cNvPicPr>
          <p:nvPr/>
        </p:nvPicPr>
        <p:blipFill>
          <a:blip r:embed="rId3"/>
          <a:stretch>
            <a:fillRect/>
          </a:stretch>
        </p:blipFill>
        <p:spPr>
          <a:xfrm>
            <a:off x="2209800" y="2470995"/>
            <a:ext cx="7772400" cy="3924035"/>
          </a:xfrm>
          <a:prstGeom prst="rect">
            <a:avLst/>
          </a:prstGeom>
        </p:spPr>
      </p:pic>
    </p:spTree>
    <p:extLst>
      <p:ext uri="{BB962C8B-B14F-4D97-AF65-F5344CB8AC3E}">
        <p14:creationId xmlns:p14="http://schemas.microsoft.com/office/powerpoint/2010/main" val="37596475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4704B4E-F040-0F47-9DFD-0DD4C877DA7C}"/>
              </a:ext>
            </a:extLst>
          </p:cNvPr>
          <p:cNvPicPr>
            <a:picLocks noChangeAspect="1"/>
          </p:cNvPicPr>
          <p:nvPr/>
        </p:nvPicPr>
        <p:blipFill>
          <a:blip r:embed="rId2"/>
          <a:stretch>
            <a:fillRect/>
          </a:stretch>
        </p:blipFill>
        <p:spPr>
          <a:xfrm>
            <a:off x="332315" y="209550"/>
            <a:ext cx="1541688" cy="1026583"/>
          </a:xfrm>
          <a:prstGeom prst="rect">
            <a:avLst/>
          </a:prstGeom>
        </p:spPr>
      </p:pic>
      <p:sp>
        <p:nvSpPr>
          <p:cNvPr id="5" name="Sous-titre 2">
            <a:extLst>
              <a:ext uri="{FF2B5EF4-FFF2-40B4-BE49-F238E27FC236}">
                <a16:creationId xmlns:a16="http://schemas.microsoft.com/office/drawing/2014/main" id="{E03CB9A8-DBA2-394C-AB33-527B9204801B}"/>
              </a:ext>
            </a:extLst>
          </p:cNvPr>
          <p:cNvSpPr txBox="1">
            <a:spLocks/>
          </p:cNvSpPr>
          <p:nvPr/>
        </p:nvSpPr>
        <p:spPr>
          <a:xfrm>
            <a:off x="2205231" y="1347431"/>
            <a:ext cx="9381070" cy="45719"/>
          </a:xfrm>
          <a:prstGeom prst="rect">
            <a:avLst/>
          </a:prstGeom>
          <a:solidFill>
            <a:srgbClr val="D10000"/>
          </a:solidFill>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FR"/>
          </a:p>
          <a:p>
            <a:endParaRPr lang="fr-FR" sz="4000" b="1" dirty="0">
              <a:solidFill>
                <a:schemeClr val="bg1"/>
              </a:solidFill>
              <a:latin typeface="Avenir Next Demi Bold" panose="020B0503020202020204" pitchFamily="34" charset="0"/>
            </a:endParaRPr>
          </a:p>
        </p:txBody>
      </p:sp>
      <p:sp>
        <p:nvSpPr>
          <p:cNvPr id="6" name="ZoneTexte 5">
            <a:extLst>
              <a:ext uri="{FF2B5EF4-FFF2-40B4-BE49-F238E27FC236}">
                <a16:creationId xmlns:a16="http://schemas.microsoft.com/office/drawing/2014/main" id="{C8D22C6A-4CD5-A845-8B23-502571906829}"/>
              </a:ext>
            </a:extLst>
          </p:cNvPr>
          <p:cNvSpPr txBox="1"/>
          <p:nvPr/>
        </p:nvSpPr>
        <p:spPr>
          <a:xfrm>
            <a:off x="396074" y="1101210"/>
            <a:ext cx="1414170" cy="246221"/>
          </a:xfrm>
          <a:prstGeom prst="rect">
            <a:avLst/>
          </a:prstGeom>
          <a:noFill/>
        </p:spPr>
        <p:txBody>
          <a:bodyPr wrap="none" rtlCol="0">
            <a:spAutoFit/>
          </a:bodyPr>
          <a:lstStyle/>
          <a:p>
            <a:r>
              <a:rPr lang="fr-FR" sz="1000" b="1" dirty="0">
                <a:latin typeface="Helvetica" pitchFamily="2" charset="0"/>
              </a:rPr>
              <a:t>STRASBOURG 2024</a:t>
            </a:r>
          </a:p>
        </p:txBody>
      </p:sp>
      <p:sp>
        <p:nvSpPr>
          <p:cNvPr id="9" name="Espace réservé du contenu 8">
            <a:extLst>
              <a:ext uri="{FF2B5EF4-FFF2-40B4-BE49-F238E27FC236}">
                <a16:creationId xmlns:a16="http://schemas.microsoft.com/office/drawing/2014/main" id="{D89FEAA1-F6CA-A3C9-DFC7-01E960DC8982}"/>
              </a:ext>
            </a:extLst>
          </p:cNvPr>
          <p:cNvSpPr>
            <a:spLocks noGrp="1"/>
          </p:cNvSpPr>
          <p:nvPr>
            <p:ph idx="1"/>
          </p:nvPr>
        </p:nvSpPr>
        <p:spPr>
          <a:xfrm>
            <a:off x="833631" y="1690688"/>
            <a:ext cx="10515600" cy="4351338"/>
          </a:xfrm>
        </p:spPr>
        <p:txBody>
          <a:bodyPr/>
          <a:lstStyle/>
          <a:p>
            <a:pPr marL="0" indent="0">
              <a:buNone/>
            </a:pPr>
            <a:endParaRPr lang="fr-FR" dirty="0"/>
          </a:p>
        </p:txBody>
      </p:sp>
      <p:sp>
        <p:nvSpPr>
          <p:cNvPr id="11" name="Titre 10">
            <a:extLst>
              <a:ext uri="{FF2B5EF4-FFF2-40B4-BE49-F238E27FC236}">
                <a16:creationId xmlns:a16="http://schemas.microsoft.com/office/drawing/2014/main" id="{C7F7D623-4A9B-2DF0-23E6-3884A8425AF3}"/>
              </a:ext>
            </a:extLst>
          </p:cNvPr>
          <p:cNvSpPr>
            <a:spLocks noGrp="1"/>
          </p:cNvSpPr>
          <p:nvPr>
            <p:ph type="title"/>
          </p:nvPr>
        </p:nvSpPr>
        <p:spPr/>
        <p:txBody>
          <a:bodyPr>
            <a:normAutofit/>
          </a:bodyPr>
          <a:lstStyle/>
          <a:p>
            <a:r>
              <a:rPr lang="fr-FR" sz="3600" b="1" dirty="0">
                <a:solidFill>
                  <a:srgbClr val="D10000"/>
                </a:solidFill>
              </a:rPr>
              <a:t>             Quel outil de modification de la plaque utilisé ?</a:t>
            </a:r>
          </a:p>
        </p:txBody>
      </p:sp>
      <p:pic>
        <p:nvPicPr>
          <p:cNvPr id="14" name="Image 13">
            <a:extLst>
              <a:ext uri="{FF2B5EF4-FFF2-40B4-BE49-F238E27FC236}">
                <a16:creationId xmlns:a16="http://schemas.microsoft.com/office/drawing/2014/main" id="{C6239968-3D84-8401-F320-3C3D781E64D5}"/>
              </a:ext>
            </a:extLst>
          </p:cNvPr>
          <p:cNvPicPr>
            <a:picLocks noChangeAspect="1"/>
          </p:cNvPicPr>
          <p:nvPr/>
        </p:nvPicPr>
        <p:blipFill>
          <a:blip r:embed="rId3"/>
          <a:stretch>
            <a:fillRect/>
          </a:stretch>
        </p:blipFill>
        <p:spPr>
          <a:xfrm>
            <a:off x="2205231" y="1547319"/>
            <a:ext cx="8033278" cy="4945556"/>
          </a:xfrm>
          <a:prstGeom prst="rect">
            <a:avLst/>
          </a:prstGeom>
        </p:spPr>
      </p:pic>
    </p:spTree>
    <p:extLst>
      <p:ext uri="{BB962C8B-B14F-4D97-AF65-F5344CB8AC3E}">
        <p14:creationId xmlns:p14="http://schemas.microsoft.com/office/powerpoint/2010/main" val="16262350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4704B4E-F040-0F47-9DFD-0DD4C877DA7C}"/>
              </a:ext>
            </a:extLst>
          </p:cNvPr>
          <p:cNvPicPr>
            <a:picLocks noChangeAspect="1"/>
          </p:cNvPicPr>
          <p:nvPr/>
        </p:nvPicPr>
        <p:blipFill>
          <a:blip r:embed="rId2"/>
          <a:stretch>
            <a:fillRect/>
          </a:stretch>
        </p:blipFill>
        <p:spPr>
          <a:xfrm>
            <a:off x="332315" y="209550"/>
            <a:ext cx="1541688" cy="1026583"/>
          </a:xfrm>
          <a:prstGeom prst="rect">
            <a:avLst/>
          </a:prstGeom>
        </p:spPr>
      </p:pic>
      <p:sp>
        <p:nvSpPr>
          <p:cNvPr id="5" name="Sous-titre 2">
            <a:extLst>
              <a:ext uri="{FF2B5EF4-FFF2-40B4-BE49-F238E27FC236}">
                <a16:creationId xmlns:a16="http://schemas.microsoft.com/office/drawing/2014/main" id="{E03CB9A8-DBA2-394C-AB33-527B9204801B}"/>
              </a:ext>
            </a:extLst>
          </p:cNvPr>
          <p:cNvSpPr txBox="1">
            <a:spLocks/>
          </p:cNvSpPr>
          <p:nvPr/>
        </p:nvSpPr>
        <p:spPr>
          <a:xfrm>
            <a:off x="2205231" y="1347431"/>
            <a:ext cx="9381070" cy="45719"/>
          </a:xfrm>
          <a:prstGeom prst="rect">
            <a:avLst/>
          </a:prstGeom>
          <a:solidFill>
            <a:srgbClr val="D10000"/>
          </a:solidFill>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FR"/>
          </a:p>
          <a:p>
            <a:endParaRPr lang="fr-FR" sz="4000" b="1" dirty="0">
              <a:solidFill>
                <a:schemeClr val="bg1"/>
              </a:solidFill>
              <a:latin typeface="Avenir Next Demi Bold" panose="020B0503020202020204" pitchFamily="34" charset="0"/>
            </a:endParaRPr>
          </a:p>
        </p:txBody>
      </p:sp>
      <p:sp>
        <p:nvSpPr>
          <p:cNvPr id="6" name="ZoneTexte 5">
            <a:extLst>
              <a:ext uri="{FF2B5EF4-FFF2-40B4-BE49-F238E27FC236}">
                <a16:creationId xmlns:a16="http://schemas.microsoft.com/office/drawing/2014/main" id="{C8D22C6A-4CD5-A845-8B23-502571906829}"/>
              </a:ext>
            </a:extLst>
          </p:cNvPr>
          <p:cNvSpPr txBox="1"/>
          <p:nvPr/>
        </p:nvSpPr>
        <p:spPr>
          <a:xfrm>
            <a:off x="396074" y="1101210"/>
            <a:ext cx="1414170" cy="246221"/>
          </a:xfrm>
          <a:prstGeom prst="rect">
            <a:avLst/>
          </a:prstGeom>
          <a:noFill/>
        </p:spPr>
        <p:txBody>
          <a:bodyPr wrap="none" rtlCol="0">
            <a:spAutoFit/>
          </a:bodyPr>
          <a:lstStyle/>
          <a:p>
            <a:r>
              <a:rPr lang="fr-FR" sz="1000" b="1" dirty="0">
                <a:latin typeface="Helvetica" pitchFamily="2" charset="0"/>
              </a:rPr>
              <a:t>STRASBOURG 2024</a:t>
            </a:r>
          </a:p>
        </p:txBody>
      </p:sp>
      <p:sp>
        <p:nvSpPr>
          <p:cNvPr id="9" name="Espace réservé du contenu 8">
            <a:extLst>
              <a:ext uri="{FF2B5EF4-FFF2-40B4-BE49-F238E27FC236}">
                <a16:creationId xmlns:a16="http://schemas.microsoft.com/office/drawing/2014/main" id="{D89FEAA1-F6CA-A3C9-DFC7-01E960DC8982}"/>
              </a:ext>
            </a:extLst>
          </p:cNvPr>
          <p:cNvSpPr>
            <a:spLocks noGrp="1"/>
          </p:cNvSpPr>
          <p:nvPr>
            <p:ph idx="1"/>
          </p:nvPr>
        </p:nvSpPr>
        <p:spPr>
          <a:xfrm>
            <a:off x="833631" y="1690688"/>
            <a:ext cx="10515600" cy="4351338"/>
          </a:xfrm>
        </p:spPr>
        <p:txBody>
          <a:bodyPr/>
          <a:lstStyle/>
          <a:p>
            <a:pPr marL="0" indent="0">
              <a:buNone/>
            </a:pPr>
            <a:endParaRPr lang="fr-FR" dirty="0"/>
          </a:p>
        </p:txBody>
      </p:sp>
      <p:sp>
        <p:nvSpPr>
          <p:cNvPr id="11" name="Titre 10">
            <a:extLst>
              <a:ext uri="{FF2B5EF4-FFF2-40B4-BE49-F238E27FC236}">
                <a16:creationId xmlns:a16="http://schemas.microsoft.com/office/drawing/2014/main" id="{C7F7D623-4A9B-2DF0-23E6-3884A8425AF3}"/>
              </a:ext>
            </a:extLst>
          </p:cNvPr>
          <p:cNvSpPr>
            <a:spLocks noGrp="1"/>
          </p:cNvSpPr>
          <p:nvPr>
            <p:ph type="title"/>
          </p:nvPr>
        </p:nvSpPr>
        <p:spPr/>
        <p:txBody>
          <a:bodyPr>
            <a:normAutofit/>
          </a:bodyPr>
          <a:lstStyle/>
          <a:p>
            <a:r>
              <a:rPr lang="fr-FR" sz="3600" b="1" dirty="0">
                <a:solidFill>
                  <a:srgbClr val="D10000"/>
                </a:solidFill>
              </a:rPr>
              <a:t>             Quel outil de modification de la plaque utilisé ?</a:t>
            </a:r>
          </a:p>
        </p:txBody>
      </p:sp>
      <p:pic>
        <p:nvPicPr>
          <p:cNvPr id="14" name="Image 13">
            <a:extLst>
              <a:ext uri="{FF2B5EF4-FFF2-40B4-BE49-F238E27FC236}">
                <a16:creationId xmlns:a16="http://schemas.microsoft.com/office/drawing/2014/main" id="{C6239968-3D84-8401-F320-3C3D781E64D5}"/>
              </a:ext>
            </a:extLst>
          </p:cNvPr>
          <p:cNvPicPr>
            <a:picLocks noChangeAspect="1"/>
          </p:cNvPicPr>
          <p:nvPr/>
        </p:nvPicPr>
        <p:blipFill>
          <a:blip r:embed="rId3"/>
          <a:stretch>
            <a:fillRect/>
          </a:stretch>
        </p:blipFill>
        <p:spPr>
          <a:xfrm>
            <a:off x="2205231" y="1547319"/>
            <a:ext cx="8033278" cy="4945556"/>
          </a:xfrm>
          <a:prstGeom prst="rect">
            <a:avLst/>
          </a:prstGeom>
        </p:spPr>
      </p:pic>
      <p:sp>
        <p:nvSpPr>
          <p:cNvPr id="2" name="Rectangle 1">
            <a:extLst>
              <a:ext uri="{FF2B5EF4-FFF2-40B4-BE49-F238E27FC236}">
                <a16:creationId xmlns:a16="http://schemas.microsoft.com/office/drawing/2014/main" id="{39BBD097-44C3-8E6F-1888-8EA98E9BA781}"/>
              </a:ext>
            </a:extLst>
          </p:cNvPr>
          <p:cNvSpPr/>
          <p:nvPr/>
        </p:nvSpPr>
        <p:spPr>
          <a:xfrm>
            <a:off x="6608618" y="3429000"/>
            <a:ext cx="706582" cy="796636"/>
          </a:xfrm>
          <a:prstGeom prst="rect">
            <a:avLst/>
          </a:prstGeom>
          <a:noFill/>
          <a:ln w="31750">
            <a:solidFill>
              <a:srgbClr val="F7A0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838B0B40-B834-9111-F821-DF85B18FDD66}"/>
              </a:ext>
            </a:extLst>
          </p:cNvPr>
          <p:cNvSpPr/>
          <p:nvPr/>
        </p:nvSpPr>
        <p:spPr>
          <a:xfrm>
            <a:off x="4876800" y="3713018"/>
            <a:ext cx="1524000" cy="831273"/>
          </a:xfrm>
          <a:prstGeom prst="rect">
            <a:avLst/>
          </a:prstGeom>
          <a:noFill/>
          <a:ln w="28575">
            <a:solidFill>
              <a:srgbClr val="F7A0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97F65807-E6DA-2D8D-B082-ED2587D16015}"/>
              </a:ext>
            </a:extLst>
          </p:cNvPr>
          <p:cNvSpPr/>
          <p:nvPr/>
        </p:nvSpPr>
        <p:spPr>
          <a:xfrm>
            <a:off x="4128655" y="3429000"/>
            <a:ext cx="609600" cy="685800"/>
          </a:xfrm>
          <a:prstGeom prst="rect">
            <a:avLst/>
          </a:prstGeom>
          <a:noFill/>
          <a:ln w="28575">
            <a:solidFill>
              <a:srgbClr val="F7A0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F04179DC-DED3-2212-4565-64976322E118}"/>
              </a:ext>
            </a:extLst>
          </p:cNvPr>
          <p:cNvSpPr/>
          <p:nvPr/>
        </p:nvSpPr>
        <p:spPr>
          <a:xfrm>
            <a:off x="4128655" y="4225636"/>
            <a:ext cx="609600" cy="734291"/>
          </a:xfrm>
          <a:prstGeom prst="rect">
            <a:avLst/>
          </a:prstGeom>
          <a:noFill/>
          <a:ln w="28575">
            <a:solidFill>
              <a:srgbClr val="F7A0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5FBE686A-6563-636E-BF84-1644235C6651}"/>
              </a:ext>
            </a:extLst>
          </p:cNvPr>
          <p:cNvPicPr>
            <a:picLocks noChangeAspect="1"/>
          </p:cNvPicPr>
          <p:nvPr/>
        </p:nvPicPr>
        <p:blipFill>
          <a:blip r:embed="rId4"/>
          <a:stretch>
            <a:fillRect/>
          </a:stretch>
        </p:blipFill>
        <p:spPr>
          <a:xfrm>
            <a:off x="153404" y="3016251"/>
            <a:ext cx="1800087" cy="1831830"/>
          </a:xfrm>
          <a:prstGeom prst="rect">
            <a:avLst/>
          </a:prstGeom>
          <a:ln w="28575">
            <a:solidFill>
              <a:srgbClr val="F7A0E1"/>
            </a:solidFill>
          </a:ln>
        </p:spPr>
      </p:pic>
    </p:spTree>
    <p:extLst>
      <p:ext uri="{BB962C8B-B14F-4D97-AF65-F5344CB8AC3E}">
        <p14:creationId xmlns:p14="http://schemas.microsoft.com/office/powerpoint/2010/main" val="6229858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ous-titre 2">
            <a:extLst>
              <a:ext uri="{FF2B5EF4-FFF2-40B4-BE49-F238E27FC236}">
                <a16:creationId xmlns:a16="http://schemas.microsoft.com/office/drawing/2014/main" id="{02D2CA17-B60B-AC4F-B222-20E45308A0B9}"/>
              </a:ext>
            </a:extLst>
          </p:cNvPr>
          <p:cNvSpPr txBox="1">
            <a:spLocks/>
          </p:cNvSpPr>
          <p:nvPr/>
        </p:nvSpPr>
        <p:spPr>
          <a:xfrm>
            <a:off x="2024009" y="397651"/>
            <a:ext cx="9490658" cy="1117601"/>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3200" b="1" dirty="0">
                <a:solidFill>
                  <a:srgbClr val="CE0000"/>
                </a:solidFill>
                <a:latin typeface="Avenir Next Demi Bold" panose="020B0503020202020204" pitchFamily="34" charset="0"/>
              </a:rPr>
              <a:t>Lésion calcifiée : augmentation de la prévalence :</a:t>
            </a:r>
          </a:p>
        </p:txBody>
      </p:sp>
      <p:sp>
        <p:nvSpPr>
          <p:cNvPr id="11" name="Sous-titre 2">
            <a:extLst>
              <a:ext uri="{FF2B5EF4-FFF2-40B4-BE49-F238E27FC236}">
                <a16:creationId xmlns:a16="http://schemas.microsoft.com/office/drawing/2014/main" id="{50B70191-59E2-664B-A197-FC9C4EE28D94}"/>
              </a:ext>
            </a:extLst>
          </p:cNvPr>
          <p:cNvSpPr txBox="1">
            <a:spLocks/>
          </p:cNvSpPr>
          <p:nvPr/>
        </p:nvSpPr>
        <p:spPr>
          <a:xfrm>
            <a:off x="2024009" y="956451"/>
            <a:ext cx="9381070" cy="45719"/>
          </a:xfrm>
          <a:prstGeom prst="rect">
            <a:avLst/>
          </a:prstGeom>
          <a:solidFill>
            <a:srgbClr val="D10000"/>
          </a:solidFill>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FR"/>
          </a:p>
          <a:p>
            <a:endParaRPr lang="fr-FR" sz="4000" b="1" dirty="0">
              <a:solidFill>
                <a:schemeClr val="bg1"/>
              </a:solidFill>
              <a:latin typeface="Avenir Next Demi Bold" panose="020B0503020202020204" pitchFamily="34" charset="0"/>
            </a:endParaRPr>
          </a:p>
        </p:txBody>
      </p:sp>
      <p:pic>
        <p:nvPicPr>
          <p:cNvPr id="9" name="Image 8">
            <a:extLst>
              <a:ext uri="{FF2B5EF4-FFF2-40B4-BE49-F238E27FC236}">
                <a16:creationId xmlns:a16="http://schemas.microsoft.com/office/drawing/2014/main" id="{1E9CBAB4-B4EC-4340-89F1-8E7DA6D8D85B}"/>
              </a:ext>
            </a:extLst>
          </p:cNvPr>
          <p:cNvPicPr>
            <a:picLocks noChangeAspect="1"/>
          </p:cNvPicPr>
          <p:nvPr/>
        </p:nvPicPr>
        <p:blipFill>
          <a:blip r:embed="rId2"/>
          <a:stretch>
            <a:fillRect/>
          </a:stretch>
        </p:blipFill>
        <p:spPr>
          <a:xfrm>
            <a:off x="71492" y="167745"/>
            <a:ext cx="1541688" cy="1026583"/>
          </a:xfrm>
          <a:prstGeom prst="rect">
            <a:avLst/>
          </a:prstGeom>
        </p:spPr>
      </p:pic>
      <p:sp>
        <p:nvSpPr>
          <p:cNvPr id="10" name="ZoneTexte 9">
            <a:extLst>
              <a:ext uri="{FF2B5EF4-FFF2-40B4-BE49-F238E27FC236}">
                <a16:creationId xmlns:a16="http://schemas.microsoft.com/office/drawing/2014/main" id="{3DB5179A-472B-824D-87AC-A644A7EF691F}"/>
              </a:ext>
            </a:extLst>
          </p:cNvPr>
          <p:cNvSpPr txBox="1"/>
          <p:nvPr/>
        </p:nvSpPr>
        <p:spPr>
          <a:xfrm>
            <a:off x="382822" y="1147392"/>
            <a:ext cx="1414170" cy="246221"/>
          </a:xfrm>
          <a:prstGeom prst="rect">
            <a:avLst/>
          </a:prstGeom>
          <a:noFill/>
        </p:spPr>
        <p:txBody>
          <a:bodyPr wrap="none" rtlCol="0">
            <a:spAutoFit/>
          </a:bodyPr>
          <a:lstStyle/>
          <a:p>
            <a:r>
              <a:rPr lang="fr-FR" sz="1000" b="1" dirty="0">
                <a:latin typeface="Helvetica" pitchFamily="2" charset="0"/>
              </a:rPr>
              <a:t>STRASBOURG 2024</a:t>
            </a:r>
          </a:p>
        </p:txBody>
      </p:sp>
      <p:sp>
        <p:nvSpPr>
          <p:cNvPr id="6" name="Espace réservé du contenu 5">
            <a:extLst>
              <a:ext uri="{FF2B5EF4-FFF2-40B4-BE49-F238E27FC236}">
                <a16:creationId xmlns:a16="http://schemas.microsoft.com/office/drawing/2014/main" id="{7F8A417F-3565-BFED-40F2-0C5135CF873E}"/>
              </a:ext>
            </a:extLst>
          </p:cNvPr>
          <p:cNvSpPr>
            <a:spLocks noGrp="1"/>
          </p:cNvSpPr>
          <p:nvPr>
            <p:ph idx="1"/>
          </p:nvPr>
        </p:nvSpPr>
        <p:spPr/>
        <p:txBody>
          <a:bodyPr/>
          <a:lstStyle/>
          <a:p>
            <a:endParaRPr lang="fr-FR" dirty="0"/>
          </a:p>
        </p:txBody>
      </p:sp>
      <p:sp>
        <p:nvSpPr>
          <p:cNvPr id="8" name="Espace réservé du contenu 2">
            <a:extLst>
              <a:ext uri="{FF2B5EF4-FFF2-40B4-BE49-F238E27FC236}">
                <a16:creationId xmlns:a16="http://schemas.microsoft.com/office/drawing/2014/main" id="{290A944E-88EA-2118-633C-AFBE4E0953E0}"/>
              </a:ext>
            </a:extLst>
          </p:cNvPr>
          <p:cNvSpPr txBox="1">
            <a:spLocks/>
          </p:cNvSpPr>
          <p:nvPr/>
        </p:nvSpPr>
        <p:spPr>
          <a:xfrm>
            <a:off x="838200" y="1690688"/>
            <a:ext cx="10515600" cy="48021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t>1) Facteurs de risque de calcification </a:t>
            </a:r>
          </a:p>
          <a:p>
            <a:pPr lvl="1"/>
            <a:r>
              <a:rPr lang="fr-FR"/>
              <a:t>Âge avancé</a:t>
            </a:r>
          </a:p>
          <a:p>
            <a:pPr lvl="1"/>
            <a:r>
              <a:rPr lang="fr-FR"/>
              <a:t>Sexe masculin, obésité, HTA, dyslipidémie, diabète, HTA, hérédité…</a:t>
            </a:r>
          </a:p>
          <a:p>
            <a:pPr lvl="1"/>
            <a:r>
              <a:rPr lang="fr-FR"/>
              <a:t>Insuffisance rénale chronique</a:t>
            </a:r>
          </a:p>
          <a:p>
            <a:pPr lvl="1"/>
            <a:r>
              <a:rPr lang="fr-FR"/>
              <a:t>Polyvasculaire</a:t>
            </a:r>
          </a:p>
          <a:p>
            <a:pPr lvl="1"/>
            <a:endParaRPr lang="fr-FR"/>
          </a:p>
          <a:p>
            <a:pPr lvl="1"/>
            <a:endParaRPr lang="fr-FR"/>
          </a:p>
          <a:p>
            <a:r>
              <a:rPr lang="fr-FR"/>
              <a:t>2) Aucun effet démontré des traitements médicamenteux pour lutter contre les calcifications.</a:t>
            </a:r>
          </a:p>
          <a:p>
            <a:r>
              <a:rPr lang="fr-FR"/>
              <a:t>3) Calcification : ennemi du chirurgien</a:t>
            </a:r>
          </a:p>
          <a:p>
            <a:r>
              <a:rPr lang="fr-FR"/>
              <a:t>4) Progrès technique, matériel et confiance en la PCI</a:t>
            </a:r>
            <a:endParaRPr lang="fr-FR" dirty="0"/>
          </a:p>
        </p:txBody>
      </p:sp>
      <p:sp>
        <p:nvSpPr>
          <p:cNvPr id="12" name="Rectangle 11">
            <a:extLst>
              <a:ext uri="{FF2B5EF4-FFF2-40B4-BE49-F238E27FC236}">
                <a16:creationId xmlns:a16="http://schemas.microsoft.com/office/drawing/2014/main" id="{08CB1344-BD1E-95F7-5C45-ACEE9C441FF5}"/>
              </a:ext>
            </a:extLst>
          </p:cNvPr>
          <p:cNvSpPr/>
          <p:nvPr/>
        </p:nvSpPr>
        <p:spPr>
          <a:xfrm>
            <a:off x="966355" y="3740729"/>
            <a:ext cx="10387445" cy="696191"/>
          </a:xfrm>
          <a:prstGeom prst="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rPr>
              <a:t>Après 70 ans : 90% 👨‍🦳 et 67% 👵 = calcifications coronaires   </a:t>
            </a:r>
            <a:r>
              <a:rPr lang="fr-FR" sz="1400" dirty="0">
                <a:solidFill>
                  <a:schemeClr val="tx1"/>
                </a:solidFill>
              </a:rPr>
              <a:t>(</a:t>
            </a:r>
            <a:r>
              <a:rPr lang="fr-FR" sz="1400" dirty="0" err="1">
                <a:solidFill>
                  <a:schemeClr val="tx1"/>
                </a:solidFill>
              </a:rPr>
              <a:t>Madhavan</a:t>
            </a:r>
            <a:r>
              <a:rPr lang="fr-FR" sz="1400" dirty="0">
                <a:solidFill>
                  <a:schemeClr val="tx1"/>
                </a:solidFill>
              </a:rPr>
              <a:t> MV, JACC 2014) </a:t>
            </a:r>
            <a:endParaRPr lang="fr-FR" sz="2400" dirty="0">
              <a:solidFill>
                <a:schemeClr val="tx1"/>
              </a:solidFill>
            </a:endParaRPr>
          </a:p>
        </p:txBody>
      </p:sp>
    </p:spTree>
    <p:extLst>
      <p:ext uri="{BB962C8B-B14F-4D97-AF65-F5344CB8AC3E}">
        <p14:creationId xmlns:p14="http://schemas.microsoft.com/office/powerpoint/2010/main" val="9007931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4704B4E-F040-0F47-9DFD-0DD4C877DA7C}"/>
              </a:ext>
            </a:extLst>
          </p:cNvPr>
          <p:cNvPicPr>
            <a:picLocks noChangeAspect="1"/>
          </p:cNvPicPr>
          <p:nvPr/>
        </p:nvPicPr>
        <p:blipFill>
          <a:blip r:embed="rId2"/>
          <a:stretch>
            <a:fillRect/>
          </a:stretch>
        </p:blipFill>
        <p:spPr>
          <a:xfrm>
            <a:off x="332315" y="209550"/>
            <a:ext cx="1541688" cy="1026583"/>
          </a:xfrm>
          <a:prstGeom prst="rect">
            <a:avLst/>
          </a:prstGeom>
        </p:spPr>
      </p:pic>
      <p:sp>
        <p:nvSpPr>
          <p:cNvPr id="5" name="Sous-titre 2">
            <a:extLst>
              <a:ext uri="{FF2B5EF4-FFF2-40B4-BE49-F238E27FC236}">
                <a16:creationId xmlns:a16="http://schemas.microsoft.com/office/drawing/2014/main" id="{E03CB9A8-DBA2-394C-AB33-527B9204801B}"/>
              </a:ext>
            </a:extLst>
          </p:cNvPr>
          <p:cNvSpPr txBox="1">
            <a:spLocks/>
          </p:cNvSpPr>
          <p:nvPr/>
        </p:nvSpPr>
        <p:spPr>
          <a:xfrm>
            <a:off x="2205231" y="1347431"/>
            <a:ext cx="9381070" cy="45719"/>
          </a:xfrm>
          <a:prstGeom prst="rect">
            <a:avLst/>
          </a:prstGeom>
          <a:solidFill>
            <a:srgbClr val="D10000"/>
          </a:solidFill>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FR"/>
          </a:p>
          <a:p>
            <a:endParaRPr lang="fr-FR" sz="4000" b="1" dirty="0">
              <a:solidFill>
                <a:schemeClr val="bg1"/>
              </a:solidFill>
              <a:latin typeface="Avenir Next Demi Bold" panose="020B0503020202020204" pitchFamily="34" charset="0"/>
            </a:endParaRPr>
          </a:p>
        </p:txBody>
      </p:sp>
      <p:sp>
        <p:nvSpPr>
          <p:cNvPr id="6" name="ZoneTexte 5">
            <a:extLst>
              <a:ext uri="{FF2B5EF4-FFF2-40B4-BE49-F238E27FC236}">
                <a16:creationId xmlns:a16="http://schemas.microsoft.com/office/drawing/2014/main" id="{C8D22C6A-4CD5-A845-8B23-502571906829}"/>
              </a:ext>
            </a:extLst>
          </p:cNvPr>
          <p:cNvSpPr txBox="1"/>
          <p:nvPr/>
        </p:nvSpPr>
        <p:spPr>
          <a:xfrm>
            <a:off x="396074" y="1101210"/>
            <a:ext cx="1414170" cy="246221"/>
          </a:xfrm>
          <a:prstGeom prst="rect">
            <a:avLst/>
          </a:prstGeom>
          <a:noFill/>
        </p:spPr>
        <p:txBody>
          <a:bodyPr wrap="none" rtlCol="0">
            <a:spAutoFit/>
          </a:bodyPr>
          <a:lstStyle/>
          <a:p>
            <a:r>
              <a:rPr lang="fr-FR" sz="1000" b="1" dirty="0">
                <a:latin typeface="Helvetica" pitchFamily="2" charset="0"/>
              </a:rPr>
              <a:t>STRASBOURG 2024</a:t>
            </a:r>
          </a:p>
        </p:txBody>
      </p:sp>
      <p:sp>
        <p:nvSpPr>
          <p:cNvPr id="9" name="Espace réservé du contenu 8">
            <a:extLst>
              <a:ext uri="{FF2B5EF4-FFF2-40B4-BE49-F238E27FC236}">
                <a16:creationId xmlns:a16="http://schemas.microsoft.com/office/drawing/2014/main" id="{D89FEAA1-F6CA-A3C9-DFC7-01E960DC8982}"/>
              </a:ext>
            </a:extLst>
          </p:cNvPr>
          <p:cNvSpPr>
            <a:spLocks noGrp="1"/>
          </p:cNvSpPr>
          <p:nvPr>
            <p:ph idx="1"/>
          </p:nvPr>
        </p:nvSpPr>
        <p:spPr>
          <a:xfrm>
            <a:off x="833631" y="1690688"/>
            <a:ext cx="10515600" cy="4351338"/>
          </a:xfrm>
        </p:spPr>
        <p:txBody>
          <a:bodyPr/>
          <a:lstStyle/>
          <a:p>
            <a:pPr marL="0" indent="0">
              <a:buNone/>
            </a:pPr>
            <a:endParaRPr lang="fr-FR" dirty="0"/>
          </a:p>
        </p:txBody>
      </p:sp>
      <p:sp>
        <p:nvSpPr>
          <p:cNvPr id="11" name="Titre 10">
            <a:extLst>
              <a:ext uri="{FF2B5EF4-FFF2-40B4-BE49-F238E27FC236}">
                <a16:creationId xmlns:a16="http://schemas.microsoft.com/office/drawing/2014/main" id="{C7F7D623-4A9B-2DF0-23E6-3884A8425AF3}"/>
              </a:ext>
            </a:extLst>
          </p:cNvPr>
          <p:cNvSpPr>
            <a:spLocks noGrp="1"/>
          </p:cNvSpPr>
          <p:nvPr>
            <p:ph type="title"/>
          </p:nvPr>
        </p:nvSpPr>
        <p:spPr/>
        <p:txBody>
          <a:bodyPr>
            <a:normAutofit/>
          </a:bodyPr>
          <a:lstStyle/>
          <a:p>
            <a:r>
              <a:rPr lang="fr-FR" sz="3600" b="1" dirty="0">
                <a:solidFill>
                  <a:srgbClr val="D10000"/>
                </a:solidFill>
              </a:rPr>
              <a:t>             Quel outil de modification de la plaque utilisé ?</a:t>
            </a:r>
          </a:p>
        </p:txBody>
      </p:sp>
      <p:pic>
        <p:nvPicPr>
          <p:cNvPr id="14" name="Image 13">
            <a:extLst>
              <a:ext uri="{FF2B5EF4-FFF2-40B4-BE49-F238E27FC236}">
                <a16:creationId xmlns:a16="http://schemas.microsoft.com/office/drawing/2014/main" id="{C6239968-3D84-8401-F320-3C3D781E64D5}"/>
              </a:ext>
            </a:extLst>
          </p:cNvPr>
          <p:cNvPicPr>
            <a:picLocks noChangeAspect="1"/>
          </p:cNvPicPr>
          <p:nvPr/>
        </p:nvPicPr>
        <p:blipFill>
          <a:blip r:embed="rId3"/>
          <a:stretch>
            <a:fillRect/>
          </a:stretch>
        </p:blipFill>
        <p:spPr>
          <a:xfrm>
            <a:off x="2205231" y="1547319"/>
            <a:ext cx="8033278" cy="4945556"/>
          </a:xfrm>
          <a:prstGeom prst="rect">
            <a:avLst/>
          </a:prstGeom>
        </p:spPr>
      </p:pic>
      <p:sp>
        <p:nvSpPr>
          <p:cNvPr id="2" name="Rectangle 1">
            <a:extLst>
              <a:ext uri="{FF2B5EF4-FFF2-40B4-BE49-F238E27FC236}">
                <a16:creationId xmlns:a16="http://schemas.microsoft.com/office/drawing/2014/main" id="{39BBD097-44C3-8E6F-1888-8EA98E9BA781}"/>
              </a:ext>
            </a:extLst>
          </p:cNvPr>
          <p:cNvSpPr/>
          <p:nvPr/>
        </p:nvSpPr>
        <p:spPr>
          <a:xfrm>
            <a:off x="6608618" y="3429000"/>
            <a:ext cx="706582" cy="796636"/>
          </a:xfrm>
          <a:prstGeom prst="rect">
            <a:avLst/>
          </a:prstGeom>
          <a:noFill/>
          <a:ln w="31750">
            <a:solidFill>
              <a:srgbClr val="F7A0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838B0B40-B834-9111-F821-DF85B18FDD66}"/>
              </a:ext>
            </a:extLst>
          </p:cNvPr>
          <p:cNvSpPr/>
          <p:nvPr/>
        </p:nvSpPr>
        <p:spPr>
          <a:xfrm>
            <a:off x="4876800" y="3713018"/>
            <a:ext cx="1524000" cy="831273"/>
          </a:xfrm>
          <a:prstGeom prst="rect">
            <a:avLst/>
          </a:prstGeom>
          <a:noFill/>
          <a:ln w="28575">
            <a:solidFill>
              <a:srgbClr val="F7A0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97F65807-E6DA-2D8D-B082-ED2587D16015}"/>
              </a:ext>
            </a:extLst>
          </p:cNvPr>
          <p:cNvSpPr/>
          <p:nvPr/>
        </p:nvSpPr>
        <p:spPr>
          <a:xfrm>
            <a:off x="4128655" y="3429000"/>
            <a:ext cx="609600" cy="685800"/>
          </a:xfrm>
          <a:prstGeom prst="rect">
            <a:avLst/>
          </a:prstGeom>
          <a:noFill/>
          <a:ln w="28575">
            <a:solidFill>
              <a:srgbClr val="F7A0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F04179DC-DED3-2212-4565-64976322E118}"/>
              </a:ext>
            </a:extLst>
          </p:cNvPr>
          <p:cNvSpPr/>
          <p:nvPr/>
        </p:nvSpPr>
        <p:spPr>
          <a:xfrm>
            <a:off x="4128655" y="4225636"/>
            <a:ext cx="609600" cy="734291"/>
          </a:xfrm>
          <a:prstGeom prst="rect">
            <a:avLst/>
          </a:prstGeom>
          <a:noFill/>
          <a:ln w="28575">
            <a:solidFill>
              <a:srgbClr val="F7A0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5FBE686A-6563-636E-BF84-1644235C6651}"/>
              </a:ext>
            </a:extLst>
          </p:cNvPr>
          <p:cNvPicPr>
            <a:picLocks noChangeAspect="1"/>
          </p:cNvPicPr>
          <p:nvPr/>
        </p:nvPicPr>
        <p:blipFill>
          <a:blip r:embed="rId4"/>
          <a:stretch>
            <a:fillRect/>
          </a:stretch>
        </p:blipFill>
        <p:spPr>
          <a:xfrm>
            <a:off x="153404" y="3016251"/>
            <a:ext cx="1800087" cy="1831830"/>
          </a:xfrm>
          <a:prstGeom prst="rect">
            <a:avLst/>
          </a:prstGeom>
          <a:ln w="28575">
            <a:solidFill>
              <a:srgbClr val="F7A0E1"/>
            </a:solidFill>
          </a:ln>
        </p:spPr>
      </p:pic>
      <p:sp>
        <p:nvSpPr>
          <p:cNvPr id="12" name="Rectangle 11">
            <a:extLst>
              <a:ext uri="{FF2B5EF4-FFF2-40B4-BE49-F238E27FC236}">
                <a16:creationId xmlns:a16="http://schemas.microsoft.com/office/drawing/2014/main" id="{A8633E8E-AD6C-6A8E-53C9-EBB16A455F4E}"/>
              </a:ext>
            </a:extLst>
          </p:cNvPr>
          <p:cNvSpPr/>
          <p:nvPr/>
        </p:nvSpPr>
        <p:spPr>
          <a:xfrm>
            <a:off x="3200400" y="2175164"/>
            <a:ext cx="6470073" cy="371301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Longue lésion Ca+</a:t>
            </a:r>
          </a:p>
          <a:p>
            <a:pPr algn="ctr"/>
            <a:r>
              <a:rPr lang="fr-FR" dirty="0">
                <a:solidFill>
                  <a:schemeClr val="tx1"/>
                </a:solidFill>
              </a:rPr>
              <a:t>Ca+ </a:t>
            </a:r>
            <a:r>
              <a:rPr lang="fr-FR" dirty="0" err="1">
                <a:solidFill>
                  <a:schemeClr val="tx1"/>
                </a:solidFill>
              </a:rPr>
              <a:t>intimal</a:t>
            </a:r>
            <a:r>
              <a:rPr lang="fr-FR" dirty="0">
                <a:solidFill>
                  <a:schemeClr val="tx1"/>
                </a:solidFill>
              </a:rPr>
              <a:t>/superficiel</a:t>
            </a:r>
          </a:p>
          <a:p>
            <a:pPr algn="ctr"/>
            <a:r>
              <a:rPr lang="fr-FR" dirty="0">
                <a:solidFill>
                  <a:schemeClr val="tx1"/>
                </a:solidFill>
              </a:rPr>
              <a:t>Ca+ circonférentielle ou arc &gt; 270°</a:t>
            </a:r>
          </a:p>
          <a:p>
            <a:pPr algn="ctr"/>
            <a:r>
              <a:rPr lang="fr-FR" dirty="0">
                <a:solidFill>
                  <a:schemeClr val="tx1"/>
                </a:solidFill>
              </a:rPr>
              <a:t>Nodule</a:t>
            </a:r>
          </a:p>
          <a:p>
            <a:pPr algn="ctr"/>
            <a:r>
              <a:rPr lang="fr-FR" dirty="0">
                <a:solidFill>
                  <a:schemeClr val="tx1"/>
                </a:solidFill>
              </a:rPr>
              <a:t>Vaisseaux &lt; 3,5mm</a:t>
            </a:r>
          </a:p>
          <a:p>
            <a:pPr algn="ctr"/>
            <a:r>
              <a:rPr lang="fr-FR" dirty="0">
                <a:solidFill>
                  <a:schemeClr val="tx1"/>
                </a:solidFill>
              </a:rPr>
              <a:t>Lésion infranchissable</a:t>
            </a:r>
          </a:p>
          <a:p>
            <a:pPr algn="ctr"/>
            <a:endParaRPr lang="fr-FR" dirty="0">
              <a:solidFill>
                <a:schemeClr val="tx1"/>
              </a:solidFill>
            </a:endParaRPr>
          </a:p>
        </p:txBody>
      </p:sp>
    </p:spTree>
    <p:extLst>
      <p:ext uri="{BB962C8B-B14F-4D97-AF65-F5344CB8AC3E}">
        <p14:creationId xmlns:p14="http://schemas.microsoft.com/office/powerpoint/2010/main" val="1251119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4704B4E-F040-0F47-9DFD-0DD4C877DA7C}"/>
              </a:ext>
            </a:extLst>
          </p:cNvPr>
          <p:cNvPicPr>
            <a:picLocks noChangeAspect="1"/>
          </p:cNvPicPr>
          <p:nvPr/>
        </p:nvPicPr>
        <p:blipFill>
          <a:blip r:embed="rId2"/>
          <a:stretch>
            <a:fillRect/>
          </a:stretch>
        </p:blipFill>
        <p:spPr>
          <a:xfrm>
            <a:off x="332315" y="209550"/>
            <a:ext cx="1541688" cy="1026583"/>
          </a:xfrm>
          <a:prstGeom prst="rect">
            <a:avLst/>
          </a:prstGeom>
        </p:spPr>
      </p:pic>
      <p:sp>
        <p:nvSpPr>
          <p:cNvPr id="5" name="Sous-titre 2">
            <a:extLst>
              <a:ext uri="{FF2B5EF4-FFF2-40B4-BE49-F238E27FC236}">
                <a16:creationId xmlns:a16="http://schemas.microsoft.com/office/drawing/2014/main" id="{E03CB9A8-DBA2-394C-AB33-527B9204801B}"/>
              </a:ext>
            </a:extLst>
          </p:cNvPr>
          <p:cNvSpPr txBox="1">
            <a:spLocks/>
          </p:cNvSpPr>
          <p:nvPr/>
        </p:nvSpPr>
        <p:spPr>
          <a:xfrm>
            <a:off x="2205231" y="1347431"/>
            <a:ext cx="9381070" cy="45719"/>
          </a:xfrm>
          <a:prstGeom prst="rect">
            <a:avLst/>
          </a:prstGeom>
          <a:solidFill>
            <a:srgbClr val="D10000"/>
          </a:solidFill>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FR"/>
          </a:p>
          <a:p>
            <a:endParaRPr lang="fr-FR" sz="4000" b="1" dirty="0">
              <a:solidFill>
                <a:schemeClr val="bg1"/>
              </a:solidFill>
              <a:latin typeface="Avenir Next Demi Bold" panose="020B0503020202020204" pitchFamily="34" charset="0"/>
            </a:endParaRPr>
          </a:p>
        </p:txBody>
      </p:sp>
      <p:sp>
        <p:nvSpPr>
          <p:cNvPr id="6" name="ZoneTexte 5">
            <a:extLst>
              <a:ext uri="{FF2B5EF4-FFF2-40B4-BE49-F238E27FC236}">
                <a16:creationId xmlns:a16="http://schemas.microsoft.com/office/drawing/2014/main" id="{C8D22C6A-4CD5-A845-8B23-502571906829}"/>
              </a:ext>
            </a:extLst>
          </p:cNvPr>
          <p:cNvSpPr txBox="1"/>
          <p:nvPr/>
        </p:nvSpPr>
        <p:spPr>
          <a:xfrm>
            <a:off x="396074" y="1101210"/>
            <a:ext cx="1414170" cy="246221"/>
          </a:xfrm>
          <a:prstGeom prst="rect">
            <a:avLst/>
          </a:prstGeom>
          <a:noFill/>
        </p:spPr>
        <p:txBody>
          <a:bodyPr wrap="none" rtlCol="0">
            <a:spAutoFit/>
          </a:bodyPr>
          <a:lstStyle/>
          <a:p>
            <a:r>
              <a:rPr lang="fr-FR" sz="1000" b="1" dirty="0">
                <a:latin typeface="Helvetica" pitchFamily="2" charset="0"/>
              </a:rPr>
              <a:t>STRASBOURG 2024</a:t>
            </a:r>
          </a:p>
        </p:txBody>
      </p:sp>
      <p:sp>
        <p:nvSpPr>
          <p:cNvPr id="9" name="Espace réservé du contenu 8">
            <a:extLst>
              <a:ext uri="{FF2B5EF4-FFF2-40B4-BE49-F238E27FC236}">
                <a16:creationId xmlns:a16="http://schemas.microsoft.com/office/drawing/2014/main" id="{D89FEAA1-F6CA-A3C9-DFC7-01E960DC8982}"/>
              </a:ext>
            </a:extLst>
          </p:cNvPr>
          <p:cNvSpPr>
            <a:spLocks noGrp="1"/>
          </p:cNvSpPr>
          <p:nvPr>
            <p:ph idx="1"/>
          </p:nvPr>
        </p:nvSpPr>
        <p:spPr>
          <a:xfrm>
            <a:off x="833631" y="1690688"/>
            <a:ext cx="10515600" cy="4351338"/>
          </a:xfrm>
        </p:spPr>
        <p:txBody>
          <a:bodyPr/>
          <a:lstStyle/>
          <a:p>
            <a:pPr marL="0" indent="0">
              <a:buNone/>
            </a:pPr>
            <a:endParaRPr lang="fr-FR" dirty="0"/>
          </a:p>
        </p:txBody>
      </p:sp>
      <p:sp>
        <p:nvSpPr>
          <p:cNvPr id="11" name="Titre 10">
            <a:extLst>
              <a:ext uri="{FF2B5EF4-FFF2-40B4-BE49-F238E27FC236}">
                <a16:creationId xmlns:a16="http://schemas.microsoft.com/office/drawing/2014/main" id="{C7F7D623-4A9B-2DF0-23E6-3884A8425AF3}"/>
              </a:ext>
            </a:extLst>
          </p:cNvPr>
          <p:cNvSpPr>
            <a:spLocks noGrp="1"/>
          </p:cNvSpPr>
          <p:nvPr>
            <p:ph type="title"/>
          </p:nvPr>
        </p:nvSpPr>
        <p:spPr/>
        <p:txBody>
          <a:bodyPr>
            <a:normAutofit/>
          </a:bodyPr>
          <a:lstStyle/>
          <a:p>
            <a:r>
              <a:rPr lang="fr-FR" sz="3600" b="1" dirty="0">
                <a:solidFill>
                  <a:srgbClr val="D10000"/>
                </a:solidFill>
              </a:rPr>
              <a:t>             Quel outil de modification de la plaque utilisé ?</a:t>
            </a:r>
          </a:p>
        </p:txBody>
      </p:sp>
      <p:pic>
        <p:nvPicPr>
          <p:cNvPr id="14" name="Image 13">
            <a:extLst>
              <a:ext uri="{FF2B5EF4-FFF2-40B4-BE49-F238E27FC236}">
                <a16:creationId xmlns:a16="http://schemas.microsoft.com/office/drawing/2014/main" id="{C6239968-3D84-8401-F320-3C3D781E64D5}"/>
              </a:ext>
            </a:extLst>
          </p:cNvPr>
          <p:cNvPicPr>
            <a:picLocks noChangeAspect="1"/>
          </p:cNvPicPr>
          <p:nvPr/>
        </p:nvPicPr>
        <p:blipFill>
          <a:blip r:embed="rId3"/>
          <a:stretch>
            <a:fillRect/>
          </a:stretch>
        </p:blipFill>
        <p:spPr>
          <a:xfrm>
            <a:off x="2205231" y="1547319"/>
            <a:ext cx="8033278" cy="4945556"/>
          </a:xfrm>
          <a:prstGeom prst="rect">
            <a:avLst/>
          </a:prstGeom>
        </p:spPr>
      </p:pic>
      <p:sp>
        <p:nvSpPr>
          <p:cNvPr id="2" name="Rectangle 1">
            <a:extLst>
              <a:ext uri="{FF2B5EF4-FFF2-40B4-BE49-F238E27FC236}">
                <a16:creationId xmlns:a16="http://schemas.microsoft.com/office/drawing/2014/main" id="{2DAA6DD5-F443-90BE-83ED-EF686C25F445}"/>
              </a:ext>
            </a:extLst>
          </p:cNvPr>
          <p:cNvSpPr/>
          <p:nvPr/>
        </p:nvSpPr>
        <p:spPr>
          <a:xfrm>
            <a:off x="4100945" y="4142509"/>
            <a:ext cx="637310" cy="817418"/>
          </a:xfrm>
          <a:prstGeom prst="rect">
            <a:avLst/>
          </a:prstGeom>
          <a:noFill/>
          <a:ln w="28575">
            <a:solidFill>
              <a:srgbClr val="B500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AEFDDBA6-3234-3FB5-3296-ED9FED7C508D}"/>
              </a:ext>
            </a:extLst>
          </p:cNvPr>
          <p:cNvSpPr/>
          <p:nvPr/>
        </p:nvSpPr>
        <p:spPr>
          <a:xfrm>
            <a:off x="4918364" y="4530436"/>
            <a:ext cx="595745" cy="955964"/>
          </a:xfrm>
          <a:prstGeom prst="rect">
            <a:avLst/>
          </a:prstGeom>
          <a:noFill/>
          <a:ln w="28575">
            <a:solidFill>
              <a:srgbClr val="B500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4F64E1EC-CFFC-ED1E-2333-CBDC573203F3}"/>
              </a:ext>
            </a:extLst>
          </p:cNvPr>
          <p:cNvSpPr/>
          <p:nvPr/>
        </p:nvSpPr>
        <p:spPr>
          <a:xfrm>
            <a:off x="6650182" y="4530436"/>
            <a:ext cx="609600" cy="831273"/>
          </a:xfrm>
          <a:prstGeom prst="rect">
            <a:avLst/>
          </a:prstGeom>
          <a:noFill/>
          <a:ln w="28575">
            <a:solidFill>
              <a:srgbClr val="B500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a:extLst>
              <a:ext uri="{FF2B5EF4-FFF2-40B4-BE49-F238E27FC236}">
                <a16:creationId xmlns:a16="http://schemas.microsoft.com/office/drawing/2014/main" id="{A5ACFAF3-B4CA-B9E4-1683-DC0DC0BFFA91}"/>
              </a:ext>
            </a:extLst>
          </p:cNvPr>
          <p:cNvPicPr>
            <a:picLocks noChangeAspect="1"/>
          </p:cNvPicPr>
          <p:nvPr/>
        </p:nvPicPr>
        <p:blipFill>
          <a:blip r:embed="rId4"/>
          <a:stretch>
            <a:fillRect/>
          </a:stretch>
        </p:blipFill>
        <p:spPr>
          <a:xfrm>
            <a:off x="396074" y="2923231"/>
            <a:ext cx="1485900" cy="2019301"/>
          </a:xfrm>
          <a:prstGeom prst="rect">
            <a:avLst/>
          </a:prstGeom>
          <a:ln w="25400">
            <a:solidFill>
              <a:srgbClr val="B500FA"/>
            </a:solidFill>
          </a:ln>
        </p:spPr>
      </p:pic>
    </p:spTree>
    <p:extLst>
      <p:ext uri="{BB962C8B-B14F-4D97-AF65-F5344CB8AC3E}">
        <p14:creationId xmlns:p14="http://schemas.microsoft.com/office/powerpoint/2010/main" val="9751670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4704B4E-F040-0F47-9DFD-0DD4C877DA7C}"/>
              </a:ext>
            </a:extLst>
          </p:cNvPr>
          <p:cNvPicPr>
            <a:picLocks noChangeAspect="1"/>
          </p:cNvPicPr>
          <p:nvPr/>
        </p:nvPicPr>
        <p:blipFill>
          <a:blip r:embed="rId2"/>
          <a:stretch>
            <a:fillRect/>
          </a:stretch>
        </p:blipFill>
        <p:spPr>
          <a:xfrm>
            <a:off x="332315" y="209550"/>
            <a:ext cx="1541688" cy="1026583"/>
          </a:xfrm>
          <a:prstGeom prst="rect">
            <a:avLst/>
          </a:prstGeom>
        </p:spPr>
      </p:pic>
      <p:sp>
        <p:nvSpPr>
          <p:cNvPr id="5" name="Sous-titre 2">
            <a:extLst>
              <a:ext uri="{FF2B5EF4-FFF2-40B4-BE49-F238E27FC236}">
                <a16:creationId xmlns:a16="http://schemas.microsoft.com/office/drawing/2014/main" id="{E03CB9A8-DBA2-394C-AB33-527B9204801B}"/>
              </a:ext>
            </a:extLst>
          </p:cNvPr>
          <p:cNvSpPr txBox="1">
            <a:spLocks/>
          </p:cNvSpPr>
          <p:nvPr/>
        </p:nvSpPr>
        <p:spPr>
          <a:xfrm>
            <a:off x="2205231" y="1347431"/>
            <a:ext cx="9381070" cy="45719"/>
          </a:xfrm>
          <a:prstGeom prst="rect">
            <a:avLst/>
          </a:prstGeom>
          <a:solidFill>
            <a:srgbClr val="D10000"/>
          </a:solidFill>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FR"/>
          </a:p>
          <a:p>
            <a:endParaRPr lang="fr-FR" sz="4000" b="1" dirty="0">
              <a:solidFill>
                <a:schemeClr val="bg1"/>
              </a:solidFill>
              <a:latin typeface="Avenir Next Demi Bold" panose="020B0503020202020204" pitchFamily="34" charset="0"/>
            </a:endParaRPr>
          </a:p>
        </p:txBody>
      </p:sp>
      <p:sp>
        <p:nvSpPr>
          <p:cNvPr id="6" name="ZoneTexte 5">
            <a:extLst>
              <a:ext uri="{FF2B5EF4-FFF2-40B4-BE49-F238E27FC236}">
                <a16:creationId xmlns:a16="http://schemas.microsoft.com/office/drawing/2014/main" id="{C8D22C6A-4CD5-A845-8B23-502571906829}"/>
              </a:ext>
            </a:extLst>
          </p:cNvPr>
          <p:cNvSpPr txBox="1"/>
          <p:nvPr/>
        </p:nvSpPr>
        <p:spPr>
          <a:xfrm>
            <a:off x="396074" y="1101210"/>
            <a:ext cx="1414170" cy="246221"/>
          </a:xfrm>
          <a:prstGeom prst="rect">
            <a:avLst/>
          </a:prstGeom>
          <a:noFill/>
        </p:spPr>
        <p:txBody>
          <a:bodyPr wrap="none" rtlCol="0">
            <a:spAutoFit/>
          </a:bodyPr>
          <a:lstStyle/>
          <a:p>
            <a:r>
              <a:rPr lang="fr-FR" sz="1000" b="1" dirty="0">
                <a:latin typeface="Helvetica" pitchFamily="2" charset="0"/>
              </a:rPr>
              <a:t>STRASBOURG 2024</a:t>
            </a:r>
          </a:p>
        </p:txBody>
      </p:sp>
      <p:sp>
        <p:nvSpPr>
          <p:cNvPr id="9" name="Espace réservé du contenu 8">
            <a:extLst>
              <a:ext uri="{FF2B5EF4-FFF2-40B4-BE49-F238E27FC236}">
                <a16:creationId xmlns:a16="http://schemas.microsoft.com/office/drawing/2014/main" id="{D89FEAA1-F6CA-A3C9-DFC7-01E960DC8982}"/>
              </a:ext>
            </a:extLst>
          </p:cNvPr>
          <p:cNvSpPr>
            <a:spLocks noGrp="1"/>
          </p:cNvSpPr>
          <p:nvPr>
            <p:ph idx="1"/>
          </p:nvPr>
        </p:nvSpPr>
        <p:spPr>
          <a:xfrm>
            <a:off x="833631" y="1690688"/>
            <a:ext cx="10515600" cy="4351338"/>
          </a:xfrm>
        </p:spPr>
        <p:txBody>
          <a:bodyPr/>
          <a:lstStyle/>
          <a:p>
            <a:pPr marL="0" indent="0">
              <a:buNone/>
            </a:pPr>
            <a:endParaRPr lang="fr-FR" dirty="0"/>
          </a:p>
        </p:txBody>
      </p:sp>
      <p:sp>
        <p:nvSpPr>
          <p:cNvPr id="11" name="Titre 10">
            <a:extLst>
              <a:ext uri="{FF2B5EF4-FFF2-40B4-BE49-F238E27FC236}">
                <a16:creationId xmlns:a16="http://schemas.microsoft.com/office/drawing/2014/main" id="{C7F7D623-4A9B-2DF0-23E6-3884A8425AF3}"/>
              </a:ext>
            </a:extLst>
          </p:cNvPr>
          <p:cNvSpPr>
            <a:spLocks noGrp="1"/>
          </p:cNvSpPr>
          <p:nvPr>
            <p:ph type="title"/>
          </p:nvPr>
        </p:nvSpPr>
        <p:spPr/>
        <p:txBody>
          <a:bodyPr>
            <a:normAutofit/>
          </a:bodyPr>
          <a:lstStyle/>
          <a:p>
            <a:r>
              <a:rPr lang="fr-FR" sz="3600" b="1" dirty="0">
                <a:solidFill>
                  <a:srgbClr val="D10000"/>
                </a:solidFill>
              </a:rPr>
              <a:t>             Quel outil de modification de la plaque utilisé ?</a:t>
            </a:r>
          </a:p>
        </p:txBody>
      </p:sp>
      <p:pic>
        <p:nvPicPr>
          <p:cNvPr id="14" name="Image 13">
            <a:extLst>
              <a:ext uri="{FF2B5EF4-FFF2-40B4-BE49-F238E27FC236}">
                <a16:creationId xmlns:a16="http://schemas.microsoft.com/office/drawing/2014/main" id="{C6239968-3D84-8401-F320-3C3D781E64D5}"/>
              </a:ext>
            </a:extLst>
          </p:cNvPr>
          <p:cNvPicPr>
            <a:picLocks noChangeAspect="1"/>
          </p:cNvPicPr>
          <p:nvPr/>
        </p:nvPicPr>
        <p:blipFill>
          <a:blip r:embed="rId3"/>
          <a:stretch>
            <a:fillRect/>
          </a:stretch>
        </p:blipFill>
        <p:spPr>
          <a:xfrm>
            <a:off x="2205231" y="1547319"/>
            <a:ext cx="8033278" cy="4945556"/>
          </a:xfrm>
          <a:prstGeom prst="rect">
            <a:avLst/>
          </a:prstGeom>
        </p:spPr>
      </p:pic>
      <p:sp>
        <p:nvSpPr>
          <p:cNvPr id="2" name="Rectangle 1">
            <a:extLst>
              <a:ext uri="{FF2B5EF4-FFF2-40B4-BE49-F238E27FC236}">
                <a16:creationId xmlns:a16="http://schemas.microsoft.com/office/drawing/2014/main" id="{2DAA6DD5-F443-90BE-83ED-EF686C25F445}"/>
              </a:ext>
            </a:extLst>
          </p:cNvPr>
          <p:cNvSpPr/>
          <p:nvPr/>
        </p:nvSpPr>
        <p:spPr>
          <a:xfrm>
            <a:off x="4100945" y="4142509"/>
            <a:ext cx="637310" cy="817418"/>
          </a:xfrm>
          <a:prstGeom prst="rect">
            <a:avLst/>
          </a:prstGeom>
          <a:noFill/>
          <a:ln w="28575">
            <a:solidFill>
              <a:srgbClr val="B500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AEFDDBA6-3234-3FB5-3296-ED9FED7C508D}"/>
              </a:ext>
            </a:extLst>
          </p:cNvPr>
          <p:cNvSpPr/>
          <p:nvPr/>
        </p:nvSpPr>
        <p:spPr>
          <a:xfrm>
            <a:off x="4918364" y="4530436"/>
            <a:ext cx="595745" cy="955964"/>
          </a:xfrm>
          <a:prstGeom prst="rect">
            <a:avLst/>
          </a:prstGeom>
          <a:noFill/>
          <a:ln w="28575">
            <a:solidFill>
              <a:srgbClr val="B500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4F64E1EC-CFFC-ED1E-2333-CBDC573203F3}"/>
              </a:ext>
            </a:extLst>
          </p:cNvPr>
          <p:cNvSpPr/>
          <p:nvPr/>
        </p:nvSpPr>
        <p:spPr>
          <a:xfrm>
            <a:off x="6650182" y="4530436"/>
            <a:ext cx="609600" cy="831273"/>
          </a:xfrm>
          <a:prstGeom prst="rect">
            <a:avLst/>
          </a:prstGeom>
          <a:noFill/>
          <a:ln w="28575">
            <a:solidFill>
              <a:srgbClr val="B500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a:extLst>
              <a:ext uri="{FF2B5EF4-FFF2-40B4-BE49-F238E27FC236}">
                <a16:creationId xmlns:a16="http://schemas.microsoft.com/office/drawing/2014/main" id="{A5ACFAF3-B4CA-B9E4-1683-DC0DC0BFFA91}"/>
              </a:ext>
            </a:extLst>
          </p:cNvPr>
          <p:cNvPicPr>
            <a:picLocks noChangeAspect="1"/>
          </p:cNvPicPr>
          <p:nvPr/>
        </p:nvPicPr>
        <p:blipFill>
          <a:blip r:embed="rId4"/>
          <a:stretch>
            <a:fillRect/>
          </a:stretch>
        </p:blipFill>
        <p:spPr>
          <a:xfrm>
            <a:off x="396074" y="2923231"/>
            <a:ext cx="1485900" cy="2019301"/>
          </a:xfrm>
          <a:prstGeom prst="rect">
            <a:avLst/>
          </a:prstGeom>
          <a:ln w="25400">
            <a:solidFill>
              <a:srgbClr val="B500FA"/>
            </a:solidFill>
          </a:ln>
        </p:spPr>
      </p:pic>
      <p:sp>
        <p:nvSpPr>
          <p:cNvPr id="3" name="Rectangle 2">
            <a:extLst>
              <a:ext uri="{FF2B5EF4-FFF2-40B4-BE49-F238E27FC236}">
                <a16:creationId xmlns:a16="http://schemas.microsoft.com/office/drawing/2014/main" id="{A9A6205B-D3EB-BA90-36EA-0DD0801CFBE3}"/>
              </a:ext>
            </a:extLst>
          </p:cNvPr>
          <p:cNvSpPr/>
          <p:nvPr/>
        </p:nvSpPr>
        <p:spPr>
          <a:xfrm>
            <a:off x="3200400" y="2175164"/>
            <a:ext cx="6470073" cy="371301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Focale</a:t>
            </a:r>
          </a:p>
          <a:p>
            <a:pPr algn="ctr"/>
            <a:r>
              <a:rPr lang="fr-FR" dirty="0">
                <a:solidFill>
                  <a:schemeClr val="tx1"/>
                </a:solidFill>
              </a:rPr>
              <a:t>Ca++ circonférentielle ou arc &gt; 270°</a:t>
            </a:r>
          </a:p>
          <a:p>
            <a:pPr algn="ctr"/>
            <a:r>
              <a:rPr lang="fr-FR" dirty="0">
                <a:solidFill>
                  <a:schemeClr val="tx1"/>
                </a:solidFill>
              </a:rPr>
              <a:t>Ca++ profond ++</a:t>
            </a:r>
          </a:p>
          <a:p>
            <a:pPr algn="ctr"/>
            <a:r>
              <a:rPr lang="fr-FR" dirty="0">
                <a:solidFill>
                  <a:schemeClr val="tx1"/>
                </a:solidFill>
              </a:rPr>
              <a:t>Ostium</a:t>
            </a:r>
          </a:p>
          <a:p>
            <a:pPr algn="ctr"/>
            <a:endParaRPr lang="fr-FR" dirty="0">
              <a:solidFill>
                <a:schemeClr val="tx1"/>
              </a:solidFill>
            </a:endParaRPr>
          </a:p>
        </p:txBody>
      </p:sp>
    </p:spTree>
    <p:extLst>
      <p:ext uri="{BB962C8B-B14F-4D97-AF65-F5344CB8AC3E}">
        <p14:creationId xmlns:p14="http://schemas.microsoft.com/office/powerpoint/2010/main" val="36679110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4704B4E-F040-0F47-9DFD-0DD4C877DA7C}"/>
              </a:ext>
            </a:extLst>
          </p:cNvPr>
          <p:cNvPicPr>
            <a:picLocks noChangeAspect="1"/>
          </p:cNvPicPr>
          <p:nvPr/>
        </p:nvPicPr>
        <p:blipFill>
          <a:blip r:embed="rId2"/>
          <a:stretch>
            <a:fillRect/>
          </a:stretch>
        </p:blipFill>
        <p:spPr>
          <a:xfrm>
            <a:off x="332315" y="209550"/>
            <a:ext cx="1541688" cy="1026583"/>
          </a:xfrm>
          <a:prstGeom prst="rect">
            <a:avLst/>
          </a:prstGeom>
        </p:spPr>
      </p:pic>
      <p:sp>
        <p:nvSpPr>
          <p:cNvPr id="5" name="Sous-titre 2">
            <a:extLst>
              <a:ext uri="{FF2B5EF4-FFF2-40B4-BE49-F238E27FC236}">
                <a16:creationId xmlns:a16="http://schemas.microsoft.com/office/drawing/2014/main" id="{E03CB9A8-DBA2-394C-AB33-527B9204801B}"/>
              </a:ext>
            </a:extLst>
          </p:cNvPr>
          <p:cNvSpPr txBox="1">
            <a:spLocks/>
          </p:cNvSpPr>
          <p:nvPr/>
        </p:nvSpPr>
        <p:spPr>
          <a:xfrm>
            <a:off x="2252370" y="1301712"/>
            <a:ext cx="9381070" cy="45719"/>
          </a:xfrm>
          <a:prstGeom prst="rect">
            <a:avLst/>
          </a:prstGeom>
          <a:solidFill>
            <a:srgbClr val="D10000"/>
          </a:solidFill>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FR"/>
          </a:p>
          <a:p>
            <a:endParaRPr lang="fr-FR" sz="4000" b="1" dirty="0">
              <a:solidFill>
                <a:schemeClr val="bg1"/>
              </a:solidFill>
              <a:latin typeface="Avenir Next Demi Bold" panose="020B0503020202020204" pitchFamily="34" charset="0"/>
            </a:endParaRPr>
          </a:p>
        </p:txBody>
      </p:sp>
      <p:sp>
        <p:nvSpPr>
          <p:cNvPr id="6" name="ZoneTexte 5">
            <a:extLst>
              <a:ext uri="{FF2B5EF4-FFF2-40B4-BE49-F238E27FC236}">
                <a16:creationId xmlns:a16="http://schemas.microsoft.com/office/drawing/2014/main" id="{C8D22C6A-4CD5-A845-8B23-502571906829}"/>
              </a:ext>
            </a:extLst>
          </p:cNvPr>
          <p:cNvSpPr txBox="1"/>
          <p:nvPr/>
        </p:nvSpPr>
        <p:spPr>
          <a:xfrm>
            <a:off x="396074" y="1101210"/>
            <a:ext cx="1414170" cy="246221"/>
          </a:xfrm>
          <a:prstGeom prst="rect">
            <a:avLst/>
          </a:prstGeom>
          <a:noFill/>
        </p:spPr>
        <p:txBody>
          <a:bodyPr wrap="none" rtlCol="0">
            <a:spAutoFit/>
          </a:bodyPr>
          <a:lstStyle/>
          <a:p>
            <a:r>
              <a:rPr lang="fr-FR" sz="1000" b="1" dirty="0">
                <a:latin typeface="Helvetica" pitchFamily="2" charset="0"/>
              </a:rPr>
              <a:t>STRASBOURG 2024</a:t>
            </a:r>
          </a:p>
        </p:txBody>
      </p:sp>
      <p:sp>
        <p:nvSpPr>
          <p:cNvPr id="9" name="Espace réservé du contenu 8">
            <a:extLst>
              <a:ext uri="{FF2B5EF4-FFF2-40B4-BE49-F238E27FC236}">
                <a16:creationId xmlns:a16="http://schemas.microsoft.com/office/drawing/2014/main" id="{D89FEAA1-F6CA-A3C9-DFC7-01E960DC8982}"/>
              </a:ext>
            </a:extLst>
          </p:cNvPr>
          <p:cNvSpPr>
            <a:spLocks noGrp="1"/>
          </p:cNvSpPr>
          <p:nvPr>
            <p:ph idx="1"/>
          </p:nvPr>
        </p:nvSpPr>
        <p:spPr>
          <a:xfrm>
            <a:off x="833631" y="1690688"/>
            <a:ext cx="10515600" cy="4351338"/>
          </a:xfrm>
        </p:spPr>
        <p:txBody>
          <a:bodyPr/>
          <a:lstStyle/>
          <a:p>
            <a:pPr marL="0" indent="0">
              <a:buNone/>
            </a:pPr>
            <a:endParaRPr lang="fr-FR" dirty="0"/>
          </a:p>
        </p:txBody>
      </p:sp>
      <p:sp>
        <p:nvSpPr>
          <p:cNvPr id="3" name="Titre 10">
            <a:extLst>
              <a:ext uri="{FF2B5EF4-FFF2-40B4-BE49-F238E27FC236}">
                <a16:creationId xmlns:a16="http://schemas.microsoft.com/office/drawing/2014/main" id="{F5BEE24C-D3C6-7846-310C-273BD2B66F57}"/>
              </a:ext>
            </a:extLst>
          </p:cNvPr>
          <p:cNvSpPr>
            <a:spLocks noGrp="1"/>
          </p:cNvSpPr>
          <p:nvPr>
            <p:ph type="title"/>
          </p:nvPr>
        </p:nvSpPr>
        <p:spPr/>
        <p:txBody>
          <a:bodyPr>
            <a:normAutofit/>
          </a:bodyPr>
          <a:lstStyle/>
          <a:p>
            <a:r>
              <a:rPr lang="fr-FR" sz="3600" b="1" dirty="0">
                <a:solidFill>
                  <a:srgbClr val="D10000"/>
                </a:solidFill>
              </a:rPr>
              <a:t>             Quel outil de modification de la plaque utilisé ?</a:t>
            </a:r>
          </a:p>
        </p:txBody>
      </p:sp>
      <p:sp>
        <p:nvSpPr>
          <p:cNvPr id="4" name="Rectangle 3">
            <a:extLst>
              <a:ext uri="{FF2B5EF4-FFF2-40B4-BE49-F238E27FC236}">
                <a16:creationId xmlns:a16="http://schemas.microsoft.com/office/drawing/2014/main" id="{AC9F4F3D-CECE-483A-2A4E-60371994B04C}"/>
              </a:ext>
            </a:extLst>
          </p:cNvPr>
          <p:cNvSpPr/>
          <p:nvPr/>
        </p:nvSpPr>
        <p:spPr>
          <a:xfrm>
            <a:off x="10086109" y="6042026"/>
            <a:ext cx="1953491" cy="6064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Di Maria JACC Int 2019</a:t>
            </a:r>
          </a:p>
        </p:txBody>
      </p:sp>
      <p:pic>
        <p:nvPicPr>
          <p:cNvPr id="8" name="Image 7">
            <a:extLst>
              <a:ext uri="{FF2B5EF4-FFF2-40B4-BE49-F238E27FC236}">
                <a16:creationId xmlns:a16="http://schemas.microsoft.com/office/drawing/2014/main" id="{C040ED89-6F21-727A-0E7A-F463513972F9}"/>
              </a:ext>
            </a:extLst>
          </p:cNvPr>
          <p:cNvPicPr>
            <a:picLocks noChangeAspect="1"/>
          </p:cNvPicPr>
          <p:nvPr/>
        </p:nvPicPr>
        <p:blipFill>
          <a:blip r:embed="rId3"/>
          <a:stretch>
            <a:fillRect/>
          </a:stretch>
        </p:blipFill>
        <p:spPr>
          <a:xfrm>
            <a:off x="838200" y="1565564"/>
            <a:ext cx="8958455" cy="5082886"/>
          </a:xfrm>
          <a:prstGeom prst="rect">
            <a:avLst/>
          </a:prstGeom>
        </p:spPr>
      </p:pic>
    </p:spTree>
    <p:extLst>
      <p:ext uri="{BB962C8B-B14F-4D97-AF65-F5344CB8AC3E}">
        <p14:creationId xmlns:p14="http://schemas.microsoft.com/office/powerpoint/2010/main" val="32676279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4704B4E-F040-0F47-9DFD-0DD4C877DA7C}"/>
              </a:ext>
            </a:extLst>
          </p:cNvPr>
          <p:cNvPicPr>
            <a:picLocks noChangeAspect="1"/>
          </p:cNvPicPr>
          <p:nvPr/>
        </p:nvPicPr>
        <p:blipFill>
          <a:blip r:embed="rId2"/>
          <a:stretch>
            <a:fillRect/>
          </a:stretch>
        </p:blipFill>
        <p:spPr>
          <a:xfrm>
            <a:off x="332315" y="209550"/>
            <a:ext cx="1541688" cy="1026583"/>
          </a:xfrm>
          <a:prstGeom prst="rect">
            <a:avLst/>
          </a:prstGeom>
        </p:spPr>
      </p:pic>
      <p:sp>
        <p:nvSpPr>
          <p:cNvPr id="5" name="Sous-titre 2">
            <a:extLst>
              <a:ext uri="{FF2B5EF4-FFF2-40B4-BE49-F238E27FC236}">
                <a16:creationId xmlns:a16="http://schemas.microsoft.com/office/drawing/2014/main" id="{E03CB9A8-DBA2-394C-AB33-527B9204801B}"/>
              </a:ext>
            </a:extLst>
          </p:cNvPr>
          <p:cNvSpPr txBox="1">
            <a:spLocks/>
          </p:cNvSpPr>
          <p:nvPr/>
        </p:nvSpPr>
        <p:spPr>
          <a:xfrm>
            <a:off x="2252370" y="1301712"/>
            <a:ext cx="9381070" cy="45719"/>
          </a:xfrm>
          <a:prstGeom prst="rect">
            <a:avLst/>
          </a:prstGeom>
          <a:solidFill>
            <a:srgbClr val="D10000"/>
          </a:solidFill>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FR"/>
          </a:p>
          <a:p>
            <a:endParaRPr lang="fr-FR" sz="4000" b="1" dirty="0">
              <a:solidFill>
                <a:schemeClr val="bg1"/>
              </a:solidFill>
              <a:latin typeface="Avenir Next Demi Bold" panose="020B0503020202020204" pitchFamily="34" charset="0"/>
            </a:endParaRPr>
          </a:p>
        </p:txBody>
      </p:sp>
      <p:sp>
        <p:nvSpPr>
          <p:cNvPr id="6" name="ZoneTexte 5">
            <a:extLst>
              <a:ext uri="{FF2B5EF4-FFF2-40B4-BE49-F238E27FC236}">
                <a16:creationId xmlns:a16="http://schemas.microsoft.com/office/drawing/2014/main" id="{C8D22C6A-4CD5-A845-8B23-502571906829}"/>
              </a:ext>
            </a:extLst>
          </p:cNvPr>
          <p:cNvSpPr txBox="1"/>
          <p:nvPr/>
        </p:nvSpPr>
        <p:spPr>
          <a:xfrm>
            <a:off x="396074" y="1101210"/>
            <a:ext cx="1414170" cy="246221"/>
          </a:xfrm>
          <a:prstGeom prst="rect">
            <a:avLst/>
          </a:prstGeom>
          <a:noFill/>
        </p:spPr>
        <p:txBody>
          <a:bodyPr wrap="none" rtlCol="0">
            <a:spAutoFit/>
          </a:bodyPr>
          <a:lstStyle/>
          <a:p>
            <a:r>
              <a:rPr lang="fr-FR" sz="1000" b="1" dirty="0">
                <a:latin typeface="Helvetica" pitchFamily="2" charset="0"/>
              </a:rPr>
              <a:t>STRASBOURG 2024</a:t>
            </a:r>
          </a:p>
        </p:txBody>
      </p:sp>
      <p:sp>
        <p:nvSpPr>
          <p:cNvPr id="9" name="Espace réservé du contenu 8">
            <a:extLst>
              <a:ext uri="{FF2B5EF4-FFF2-40B4-BE49-F238E27FC236}">
                <a16:creationId xmlns:a16="http://schemas.microsoft.com/office/drawing/2014/main" id="{D89FEAA1-F6CA-A3C9-DFC7-01E960DC8982}"/>
              </a:ext>
            </a:extLst>
          </p:cNvPr>
          <p:cNvSpPr>
            <a:spLocks noGrp="1"/>
          </p:cNvSpPr>
          <p:nvPr>
            <p:ph idx="1"/>
          </p:nvPr>
        </p:nvSpPr>
        <p:spPr>
          <a:xfrm>
            <a:off x="833631" y="1690688"/>
            <a:ext cx="10515600" cy="4351338"/>
          </a:xfrm>
        </p:spPr>
        <p:txBody>
          <a:bodyPr/>
          <a:lstStyle/>
          <a:p>
            <a:pPr marL="0" indent="0">
              <a:buNone/>
            </a:pPr>
            <a:endParaRPr lang="fr-FR" dirty="0"/>
          </a:p>
        </p:txBody>
      </p:sp>
      <p:sp>
        <p:nvSpPr>
          <p:cNvPr id="3" name="Titre 10">
            <a:extLst>
              <a:ext uri="{FF2B5EF4-FFF2-40B4-BE49-F238E27FC236}">
                <a16:creationId xmlns:a16="http://schemas.microsoft.com/office/drawing/2014/main" id="{F5BEE24C-D3C6-7846-310C-273BD2B66F57}"/>
              </a:ext>
            </a:extLst>
          </p:cNvPr>
          <p:cNvSpPr>
            <a:spLocks noGrp="1"/>
          </p:cNvSpPr>
          <p:nvPr>
            <p:ph type="title"/>
          </p:nvPr>
        </p:nvSpPr>
        <p:spPr/>
        <p:txBody>
          <a:bodyPr>
            <a:normAutofit/>
          </a:bodyPr>
          <a:lstStyle/>
          <a:p>
            <a:r>
              <a:rPr lang="fr-FR" sz="3600" b="1" dirty="0">
                <a:solidFill>
                  <a:srgbClr val="D10000"/>
                </a:solidFill>
              </a:rPr>
              <a:t>             Quel outil de modification de la plaque utilisé ?</a:t>
            </a:r>
          </a:p>
        </p:txBody>
      </p:sp>
      <p:sp>
        <p:nvSpPr>
          <p:cNvPr id="4" name="Rectangle 3">
            <a:extLst>
              <a:ext uri="{FF2B5EF4-FFF2-40B4-BE49-F238E27FC236}">
                <a16:creationId xmlns:a16="http://schemas.microsoft.com/office/drawing/2014/main" id="{AC9F4F3D-CECE-483A-2A4E-60371994B04C}"/>
              </a:ext>
            </a:extLst>
          </p:cNvPr>
          <p:cNvSpPr/>
          <p:nvPr/>
        </p:nvSpPr>
        <p:spPr>
          <a:xfrm>
            <a:off x="10086109" y="6042026"/>
            <a:ext cx="1953491" cy="6064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Di Maria JACC Int 2019</a:t>
            </a:r>
          </a:p>
        </p:txBody>
      </p:sp>
      <p:pic>
        <p:nvPicPr>
          <p:cNvPr id="8" name="Image 7">
            <a:extLst>
              <a:ext uri="{FF2B5EF4-FFF2-40B4-BE49-F238E27FC236}">
                <a16:creationId xmlns:a16="http://schemas.microsoft.com/office/drawing/2014/main" id="{C040ED89-6F21-727A-0E7A-F463513972F9}"/>
              </a:ext>
            </a:extLst>
          </p:cNvPr>
          <p:cNvPicPr>
            <a:picLocks noChangeAspect="1"/>
          </p:cNvPicPr>
          <p:nvPr/>
        </p:nvPicPr>
        <p:blipFill>
          <a:blip r:embed="rId3"/>
          <a:stretch>
            <a:fillRect/>
          </a:stretch>
        </p:blipFill>
        <p:spPr>
          <a:xfrm>
            <a:off x="838200" y="1565564"/>
            <a:ext cx="8958455" cy="5082886"/>
          </a:xfrm>
          <a:prstGeom prst="rect">
            <a:avLst/>
          </a:prstGeom>
        </p:spPr>
      </p:pic>
      <p:sp>
        <p:nvSpPr>
          <p:cNvPr id="2" name="Rectangle 1">
            <a:extLst>
              <a:ext uri="{FF2B5EF4-FFF2-40B4-BE49-F238E27FC236}">
                <a16:creationId xmlns:a16="http://schemas.microsoft.com/office/drawing/2014/main" id="{52A9F5AE-4DC4-2614-8F69-AE364C9C2E90}"/>
              </a:ext>
            </a:extLst>
          </p:cNvPr>
          <p:cNvSpPr/>
          <p:nvPr/>
        </p:nvSpPr>
        <p:spPr>
          <a:xfrm>
            <a:off x="3352800" y="4211782"/>
            <a:ext cx="1454727" cy="484909"/>
          </a:xfrm>
          <a:prstGeom prst="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006599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4704B4E-F040-0F47-9DFD-0DD4C877DA7C}"/>
              </a:ext>
            </a:extLst>
          </p:cNvPr>
          <p:cNvPicPr>
            <a:picLocks noChangeAspect="1"/>
          </p:cNvPicPr>
          <p:nvPr/>
        </p:nvPicPr>
        <p:blipFill>
          <a:blip r:embed="rId2"/>
          <a:stretch>
            <a:fillRect/>
          </a:stretch>
        </p:blipFill>
        <p:spPr>
          <a:xfrm>
            <a:off x="332315" y="209550"/>
            <a:ext cx="1541688" cy="1026583"/>
          </a:xfrm>
          <a:prstGeom prst="rect">
            <a:avLst/>
          </a:prstGeom>
        </p:spPr>
      </p:pic>
      <p:sp>
        <p:nvSpPr>
          <p:cNvPr id="5" name="Sous-titre 2">
            <a:extLst>
              <a:ext uri="{FF2B5EF4-FFF2-40B4-BE49-F238E27FC236}">
                <a16:creationId xmlns:a16="http://schemas.microsoft.com/office/drawing/2014/main" id="{E03CB9A8-DBA2-394C-AB33-527B9204801B}"/>
              </a:ext>
            </a:extLst>
          </p:cNvPr>
          <p:cNvSpPr txBox="1">
            <a:spLocks/>
          </p:cNvSpPr>
          <p:nvPr/>
        </p:nvSpPr>
        <p:spPr>
          <a:xfrm>
            <a:off x="2252370" y="1301712"/>
            <a:ext cx="9381070" cy="45719"/>
          </a:xfrm>
          <a:prstGeom prst="rect">
            <a:avLst/>
          </a:prstGeom>
          <a:solidFill>
            <a:srgbClr val="D10000"/>
          </a:solidFill>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FR"/>
          </a:p>
          <a:p>
            <a:endParaRPr lang="fr-FR" sz="4000" b="1" dirty="0">
              <a:solidFill>
                <a:schemeClr val="bg1"/>
              </a:solidFill>
              <a:latin typeface="Avenir Next Demi Bold" panose="020B0503020202020204" pitchFamily="34" charset="0"/>
            </a:endParaRPr>
          </a:p>
        </p:txBody>
      </p:sp>
      <p:sp>
        <p:nvSpPr>
          <p:cNvPr id="6" name="ZoneTexte 5">
            <a:extLst>
              <a:ext uri="{FF2B5EF4-FFF2-40B4-BE49-F238E27FC236}">
                <a16:creationId xmlns:a16="http://schemas.microsoft.com/office/drawing/2014/main" id="{C8D22C6A-4CD5-A845-8B23-502571906829}"/>
              </a:ext>
            </a:extLst>
          </p:cNvPr>
          <p:cNvSpPr txBox="1"/>
          <p:nvPr/>
        </p:nvSpPr>
        <p:spPr>
          <a:xfrm>
            <a:off x="396074" y="1101210"/>
            <a:ext cx="1414170" cy="246221"/>
          </a:xfrm>
          <a:prstGeom prst="rect">
            <a:avLst/>
          </a:prstGeom>
          <a:noFill/>
        </p:spPr>
        <p:txBody>
          <a:bodyPr wrap="none" rtlCol="0">
            <a:spAutoFit/>
          </a:bodyPr>
          <a:lstStyle/>
          <a:p>
            <a:r>
              <a:rPr lang="fr-FR" sz="1000" b="1" dirty="0">
                <a:latin typeface="Helvetica" pitchFamily="2" charset="0"/>
              </a:rPr>
              <a:t>STRASBOURG 2024</a:t>
            </a:r>
          </a:p>
        </p:txBody>
      </p:sp>
      <p:sp>
        <p:nvSpPr>
          <p:cNvPr id="9" name="Espace réservé du contenu 8">
            <a:extLst>
              <a:ext uri="{FF2B5EF4-FFF2-40B4-BE49-F238E27FC236}">
                <a16:creationId xmlns:a16="http://schemas.microsoft.com/office/drawing/2014/main" id="{D89FEAA1-F6CA-A3C9-DFC7-01E960DC8982}"/>
              </a:ext>
            </a:extLst>
          </p:cNvPr>
          <p:cNvSpPr>
            <a:spLocks noGrp="1"/>
          </p:cNvSpPr>
          <p:nvPr>
            <p:ph idx="1"/>
          </p:nvPr>
        </p:nvSpPr>
        <p:spPr>
          <a:xfrm>
            <a:off x="833631" y="1690688"/>
            <a:ext cx="10515600" cy="4351338"/>
          </a:xfrm>
        </p:spPr>
        <p:txBody>
          <a:bodyPr/>
          <a:lstStyle/>
          <a:p>
            <a:pPr marL="0" indent="0">
              <a:buNone/>
            </a:pPr>
            <a:endParaRPr lang="fr-FR" dirty="0"/>
          </a:p>
        </p:txBody>
      </p:sp>
      <p:sp>
        <p:nvSpPr>
          <p:cNvPr id="3" name="Titre 10">
            <a:extLst>
              <a:ext uri="{FF2B5EF4-FFF2-40B4-BE49-F238E27FC236}">
                <a16:creationId xmlns:a16="http://schemas.microsoft.com/office/drawing/2014/main" id="{F5BEE24C-D3C6-7846-310C-273BD2B66F57}"/>
              </a:ext>
            </a:extLst>
          </p:cNvPr>
          <p:cNvSpPr>
            <a:spLocks noGrp="1"/>
          </p:cNvSpPr>
          <p:nvPr>
            <p:ph type="title"/>
          </p:nvPr>
        </p:nvSpPr>
        <p:spPr/>
        <p:txBody>
          <a:bodyPr>
            <a:normAutofit/>
          </a:bodyPr>
          <a:lstStyle/>
          <a:p>
            <a:r>
              <a:rPr lang="fr-FR" sz="3600" b="1" dirty="0">
                <a:solidFill>
                  <a:srgbClr val="D10000"/>
                </a:solidFill>
              </a:rPr>
              <a:t>             Quel outil de modification de la plaque utilisé ?</a:t>
            </a:r>
          </a:p>
        </p:txBody>
      </p:sp>
      <p:sp>
        <p:nvSpPr>
          <p:cNvPr id="8" name="Rectangle 7">
            <a:extLst>
              <a:ext uri="{FF2B5EF4-FFF2-40B4-BE49-F238E27FC236}">
                <a16:creationId xmlns:a16="http://schemas.microsoft.com/office/drawing/2014/main" id="{7124AE05-466B-E2F4-FDFC-92F16009AF33}"/>
              </a:ext>
            </a:extLst>
          </p:cNvPr>
          <p:cNvSpPr/>
          <p:nvPr/>
        </p:nvSpPr>
        <p:spPr>
          <a:xfrm>
            <a:off x="10086109" y="6042026"/>
            <a:ext cx="1953491" cy="6064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err="1">
                <a:solidFill>
                  <a:schemeClr val="tx1"/>
                </a:solidFill>
              </a:rPr>
              <a:t>Barbato</a:t>
            </a:r>
            <a:r>
              <a:rPr lang="fr-FR" dirty="0">
                <a:solidFill>
                  <a:schemeClr val="tx1"/>
                </a:solidFill>
              </a:rPr>
              <a:t>, EHJ 2023</a:t>
            </a:r>
          </a:p>
        </p:txBody>
      </p:sp>
      <p:pic>
        <p:nvPicPr>
          <p:cNvPr id="12" name="Image 11">
            <a:extLst>
              <a:ext uri="{FF2B5EF4-FFF2-40B4-BE49-F238E27FC236}">
                <a16:creationId xmlns:a16="http://schemas.microsoft.com/office/drawing/2014/main" id="{D6C1BDE6-5290-1547-7FBA-D8F21EC2C4F2}"/>
              </a:ext>
            </a:extLst>
          </p:cNvPr>
          <p:cNvPicPr>
            <a:picLocks noChangeAspect="1"/>
          </p:cNvPicPr>
          <p:nvPr/>
        </p:nvPicPr>
        <p:blipFill>
          <a:blip r:embed="rId3"/>
          <a:stretch>
            <a:fillRect/>
          </a:stretch>
        </p:blipFill>
        <p:spPr>
          <a:xfrm>
            <a:off x="1496291" y="1587726"/>
            <a:ext cx="8149359" cy="5073423"/>
          </a:xfrm>
          <a:prstGeom prst="rect">
            <a:avLst/>
          </a:prstGeom>
        </p:spPr>
      </p:pic>
    </p:spTree>
    <p:extLst>
      <p:ext uri="{BB962C8B-B14F-4D97-AF65-F5344CB8AC3E}">
        <p14:creationId xmlns:p14="http://schemas.microsoft.com/office/powerpoint/2010/main" val="23791762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C1B7787C-A603-336C-A5B9-4512FCAB91D1}"/>
              </a:ext>
            </a:extLst>
          </p:cNvPr>
          <p:cNvSpPr>
            <a:spLocks noGrp="1"/>
          </p:cNvSpPr>
          <p:nvPr>
            <p:ph type="title"/>
          </p:nvPr>
        </p:nvSpPr>
        <p:spPr>
          <a:xfrm>
            <a:off x="1280326" y="438428"/>
            <a:ext cx="10515600" cy="1325563"/>
          </a:xfrm>
        </p:spPr>
        <p:txBody>
          <a:bodyPr>
            <a:normAutofit/>
          </a:bodyPr>
          <a:lstStyle/>
          <a:p>
            <a:r>
              <a:rPr lang="fr-FR" sz="4000" b="1" dirty="0">
                <a:solidFill>
                  <a:srgbClr val="CE0000"/>
                </a:solidFill>
              </a:rPr>
              <a:t>           Evaluation intermédiaire per angioplastie :  </a:t>
            </a:r>
          </a:p>
        </p:txBody>
      </p:sp>
      <p:sp>
        <p:nvSpPr>
          <p:cNvPr id="3" name="Sous-titre 2">
            <a:extLst>
              <a:ext uri="{FF2B5EF4-FFF2-40B4-BE49-F238E27FC236}">
                <a16:creationId xmlns:a16="http://schemas.microsoft.com/office/drawing/2014/main" id="{079C4032-1C63-EC42-B0D1-4A50D47670F2}"/>
              </a:ext>
            </a:extLst>
          </p:cNvPr>
          <p:cNvSpPr>
            <a:spLocks noGrp="1"/>
          </p:cNvSpPr>
          <p:nvPr>
            <p:ph idx="1"/>
          </p:nvPr>
        </p:nvSpPr>
        <p:spPr>
          <a:xfrm>
            <a:off x="838200" y="1465011"/>
            <a:ext cx="10515600" cy="4351338"/>
          </a:xfrm>
          <a:solidFill>
            <a:schemeClr val="bg1"/>
          </a:solidFill>
        </p:spPr>
        <p:txBody>
          <a:bodyPr>
            <a:noAutofit/>
          </a:bodyPr>
          <a:lstStyle/>
          <a:p>
            <a:pPr algn="l"/>
            <a:endParaRPr lang="fr-FR" dirty="0"/>
          </a:p>
          <a:p>
            <a:pPr algn="l"/>
            <a:r>
              <a:rPr lang="fr-FR" dirty="0"/>
              <a:t>Critères d’efficacité prédictifs du bon résultat du stenting :</a:t>
            </a:r>
          </a:p>
          <a:p>
            <a:pPr lvl="1"/>
            <a:r>
              <a:rPr lang="fr-FR" dirty="0"/>
              <a:t>Détecter la fracture de plaque </a:t>
            </a:r>
          </a:p>
          <a:p>
            <a:pPr lvl="1"/>
            <a:r>
              <a:rPr lang="fr-FR" dirty="0"/>
              <a:t>Gain luminal</a:t>
            </a:r>
          </a:p>
          <a:p>
            <a:pPr lvl="1"/>
            <a:r>
              <a:rPr lang="fr-FR" dirty="0"/>
              <a:t>Persistance de calcification circonférentielle</a:t>
            </a:r>
          </a:p>
          <a:p>
            <a:pPr lvl="1"/>
            <a:r>
              <a:rPr lang="fr-FR" dirty="0"/>
              <a:t>Dissection coronaire</a:t>
            </a:r>
          </a:p>
        </p:txBody>
      </p:sp>
      <p:pic>
        <p:nvPicPr>
          <p:cNvPr id="7" name="Image 6">
            <a:extLst>
              <a:ext uri="{FF2B5EF4-FFF2-40B4-BE49-F238E27FC236}">
                <a16:creationId xmlns:a16="http://schemas.microsoft.com/office/drawing/2014/main" id="{14704B4E-F040-0F47-9DFD-0DD4C877DA7C}"/>
              </a:ext>
            </a:extLst>
          </p:cNvPr>
          <p:cNvPicPr>
            <a:picLocks noChangeAspect="1"/>
          </p:cNvPicPr>
          <p:nvPr/>
        </p:nvPicPr>
        <p:blipFill>
          <a:blip r:embed="rId3"/>
          <a:stretch>
            <a:fillRect/>
          </a:stretch>
        </p:blipFill>
        <p:spPr>
          <a:xfrm>
            <a:off x="332315" y="209550"/>
            <a:ext cx="1541688" cy="1026583"/>
          </a:xfrm>
          <a:prstGeom prst="rect">
            <a:avLst/>
          </a:prstGeom>
        </p:spPr>
      </p:pic>
      <p:sp>
        <p:nvSpPr>
          <p:cNvPr id="5" name="Sous-titre 2">
            <a:extLst>
              <a:ext uri="{FF2B5EF4-FFF2-40B4-BE49-F238E27FC236}">
                <a16:creationId xmlns:a16="http://schemas.microsoft.com/office/drawing/2014/main" id="{E03CB9A8-DBA2-394C-AB33-527B9204801B}"/>
              </a:ext>
            </a:extLst>
          </p:cNvPr>
          <p:cNvSpPr txBox="1">
            <a:spLocks/>
          </p:cNvSpPr>
          <p:nvPr/>
        </p:nvSpPr>
        <p:spPr>
          <a:xfrm>
            <a:off x="2611714" y="1393613"/>
            <a:ext cx="9381070" cy="45719"/>
          </a:xfrm>
          <a:prstGeom prst="rect">
            <a:avLst/>
          </a:prstGeom>
          <a:solidFill>
            <a:srgbClr val="D10000"/>
          </a:solidFill>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FR"/>
          </a:p>
          <a:p>
            <a:endParaRPr lang="fr-FR" sz="4000" b="1" dirty="0">
              <a:solidFill>
                <a:schemeClr val="bg1"/>
              </a:solidFill>
              <a:latin typeface="Avenir Next Demi Bold" panose="020B0503020202020204" pitchFamily="34" charset="0"/>
            </a:endParaRPr>
          </a:p>
        </p:txBody>
      </p:sp>
      <p:sp>
        <p:nvSpPr>
          <p:cNvPr id="6" name="ZoneTexte 5">
            <a:extLst>
              <a:ext uri="{FF2B5EF4-FFF2-40B4-BE49-F238E27FC236}">
                <a16:creationId xmlns:a16="http://schemas.microsoft.com/office/drawing/2014/main" id="{C8D22C6A-4CD5-A845-8B23-502571906829}"/>
              </a:ext>
            </a:extLst>
          </p:cNvPr>
          <p:cNvSpPr txBox="1"/>
          <p:nvPr/>
        </p:nvSpPr>
        <p:spPr>
          <a:xfrm>
            <a:off x="396074" y="1101210"/>
            <a:ext cx="1414170" cy="246221"/>
          </a:xfrm>
          <a:prstGeom prst="rect">
            <a:avLst/>
          </a:prstGeom>
          <a:noFill/>
        </p:spPr>
        <p:txBody>
          <a:bodyPr wrap="none" rtlCol="0">
            <a:spAutoFit/>
          </a:bodyPr>
          <a:lstStyle/>
          <a:p>
            <a:r>
              <a:rPr lang="fr-FR" sz="1000" b="1" dirty="0">
                <a:latin typeface="Helvetica" pitchFamily="2" charset="0"/>
              </a:rPr>
              <a:t>STRASBOURG 2024</a:t>
            </a:r>
          </a:p>
        </p:txBody>
      </p:sp>
      <p:pic>
        <p:nvPicPr>
          <p:cNvPr id="4" name="Image 3">
            <a:extLst>
              <a:ext uri="{FF2B5EF4-FFF2-40B4-BE49-F238E27FC236}">
                <a16:creationId xmlns:a16="http://schemas.microsoft.com/office/drawing/2014/main" id="{7705B119-860C-7BAE-B009-0A7181FD155C}"/>
              </a:ext>
            </a:extLst>
          </p:cNvPr>
          <p:cNvPicPr>
            <a:picLocks noChangeAspect="1"/>
          </p:cNvPicPr>
          <p:nvPr/>
        </p:nvPicPr>
        <p:blipFill>
          <a:blip r:embed="rId4"/>
          <a:stretch>
            <a:fillRect/>
          </a:stretch>
        </p:blipFill>
        <p:spPr>
          <a:xfrm>
            <a:off x="4558144" y="4686990"/>
            <a:ext cx="7337657" cy="1908285"/>
          </a:xfrm>
          <a:prstGeom prst="rect">
            <a:avLst/>
          </a:prstGeom>
        </p:spPr>
      </p:pic>
    </p:spTree>
    <p:extLst>
      <p:ext uri="{BB962C8B-B14F-4D97-AF65-F5344CB8AC3E}">
        <p14:creationId xmlns:p14="http://schemas.microsoft.com/office/powerpoint/2010/main" val="25769734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4704B4E-F040-0F47-9DFD-0DD4C877DA7C}"/>
              </a:ext>
            </a:extLst>
          </p:cNvPr>
          <p:cNvPicPr>
            <a:picLocks noChangeAspect="1"/>
          </p:cNvPicPr>
          <p:nvPr/>
        </p:nvPicPr>
        <p:blipFill>
          <a:blip r:embed="rId2"/>
          <a:stretch>
            <a:fillRect/>
          </a:stretch>
        </p:blipFill>
        <p:spPr>
          <a:xfrm>
            <a:off x="332315" y="209550"/>
            <a:ext cx="1541688" cy="1026583"/>
          </a:xfrm>
          <a:prstGeom prst="rect">
            <a:avLst/>
          </a:prstGeom>
        </p:spPr>
      </p:pic>
      <p:sp>
        <p:nvSpPr>
          <p:cNvPr id="5" name="Sous-titre 2">
            <a:extLst>
              <a:ext uri="{FF2B5EF4-FFF2-40B4-BE49-F238E27FC236}">
                <a16:creationId xmlns:a16="http://schemas.microsoft.com/office/drawing/2014/main" id="{E03CB9A8-DBA2-394C-AB33-527B9204801B}"/>
              </a:ext>
            </a:extLst>
          </p:cNvPr>
          <p:cNvSpPr txBox="1">
            <a:spLocks/>
          </p:cNvSpPr>
          <p:nvPr/>
        </p:nvSpPr>
        <p:spPr>
          <a:xfrm>
            <a:off x="2611714" y="1393613"/>
            <a:ext cx="9381070" cy="45719"/>
          </a:xfrm>
          <a:prstGeom prst="rect">
            <a:avLst/>
          </a:prstGeom>
          <a:solidFill>
            <a:srgbClr val="D10000"/>
          </a:solidFill>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FR"/>
          </a:p>
          <a:p>
            <a:endParaRPr lang="fr-FR" sz="4000" b="1" dirty="0">
              <a:solidFill>
                <a:schemeClr val="bg1"/>
              </a:solidFill>
              <a:latin typeface="Avenir Next Demi Bold" panose="020B0503020202020204" pitchFamily="34" charset="0"/>
            </a:endParaRPr>
          </a:p>
        </p:txBody>
      </p:sp>
      <p:sp>
        <p:nvSpPr>
          <p:cNvPr id="6" name="ZoneTexte 5">
            <a:extLst>
              <a:ext uri="{FF2B5EF4-FFF2-40B4-BE49-F238E27FC236}">
                <a16:creationId xmlns:a16="http://schemas.microsoft.com/office/drawing/2014/main" id="{C8D22C6A-4CD5-A845-8B23-502571906829}"/>
              </a:ext>
            </a:extLst>
          </p:cNvPr>
          <p:cNvSpPr txBox="1"/>
          <p:nvPr/>
        </p:nvSpPr>
        <p:spPr>
          <a:xfrm>
            <a:off x="396074" y="1101210"/>
            <a:ext cx="1414170" cy="246221"/>
          </a:xfrm>
          <a:prstGeom prst="rect">
            <a:avLst/>
          </a:prstGeom>
          <a:noFill/>
        </p:spPr>
        <p:txBody>
          <a:bodyPr wrap="none" rtlCol="0">
            <a:spAutoFit/>
          </a:bodyPr>
          <a:lstStyle/>
          <a:p>
            <a:r>
              <a:rPr lang="fr-FR" sz="1000" b="1" dirty="0">
                <a:latin typeface="Helvetica" pitchFamily="2" charset="0"/>
              </a:rPr>
              <a:t>STRASBOURG 2024</a:t>
            </a:r>
          </a:p>
        </p:txBody>
      </p:sp>
      <p:sp>
        <p:nvSpPr>
          <p:cNvPr id="10" name="Titre 7">
            <a:extLst>
              <a:ext uri="{FF2B5EF4-FFF2-40B4-BE49-F238E27FC236}">
                <a16:creationId xmlns:a16="http://schemas.microsoft.com/office/drawing/2014/main" id="{3FEC235A-07B5-64B4-6E35-EE962088C3AC}"/>
              </a:ext>
            </a:extLst>
          </p:cNvPr>
          <p:cNvSpPr>
            <a:spLocks noGrp="1"/>
          </p:cNvSpPr>
          <p:nvPr>
            <p:ph type="title"/>
          </p:nvPr>
        </p:nvSpPr>
        <p:spPr>
          <a:xfrm>
            <a:off x="1280326" y="404667"/>
            <a:ext cx="10515600" cy="1325563"/>
          </a:xfrm>
        </p:spPr>
        <p:txBody>
          <a:bodyPr>
            <a:normAutofit/>
          </a:bodyPr>
          <a:lstStyle/>
          <a:p>
            <a:r>
              <a:rPr lang="fr-FR" sz="4000" b="1" dirty="0">
                <a:solidFill>
                  <a:srgbClr val="CE0000"/>
                </a:solidFill>
              </a:rPr>
              <a:t>           Evaluation intermédiaire per angioplastie :  </a:t>
            </a:r>
          </a:p>
        </p:txBody>
      </p:sp>
      <p:sp>
        <p:nvSpPr>
          <p:cNvPr id="14" name="Espace réservé du contenu 13">
            <a:extLst>
              <a:ext uri="{FF2B5EF4-FFF2-40B4-BE49-F238E27FC236}">
                <a16:creationId xmlns:a16="http://schemas.microsoft.com/office/drawing/2014/main" id="{3D96AFC7-7DE9-300D-B9AB-F8CE6FBFDCB7}"/>
              </a:ext>
            </a:extLst>
          </p:cNvPr>
          <p:cNvSpPr>
            <a:spLocks noGrp="1"/>
          </p:cNvSpPr>
          <p:nvPr>
            <p:ph sz="half" idx="1"/>
          </p:nvPr>
        </p:nvSpPr>
        <p:spPr/>
        <p:txBody>
          <a:bodyPr/>
          <a:lstStyle/>
          <a:p>
            <a:endParaRPr lang="fr-FR"/>
          </a:p>
        </p:txBody>
      </p:sp>
      <p:sp>
        <p:nvSpPr>
          <p:cNvPr id="15" name="Espace réservé du contenu 14">
            <a:extLst>
              <a:ext uri="{FF2B5EF4-FFF2-40B4-BE49-F238E27FC236}">
                <a16:creationId xmlns:a16="http://schemas.microsoft.com/office/drawing/2014/main" id="{7FCBD329-EA17-00EB-C1EE-0B49F46F6C2B}"/>
              </a:ext>
            </a:extLst>
          </p:cNvPr>
          <p:cNvSpPr>
            <a:spLocks noGrp="1"/>
          </p:cNvSpPr>
          <p:nvPr>
            <p:ph sz="half" idx="2"/>
          </p:nvPr>
        </p:nvSpPr>
        <p:spPr>
          <a:xfrm>
            <a:off x="6310745" y="2531196"/>
            <a:ext cx="5181600" cy="4351338"/>
          </a:xfrm>
        </p:spPr>
        <p:txBody>
          <a:bodyPr/>
          <a:lstStyle/>
          <a:p>
            <a:r>
              <a:rPr lang="fr-FR" dirty="0"/>
              <a:t>Ca+ fracturé dans 48% des cas. </a:t>
            </a:r>
          </a:p>
          <a:p>
            <a:r>
              <a:rPr lang="fr-FR" dirty="0"/>
              <a:t>+ fréquent si technique d’</a:t>
            </a:r>
            <a:r>
              <a:rPr lang="fr-FR" dirty="0" err="1"/>
              <a:t>athérectomie</a:t>
            </a:r>
            <a:r>
              <a:rPr lang="fr-FR" dirty="0"/>
              <a:t>.</a:t>
            </a:r>
          </a:p>
          <a:p>
            <a:r>
              <a:rPr lang="fr-FR" dirty="0"/>
              <a:t>Fracture Ca+ post ATL associée à moins de TLR</a:t>
            </a:r>
          </a:p>
          <a:p>
            <a:endParaRPr lang="fr-FR" dirty="0"/>
          </a:p>
        </p:txBody>
      </p:sp>
      <p:pic>
        <p:nvPicPr>
          <p:cNvPr id="13" name="Image 12">
            <a:extLst>
              <a:ext uri="{FF2B5EF4-FFF2-40B4-BE49-F238E27FC236}">
                <a16:creationId xmlns:a16="http://schemas.microsoft.com/office/drawing/2014/main" id="{4DA76F63-54FB-8B2D-138E-F6020BA2C9C2}"/>
              </a:ext>
            </a:extLst>
          </p:cNvPr>
          <p:cNvPicPr>
            <a:picLocks noChangeAspect="1"/>
          </p:cNvPicPr>
          <p:nvPr/>
        </p:nvPicPr>
        <p:blipFill>
          <a:blip r:embed="rId3"/>
          <a:stretch>
            <a:fillRect/>
          </a:stretch>
        </p:blipFill>
        <p:spPr>
          <a:xfrm>
            <a:off x="1280326" y="2002917"/>
            <a:ext cx="3467100" cy="3996753"/>
          </a:xfrm>
          <a:prstGeom prst="rect">
            <a:avLst/>
          </a:prstGeom>
        </p:spPr>
      </p:pic>
      <p:sp>
        <p:nvSpPr>
          <p:cNvPr id="16" name="Rectangle 15">
            <a:extLst>
              <a:ext uri="{FF2B5EF4-FFF2-40B4-BE49-F238E27FC236}">
                <a16:creationId xmlns:a16="http://schemas.microsoft.com/office/drawing/2014/main" id="{1BA800DE-2D11-2DEF-9A30-59CD4C51F9CB}"/>
              </a:ext>
            </a:extLst>
          </p:cNvPr>
          <p:cNvSpPr/>
          <p:nvPr/>
        </p:nvSpPr>
        <p:spPr>
          <a:xfrm>
            <a:off x="7302249" y="5458691"/>
            <a:ext cx="3490442" cy="44334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err="1">
                <a:solidFill>
                  <a:schemeClr val="tx1"/>
                </a:solidFill>
              </a:rPr>
              <a:t>Kubo</a:t>
            </a:r>
            <a:r>
              <a:rPr lang="fr-FR" dirty="0">
                <a:solidFill>
                  <a:schemeClr val="tx1"/>
                </a:solidFill>
              </a:rPr>
              <a:t>, JACC CV Imaging 2015</a:t>
            </a:r>
          </a:p>
        </p:txBody>
      </p:sp>
    </p:spTree>
    <p:extLst>
      <p:ext uri="{BB962C8B-B14F-4D97-AF65-F5344CB8AC3E}">
        <p14:creationId xmlns:p14="http://schemas.microsoft.com/office/powerpoint/2010/main" val="40018859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4704B4E-F040-0F47-9DFD-0DD4C877DA7C}"/>
              </a:ext>
            </a:extLst>
          </p:cNvPr>
          <p:cNvPicPr>
            <a:picLocks noChangeAspect="1"/>
          </p:cNvPicPr>
          <p:nvPr/>
        </p:nvPicPr>
        <p:blipFill>
          <a:blip r:embed="rId2"/>
          <a:stretch>
            <a:fillRect/>
          </a:stretch>
        </p:blipFill>
        <p:spPr>
          <a:xfrm>
            <a:off x="332315" y="209550"/>
            <a:ext cx="1541688" cy="1026583"/>
          </a:xfrm>
          <a:prstGeom prst="rect">
            <a:avLst/>
          </a:prstGeom>
        </p:spPr>
      </p:pic>
      <p:sp>
        <p:nvSpPr>
          <p:cNvPr id="5" name="Sous-titre 2">
            <a:extLst>
              <a:ext uri="{FF2B5EF4-FFF2-40B4-BE49-F238E27FC236}">
                <a16:creationId xmlns:a16="http://schemas.microsoft.com/office/drawing/2014/main" id="{E03CB9A8-DBA2-394C-AB33-527B9204801B}"/>
              </a:ext>
            </a:extLst>
          </p:cNvPr>
          <p:cNvSpPr txBox="1">
            <a:spLocks/>
          </p:cNvSpPr>
          <p:nvPr/>
        </p:nvSpPr>
        <p:spPr>
          <a:xfrm>
            <a:off x="2611714" y="1393613"/>
            <a:ext cx="9381070" cy="45719"/>
          </a:xfrm>
          <a:prstGeom prst="rect">
            <a:avLst/>
          </a:prstGeom>
          <a:solidFill>
            <a:srgbClr val="D10000"/>
          </a:solidFill>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FR"/>
          </a:p>
          <a:p>
            <a:endParaRPr lang="fr-FR" sz="4000" b="1" dirty="0">
              <a:solidFill>
                <a:schemeClr val="bg1"/>
              </a:solidFill>
              <a:latin typeface="Avenir Next Demi Bold" panose="020B0503020202020204" pitchFamily="34" charset="0"/>
            </a:endParaRPr>
          </a:p>
        </p:txBody>
      </p:sp>
      <p:sp>
        <p:nvSpPr>
          <p:cNvPr id="6" name="ZoneTexte 5">
            <a:extLst>
              <a:ext uri="{FF2B5EF4-FFF2-40B4-BE49-F238E27FC236}">
                <a16:creationId xmlns:a16="http://schemas.microsoft.com/office/drawing/2014/main" id="{C8D22C6A-4CD5-A845-8B23-502571906829}"/>
              </a:ext>
            </a:extLst>
          </p:cNvPr>
          <p:cNvSpPr txBox="1"/>
          <p:nvPr/>
        </p:nvSpPr>
        <p:spPr>
          <a:xfrm>
            <a:off x="396074" y="1101210"/>
            <a:ext cx="1414170" cy="246221"/>
          </a:xfrm>
          <a:prstGeom prst="rect">
            <a:avLst/>
          </a:prstGeom>
          <a:noFill/>
        </p:spPr>
        <p:txBody>
          <a:bodyPr wrap="none" rtlCol="0">
            <a:spAutoFit/>
          </a:bodyPr>
          <a:lstStyle/>
          <a:p>
            <a:r>
              <a:rPr lang="fr-FR" sz="1000" b="1" dirty="0">
                <a:latin typeface="Helvetica" pitchFamily="2" charset="0"/>
              </a:rPr>
              <a:t>STRASBOURG 2024</a:t>
            </a:r>
          </a:p>
        </p:txBody>
      </p:sp>
      <p:sp>
        <p:nvSpPr>
          <p:cNvPr id="4" name="Espace réservé du contenu 3">
            <a:extLst>
              <a:ext uri="{FF2B5EF4-FFF2-40B4-BE49-F238E27FC236}">
                <a16:creationId xmlns:a16="http://schemas.microsoft.com/office/drawing/2014/main" id="{19FBC966-4605-EDB9-DF54-C2BDC5398705}"/>
              </a:ext>
            </a:extLst>
          </p:cNvPr>
          <p:cNvSpPr>
            <a:spLocks noGrp="1"/>
          </p:cNvSpPr>
          <p:nvPr>
            <p:ph idx="1"/>
          </p:nvPr>
        </p:nvSpPr>
        <p:spPr>
          <a:xfrm>
            <a:off x="838200" y="1825625"/>
            <a:ext cx="10515600" cy="4667250"/>
          </a:xfrm>
        </p:spPr>
        <p:txBody>
          <a:bodyPr/>
          <a:lstStyle/>
          <a:p>
            <a:pPr marL="0" indent="0">
              <a:buNone/>
            </a:pPr>
            <a:endParaRPr lang="fr-FR" dirty="0"/>
          </a:p>
        </p:txBody>
      </p:sp>
      <p:pic>
        <p:nvPicPr>
          <p:cNvPr id="10" name="Image 9">
            <a:extLst>
              <a:ext uri="{FF2B5EF4-FFF2-40B4-BE49-F238E27FC236}">
                <a16:creationId xmlns:a16="http://schemas.microsoft.com/office/drawing/2014/main" id="{1FFB5BF2-B429-289C-DE06-8BFB960586B2}"/>
              </a:ext>
            </a:extLst>
          </p:cNvPr>
          <p:cNvPicPr>
            <a:picLocks noChangeAspect="1"/>
          </p:cNvPicPr>
          <p:nvPr/>
        </p:nvPicPr>
        <p:blipFill>
          <a:blip r:embed="rId3"/>
          <a:stretch>
            <a:fillRect/>
          </a:stretch>
        </p:blipFill>
        <p:spPr>
          <a:xfrm>
            <a:off x="1810244" y="2467820"/>
            <a:ext cx="8733065" cy="4028482"/>
          </a:xfrm>
          <a:prstGeom prst="rect">
            <a:avLst/>
          </a:prstGeom>
        </p:spPr>
      </p:pic>
      <p:sp>
        <p:nvSpPr>
          <p:cNvPr id="11" name="Rectangle 10">
            <a:extLst>
              <a:ext uri="{FF2B5EF4-FFF2-40B4-BE49-F238E27FC236}">
                <a16:creationId xmlns:a16="http://schemas.microsoft.com/office/drawing/2014/main" id="{341C9358-5F4C-6968-E5B1-8CF0EDB64635}"/>
              </a:ext>
            </a:extLst>
          </p:cNvPr>
          <p:cNvSpPr/>
          <p:nvPr/>
        </p:nvSpPr>
        <p:spPr>
          <a:xfrm>
            <a:off x="2133600" y="1822198"/>
            <a:ext cx="2299855" cy="53307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Gain surface luminale</a:t>
            </a:r>
          </a:p>
        </p:txBody>
      </p:sp>
      <p:sp>
        <p:nvSpPr>
          <p:cNvPr id="12" name="Rectangle 11">
            <a:extLst>
              <a:ext uri="{FF2B5EF4-FFF2-40B4-BE49-F238E27FC236}">
                <a16:creationId xmlns:a16="http://schemas.microsoft.com/office/drawing/2014/main" id="{753E5546-692B-E87B-D7BE-C90ABD9ACAF1}"/>
              </a:ext>
            </a:extLst>
          </p:cNvPr>
          <p:cNvSpPr/>
          <p:nvPr/>
        </p:nvSpPr>
        <p:spPr>
          <a:xfrm>
            <a:off x="5026848" y="1843305"/>
            <a:ext cx="2299855" cy="53307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Fracture</a:t>
            </a:r>
          </a:p>
        </p:txBody>
      </p:sp>
      <p:sp>
        <p:nvSpPr>
          <p:cNvPr id="13" name="Rectangle 12">
            <a:extLst>
              <a:ext uri="{FF2B5EF4-FFF2-40B4-BE49-F238E27FC236}">
                <a16:creationId xmlns:a16="http://schemas.microsoft.com/office/drawing/2014/main" id="{7486A5B9-FF85-7417-B3C7-079D377BC3AE}"/>
              </a:ext>
            </a:extLst>
          </p:cNvPr>
          <p:cNvSpPr/>
          <p:nvPr/>
        </p:nvSpPr>
        <p:spPr>
          <a:xfrm>
            <a:off x="8035636" y="1867276"/>
            <a:ext cx="2299855" cy="53307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Ring calcaire</a:t>
            </a:r>
          </a:p>
        </p:txBody>
      </p:sp>
      <p:sp>
        <p:nvSpPr>
          <p:cNvPr id="15" name="Titre 14">
            <a:extLst>
              <a:ext uri="{FF2B5EF4-FFF2-40B4-BE49-F238E27FC236}">
                <a16:creationId xmlns:a16="http://schemas.microsoft.com/office/drawing/2014/main" id="{6ACD4AFD-564F-0F60-AD3B-4A8F4D271826}"/>
              </a:ext>
            </a:extLst>
          </p:cNvPr>
          <p:cNvSpPr>
            <a:spLocks noGrp="1"/>
          </p:cNvSpPr>
          <p:nvPr>
            <p:ph type="title"/>
          </p:nvPr>
        </p:nvSpPr>
        <p:spPr/>
        <p:txBody>
          <a:bodyPr/>
          <a:lstStyle/>
          <a:p>
            <a:endParaRPr lang="fr-FR"/>
          </a:p>
        </p:txBody>
      </p:sp>
      <p:sp>
        <p:nvSpPr>
          <p:cNvPr id="16" name="Titre 7">
            <a:extLst>
              <a:ext uri="{FF2B5EF4-FFF2-40B4-BE49-F238E27FC236}">
                <a16:creationId xmlns:a16="http://schemas.microsoft.com/office/drawing/2014/main" id="{A4F411F0-E78B-C2DD-030A-FEEDDE7E54F6}"/>
              </a:ext>
            </a:extLst>
          </p:cNvPr>
          <p:cNvSpPr txBox="1">
            <a:spLocks/>
          </p:cNvSpPr>
          <p:nvPr/>
        </p:nvSpPr>
        <p:spPr>
          <a:xfrm>
            <a:off x="1280326" y="43842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b="1">
                <a:solidFill>
                  <a:srgbClr val="CE0000"/>
                </a:solidFill>
              </a:rPr>
              <a:t>           Evaluation intermédiaire per angioplastie :  </a:t>
            </a:r>
            <a:endParaRPr lang="fr-FR" sz="4000" b="1" dirty="0">
              <a:solidFill>
                <a:srgbClr val="CE0000"/>
              </a:solidFill>
            </a:endParaRPr>
          </a:p>
        </p:txBody>
      </p:sp>
    </p:spTree>
    <p:extLst>
      <p:ext uri="{BB962C8B-B14F-4D97-AF65-F5344CB8AC3E}">
        <p14:creationId xmlns:p14="http://schemas.microsoft.com/office/powerpoint/2010/main" val="14415713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4704B4E-F040-0F47-9DFD-0DD4C877DA7C}"/>
              </a:ext>
            </a:extLst>
          </p:cNvPr>
          <p:cNvPicPr>
            <a:picLocks noChangeAspect="1"/>
          </p:cNvPicPr>
          <p:nvPr/>
        </p:nvPicPr>
        <p:blipFill>
          <a:blip r:embed="rId2"/>
          <a:stretch>
            <a:fillRect/>
          </a:stretch>
        </p:blipFill>
        <p:spPr>
          <a:xfrm>
            <a:off x="332315" y="209550"/>
            <a:ext cx="1541688" cy="1026583"/>
          </a:xfrm>
          <a:prstGeom prst="rect">
            <a:avLst/>
          </a:prstGeom>
        </p:spPr>
      </p:pic>
      <p:sp>
        <p:nvSpPr>
          <p:cNvPr id="5" name="Sous-titre 2">
            <a:extLst>
              <a:ext uri="{FF2B5EF4-FFF2-40B4-BE49-F238E27FC236}">
                <a16:creationId xmlns:a16="http://schemas.microsoft.com/office/drawing/2014/main" id="{E03CB9A8-DBA2-394C-AB33-527B9204801B}"/>
              </a:ext>
            </a:extLst>
          </p:cNvPr>
          <p:cNvSpPr txBox="1">
            <a:spLocks/>
          </p:cNvSpPr>
          <p:nvPr/>
        </p:nvSpPr>
        <p:spPr>
          <a:xfrm>
            <a:off x="2611714" y="1393613"/>
            <a:ext cx="9381070" cy="45719"/>
          </a:xfrm>
          <a:prstGeom prst="rect">
            <a:avLst/>
          </a:prstGeom>
          <a:solidFill>
            <a:srgbClr val="D10000"/>
          </a:solidFill>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FR"/>
          </a:p>
          <a:p>
            <a:endParaRPr lang="fr-FR" sz="4000" b="1" dirty="0">
              <a:solidFill>
                <a:schemeClr val="bg1"/>
              </a:solidFill>
              <a:latin typeface="Avenir Next Demi Bold" panose="020B0503020202020204" pitchFamily="34" charset="0"/>
            </a:endParaRPr>
          </a:p>
        </p:txBody>
      </p:sp>
      <p:sp>
        <p:nvSpPr>
          <p:cNvPr id="6" name="ZoneTexte 5">
            <a:extLst>
              <a:ext uri="{FF2B5EF4-FFF2-40B4-BE49-F238E27FC236}">
                <a16:creationId xmlns:a16="http://schemas.microsoft.com/office/drawing/2014/main" id="{C8D22C6A-4CD5-A845-8B23-502571906829}"/>
              </a:ext>
            </a:extLst>
          </p:cNvPr>
          <p:cNvSpPr txBox="1"/>
          <p:nvPr/>
        </p:nvSpPr>
        <p:spPr>
          <a:xfrm>
            <a:off x="396074" y="1101210"/>
            <a:ext cx="1414170" cy="246221"/>
          </a:xfrm>
          <a:prstGeom prst="rect">
            <a:avLst/>
          </a:prstGeom>
          <a:noFill/>
        </p:spPr>
        <p:txBody>
          <a:bodyPr wrap="none" rtlCol="0">
            <a:spAutoFit/>
          </a:bodyPr>
          <a:lstStyle/>
          <a:p>
            <a:r>
              <a:rPr lang="fr-FR" sz="1000" b="1" dirty="0">
                <a:latin typeface="Helvetica" pitchFamily="2" charset="0"/>
              </a:rPr>
              <a:t>STRASBOURG 2024</a:t>
            </a:r>
          </a:p>
        </p:txBody>
      </p:sp>
      <p:sp>
        <p:nvSpPr>
          <p:cNvPr id="4" name="Espace réservé du contenu 3">
            <a:extLst>
              <a:ext uri="{FF2B5EF4-FFF2-40B4-BE49-F238E27FC236}">
                <a16:creationId xmlns:a16="http://schemas.microsoft.com/office/drawing/2014/main" id="{19FBC966-4605-EDB9-DF54-C2BDC5398705}"/>
              </a:ext>
            </a:extLst>
          </p:cNvPr>
          <p:cNvSpPr>
            <a:spLocks noGrp="1"/>
          </p:cNvSpPr>
          <p:nvPr>
            <p:ph idx="1"/>
          </p:nvPr>
        </p:nvSpPr>
        <p:spPr>
          <a:xfrm>
            <a:off x="838200" y="1825625"/>
            <a:ext cx="10515600" cy="4667250"/>
          </a:xfrm>
        </p:spPr>
        <p:txBody>
          <a:bodyPr/>
          <a:lstStyle/>
          <a:p>
            <a:pPr marL="0" indent="0">
              <a:buNone/>
            </a:pPr>
            <a:endParaRPr lang="fr-FR" dirty="0"/>
          </a:p>
        </p:txBody>
      </p:sp>
      <p:sp>
        <p:nvSpPr>
          <p:cNvPr id="15" name="Titre 14">
            <a:extLst>
              <a:ext uri="{FF2B5EF4-FFF2-40B4-BE49-F238E27FC236}">
                <a16:creationId xmlns:a16="http://schemas.microsoft.com/office/drawing/2014/main" id="{6ACD4AFD-564F-0F60-AD3B-4A8F4D271826}"/>
              </a:ext>
            </a:extLst>
          </p:cNvPr>
          <p:cNvSpPr>
            <a:spLocks noGrp="1"/>
          </p:cNvSpPr>
          <p:nvPr>
            <p:ph type="title"/>
          </p:nvPr>
        </p:nvSpPr>
        <p:spPr/>
        <p:txBody>
          <a:bodyPr/>
          <a:lstStyle/>
          <a:p>
            <a:endParaRPr lang="fr-FR" dirty="0"/>
          </a:p>
        </p:txBody>
      </p:sp>
      <p:sp>
        <p:nvSpPr>
          <p:cNvPr id="16" name="Titre 7">
            <a:extLst>
              <a:ext uri="{FF2B5EF4-FFF2-40B4-BE49-F238E27FC236}">
                <a16:creationId xmlns:a16="http://schemas.microsoft.com/office/drawing/2014/main" id="{A4F411F0-E78B-C2DD-030A-FEEDDE7E54F6}"/>
              </a:ext>
            </a:extLst>
          </p:cNvPr>
          <p:cNvSpPr txBox="1">
            <a:spLocks/>
          </p:cNvSpPr>
          <p:nvPr/>
        </p:nvSpPr>
        <p:spPr>
          <a:xfrm>
            <a:off x="1280326" y="43842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b="1">
                <a:solidFill>
                  <a:srgbClr val="CE0000"/>
                </a:solidFill>
              </a:rPr>
              <a:t>           Evaluation intermédiaire per angioplastie :  </a:t>
            </a:r>
            <a:endParaRPr lang="fr-FR" sz="4000" b="1" dirty="0">
              <a:solidFill>
                <a:srgbClr val="CE0000"/>
              </a:solidFill>
            </a:endParaRPr>
          </a:p>
        </p:txBody>
      </p:sp>
      <p:pic>
        <p:nvPicPr>
          <p:cNvPr id="2" name="Image 1">
            <a:extLst>
              <a:ext uri="{FF2B5EF4-FFF2-40B4-BE49-F238E27FC236}">
                <a16:creationId xmlns:a16="http://schemas.microsoft.com/office/drawing/2014/main" id="{136D1B31-F50B-205D-0E8D-FCEBBDE9C167}"/>
              </a:ext>
            </a:extLst>
          </p:cNvPr>
          <p:cNvPicPr>
            <a:picLocks noChangeAspect="1"/>
          </p:cNvPicPr>
          <p:nvPr/>
        </p:nvPicPr>
        <p:blipFill>
          <a:blip r:embed="rId3"/>
          <a:stretch>
            <a:fillRect/>
          </a:stretch>
        </p:blipFill>
        <p:spPr>
          <a:xfrm>
            <a:off x="2933700" y="1763991"/>
            <a:ext cx="6324600" cy="4610100"/>
          </a:xfrm>
          <a:prstGeom prst="rect">
            <a:avLst/>
          </a:prstGeom>
        </p:spPr>
      </p:pic>
    </p:spTree>
    <p:extLst>
      <p:ext uri="{BB962C8B-B14F-4D97-AF65-F5344CB8AC3E}">
        <p14:creationId xmlns:p14="http://schemas.microsoft.com/office/powerpoint/2010/main" val="2712638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C1B7787C-A603-336C-A5B9-4512FCAB91D1}"/>
              </a:ext>
            </a:extLst>
          </p:cNvPr>
          <p:cNvSpPr>
            <a:spLocks noGrp="1"/>
          </p:cNvSpPr>
          <p:nvPr>
            <p:ph type="title"/>
          </p:nvPr>
        </p:nvSpPr>
        <p:spPr>
          <a:xfrm>
            <a:off x="396074" y="365125"/>
            <a:ext cx="10957726" cy="1325563"/>
          </a:xfrm>
        </p:spPr>
        <p:txBody>
          <a:bodyPr/>
          <a:lstStyle/>
          <a:p>
            <a:r>
              <a:rPr lang="fr-FR" b="1" dirty="0">
                <a:solidFill>
                  <a:srgbClr val="CE0000"/>
                </a:solidFill>
              </a:rPr>
              <a:t>              Pourquoi s’y intéresser : risque des     		lésions calcifiées ?</a:t>
            </a:r>
          </a:p>
        </p:txBody>
      </p:sp>
      <p:sp>
        <p:nvSpPr>
          <p:cNvPr id="3" name="Sous-titre 2">
            <a:extLst>
              <a:ext uri="{FF2B5EF4-FFF2-40B4-BE49-F238E27FC236}">
                <a16:creationId xmlns:a16="http://schemas.microsoft.com/office/drawing/2014/main" id="{079C4032-1C63-EC42-B0D1-4A50D47670F2}"/>
              </a:ext>
            </a:extLst>
          </p:cNvPr>
          <p:cNvSpPr>
            <a:spLocks noGrp="1"/>
          </p:cNvSpPr>
          <p:nvPr>
            <p:ph idx="1"/>
          </p:nvPr>
        </p:nvSpPr>
        <p:spPr>
          <a:solidFill>
            <a:schemeClr val="bg1"/>
          </a:solidFill>
        </p:spPr>
        <p:txBody>
          <a:bodyPr>
            <a:noAutofit/>
          </a:bodyPr>
          <a:lstStyle/>
          <a:p>
            <a:pPr algn="l"/>
            <a:r>
              <a:rPr lang="fr-FR" dirty="0"/>
              <a:t>Elément pronostic majeur +++</a:t>
            </a:r>
          </a:p>
          <a:p>
            <a:pPr algn="l"/>
            <a:endParaRPr lang="fr-FR" dirty="0"/>
          </a:p>
          <a:p>
            <a:pPr algn="l"/>
            <a:endParaRPr lang="fr-FR" dirty="0"/>
          </a:p>
          <a:p>
            <a:pPr algn="l"/>
            <a:endParaRPr lang="fr-FR" dirty="0"/>
          </a:p>
          <a:p>
            <a:pPr algn="l"/>
            <a:endParaRPr lang="fr-FR" dirty="0"/>
          </a:p>
          <a:p>
            <a:pPr algn="l"/>
            <a:endParaRPr lang="fr-FR" dirty="0"/>
          </a:p>
          <a:p>
            <a:pPr algn="l"/>
            <a:endParaRPr lang="fr-FR" dirty="0"/>
          </a:p>
          <a:p>
            <a:pPr algn="l"/>
            <a:r>
              <a:rPr lang="fr-FR" dirty="0"/>
              <a:t>Savoir détecter les lésions calcifiées +++</a:t>
            </a:r>
          </a:p>
          <a:p>
            <a:r>
              <a:rPr lang="fr-FR" dirty="0"/>
              <a:t>Préparation de la lésion essentielle +++</a:t>
            </a:r>
          </a:p>
          <a:p>
            <a:pPr algn="l"/>
            <a:endParaRPr lang="fr-FR" dirty="0"/>
          </a:p>
        </p:txBody>
      </p:sp>
      <p:pic>
        <p:nvPicPr>
          <p:cNvPr id="7" name="Image 6">
            <a:extLst>
              <a:ext uri="{FF2B5EF4-FFF2-40B4-BE49-F238E27FC236}">
                <a16:creationId xmlns:a16="http://schemas.microsoft.com/office/drawing/2014/main" id="{14704B4E-F040-0F47-9DFD-0DD4C877DA7C}"/>
              </a:ext>
            </a:extLst>
          </p:cNvPr>
          <p:cNvPicPr>
            <a:picLocks noChangeAspect="1"/>
          </p:cNvPicPr>
          <p:nvPr/>
        </p:nvPicPr>
        <p:blipFill>
          <a:blip r:embed="rId2"/>
          <a:stretch>
            <a:fillRect/>
          </a:stretch>
        </p:blipFill>
        <p:spPr>
          <a:xfrm>
            <a:off x="332315" y="209550"/>
            <a:ext cx="1541688" cy="1026583"/>
          </a:xfrm>
          <a:prstGeom prst="rect">
            <a:avLst/>
          </a:prstGeom>
        </p:spPr>
      </p:pic>
      <p:sp>
        <p:nvSpPr>
          <p:cNvPr id="6" name="ZoneTexte 5">
            <a:extLst>
              <a:ext uri="{FF2B5EF4-FFF2-40B4-BE49-F238E27FC236}">
                <a16:creationId xmlns:a16="http://schemas.microsoft.com/office/drawing/2014/main" id="{C8D22C6A-4CD5-A845-8B23-502571906829}"/>
              </a:ext>
            </a:extLst>
          </p:cNvPr>
          <p:cNvSpPr txBox="1"/>
          <p:nvPr/>
        </p:nvSpPr>
        <p:spPr>
          <a:xfrm>
            <a:off x="396074" y="1101210"/>
            <a:ext cx="1414170" cy="246221"/>
          </a:xfrm>
          <a:prstGeom prst="rect">
            <a:avLst/>
          </a:prstGeom>
          <a:noFill/>
        </p:spPr>
        <p:txBody>
          <a:bodyPr wrap="none" rtlCol="0">
            <a:spAutoFit/>
          </a:bodyPr>
          <a:lstStyle/>
          <a:p>
            <a:r>
              <a:rPr lang="fr-FR" sz="1000" b="1" dirty="0">
                <a:latin typeface="Helvetica" pitchFamily="2" charset="0"/>
              </a:rPr>
              <a:t>STRASBOURG 2024</a:t>
            </a:r>
          </a:p>
        </p:txBody>
      </p:sp>
      <p:pic>
        <p:nvPicPr>
          <p:cNvPr id="2" name="Image 1">
            <a:extLst>
              <a:ext uri="{FF2B5EF4-FFF2-40B4-BE49-F238E27FC236}">
                <a16:creationId xmlns:a16="http://schemas.microsoft.com/office/drawing/2014/main" id="{10508E0D-3E40-8B45-F936-31E5552F5A5B}"/>
              </a:ext>
            </a:extLst>
          </p:cNvPr>
          <p:cNvPicPr>
            <a:picLocks noChangeAspect="1"/>
          </p:cNvPicPr>
          <p:nvPr/>
        </p:nvPicPr>
        <p:blipFill>
          <a:blip r:embed="rId3"/>
          <a:stretch>
            <a:fillRect/>
          </a:stretch>
        </p:blipFill>
        <p:spPr>
          <a:xfrm>
            <a:off x="1510145" y="2507673"/>
            <a:ext cx="8756073" cy="2452253"/>
          </a:xfrm>
          <a:prstGeom prst="rect">
            <a:avLst/>
          </a:prstGeom>
        </p:spPr>
      </p:pic>
    </p:spTree>
    <p:extLst>
      <p:ext uri="{BB962C8B-B14F-4D97-AF65-F5344CB8AC3E}">
        <p14:creationId xmlns:p14="http://schemas.microsoft.com/office/powerpoint/2010/main" val="29954463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4704B4E-F040-0F47-9DFD-0DD4C877DA7C}"/>
              </a:ext>
            </a:extLst>
          </p:cNvPr>
          <p:cNvPicPr>
            <a:picLocks noChangeAspect="1"/>
          </p:cNvPicPr>
          <p:nvPr/>
        </p:nvPicPr>
        <p:blipFill>
          <a:blip r:embed="rId2"/>
          <a:stretch>
            <a:fillRect/>
          </a:stretch>
        </p:blipFill>
        <p:spPr>
          <a:xfrm>
            <a:off x="332315" y="209550"/>
            <a:ext cx="1541688" cy="1026583"/>
          </a:xfrm>
          <a:prstGeom prst="rect">
            <a:avLst/>
          </a:prstGeom>
        </p:spPr>
      </p:pic>
      <p:sp>
        <p:nvSpPr>
          <p:cNvPr id="5" name="Sous-titre 2">
            <a:extLst>
              <a:ext uri="{FF2B5EF4-FFF2-40B4-BE49-F238E27FC236}">
                <a16:creationId xmlns:a16="http://schemas.microsoft.com/office/drawing/2014/main" id="{E03CB9A8-DBA2-394C-AB33-527B9204801B}"/>
              </a:ext>
            </a:extLst>
          </p:cNvPr>
          <p:cNvSpPr txBox="1">
            <a:spLocks/>
          </p:cNvSpPr>
          <p:nvPr/>
        </p:nvSpPr>
        <p:spPr>
          <a:xfrm>
            <a:off x="2611714" y="1393613"/>
            <a:ext cx="9381070" cy="45719"/>
          </a:xfrm>
          <a:prstGeom prst="rect">
            <a:avLst/>
          </a:prstGeom>
          <a:solidFill>
            <a:srgbClr val="D10000"/>
          </a:solidFill>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FR"/>
          </a:p>
          <a:p>
            <a:endParaRPr lang="fr-FR" sz="4000" b="1" dirty="0">
              <a:solidFill>
                <a:schemeClr val="bg1"/>
              </a:solidFill>
              <a:latin typeface="Avenir Next Demi Bold" panose="020B0503020202020204" pitchFamily="34" charset="0"/>
            </a:endParaRPr>
          </a:p>
        </p:txBody>
      </p:sp>
      <p:sp>
        <p:nvSpPr>
          <p:cNvPr id="6" name="ZoneTexte 5">
            <a:extLst>
              <a:ext uri="{FF2B5EF4-FFF2-40B4-BE49-F238E27FC236}">
                <a16:creationId xmlns:a16="http://schemas.microsoft.com/office/drawing/2014/main" id="{C8D22C6A-4CD5-A845-8B23-502571906829}"/>
              </a:ext>
            </a:extLst>
          </p:cNvPr>
          <p:cNvSpPr txBox="1"/>
          <p:nvPr/>
        </p:nvSpPr>
        <p:spPr>
          <a:xfrm>
            <a:off x="396074" y="1101210"/>
            <a:ext cx="1414170" cy="246221"/>
          </a:xfrm>
          <a:prstGeom prst="rect">
            <a:avLst/>
          </a:prstGeom>
          <a:noFill/>
        </p:spPr>
        <p:txBody>
          <a:bodyPr wrap="none" rtlCol="0">
            <a:spAutoFit/>
          </a:bodyPr>
          <a:lstStyle/>
          <a:p>
            <a:r>
              <a:rPr lang="fr-FR" sz="1000" b="1" dirty="0">
                <a:latin typeface="Helvetica" pitchFamily="2" charset="0"/>
              </a:rPr>
              <a:t>STRASBOURG 2024</a:t>
            </a:r>
          </a:p>
        </p:txBody>
      </p:sp>
      <p:sp>
        <p:nvSpPr>
          <p:cNvPr id="4" name="Espace réservé du contenu 3">
            <a:extLst>
              <a:ext uri="{FF2B5EF4-FFF2-40B4-BE49-F238E27FC236}">
                <a16:creationId xmlns:a16="http://schemas.microsoft.com/office/drawing/2014/main" id="{19FBC966-4605-EDB9-DF54-C2BDC5398705}"/>
              </a:ext>
            </a:extLst>
          </p:cNvPr>
          <p:cNvSpPr>
            <a:spLocks noGrp="1"/>
          </p:cNvSpPr>
          <p:nvPr>
            <p:ph idx="1"/>
          </p:nvPr>
        </p:nvSpPr>
        <p:spPr>
          <a:xfrm>
            <a:off x="838200" y="1825625"/>
            <a:ext cx="10515600" cy="4667250"/>
          </a:xfrm>
        </p:spPr>
        <p:txBody>
          <a:bodyPr/>
          <a:lstStyle/>
          <a:p>
            <a:pPr marL="0" indent="0">
              <a:buNone/>
            </a:pPr>
            <a:endParaRPr lang="fr-FR" dirty="0"/>
          </a:p>
        </p:txBody>
      </p:sp>
      <p:sp>
        <p:nvSpPr>
          <p:cNvPr id="15" name="Titre 14">
            <a:extLst>
              <a:ext uri="{FF2B5EF4-FFF2-40B4-BE49-F238E27FC236}">
                <a16:creationId xmlns:a16="http://schemas.microsoft.com/office/drawing/2014/main" id="{6ACD4AFD-564F-0F60-AD3B-4A8F4D271826}"/>
              </a:ext>
            </a:extLst>
          </p:cNvPr>
          <p:cNvSpPr>
            <a:spLocks noGrp="1"/>
          </p:cNvSpPr>
          <p:nvPr>
            <p:ph type="title"/>
          </p:nvPr>
        </p:nvSpPr>
        <p:spPr/>
        <p:txBody>
          <a:bodyPr/>
          <a:lstStyle/>
          <a:p>
            <a:endParaRPr lang="fr-FR" dirty="0"/>
          </a:p>
        </p:txBody>
      </p:sp>
      <p:sp>
        <p:nvSpPr>
          <p:cNvPr id="16" name="Titre 7">
            <a:extLst>
              <a:ext uri="{FF2B5EF4-FFF2-40B4-BE49-F238E27FC236}">
                <a16:creationId xmlns:a16="http://schemas.microsoft.com/office/drawing/2014/main" id="{A4F411F0-E78B-C2DD-030A-FEEDDE7E54F6}"/>
              </a:ext>
            </a:extLst>
          </p:cNvPr>
          <p:cNvSpPr txBox="1">
            <a:spLocks/>
          </p:cNvSpPr>
          <p:nvPr/>
        </p:nvSpPr>
        <p:spPr>
          <a:xfrm>
            <a:off x="1280326" y="43842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b="1">
                <a:solidFill>
                  <a:srgbClr val="CE0000"/>
                </a:solidFill>
              </a:rPr>
              <a:t>           Evaluation intermédiaire per angioplastie :  </a:t>
            </a:r>
            <a:endParaRPr lang="fr-FR" sz="4000" b="1" dirty="0">
              <a:solidFill>
                <a:srgbClr val="CE0000"/>
              </a:solidFill>
            </a:endParaRPr>
          </a:p>
        </p:txBody>
      </p:sp>
      <p:pic>
        <p:nvPicPr>
          <p:cNvPr id="3" name="Image 2">
            <a:extLst>
              <a:ext uri="{FF2B5EF4-FFF2-40B4-BE49-F238E27FC236}">
                <a16:creationId xmlns:a16="http://schemas.microsoft.com/office/drawing/2014/main" id="{2530E567-3411-CAB0-633B-DAE0EF47E8E6}"/>
              </a:ext>
            </a:extLst>
          </p:cNvPr>
          <p:cNvPicPr>
            <a:picLocks noChangeAspect="1"/>
          </p:cNvPicPr>
          <p:nvPr/>
        </p:nvPicPr>
        <p:blipFill>
          <a:blip r:embed="rId3"/>
          <a:stretch>
            <a:fillRect/>
          </a:stretch>
        </p:blipFill>
        <p:spPr>
          <a:xfrm>
            <a:off x="3175000" y="1690688"/>
            <a:ext cx="5842000" cy="4648200"/>
          </a:xfrm>
          <a:prstGeom prst="rect">
            <a:avLst/>
          </a:prstGeom>
        </p:spPr>
      </p:pic>
    </p:spTree>
    <p:extLst>
      <p:ext uri="{BB962C8B-B14F-4D97-AF65-F5344CB8AC3E}">
        <p14:creationId xmlns:p14="http://schemas.microsoft.com/office/powerpoint/2010/main" val="7077389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4704B4E-F040-0F47-9DFD-0DD4C877DA7C}"/>
              </a:ext>
            </a:extLst>
          </p:cNvPr>
          <p:cNvPicPr>
            <a:picLocks noChangeAspect="1"/>
          </p:cNvPicPr>
          <p:nvPr/>
        </p:nvPicPr>
        <p:blipFill>
          <a:blip r:embed="rId2"/>
          <a:stretch>
            <a:fillRect/>
          </a:stretch>
        </p:blipFill>
        <p:spPr>
          <a:xfrm>
            <a:off x="332315" y="209550"/>
            <a:ext cx="1541688" cy="1026583"/>
          </a:xfrm>
          <a:prstGeom prst="rect">
            <a:avLst/>
          </a:prstGeom>
        </p:spPr>
      </p:pic>
      <p:sp>
        <p:nvSpPr>
          <p:cNvPr id="5" name="Sous-titre 2">
            <a:extLst>
              <a:ext uri="{FF2B5EF4-FFF2-40B4-BE49-F238E27FC236}">
                <a16:creationId xmlns:a16="http://schemas.microsoft.com/office/drawing/2014/main" id="{E03CB9A8-DBA2-394C-AB33-527B9204801B}"/>
              </a:ext>
            </a:extLst>
          </p:cNvPr>
          <p:cNvSpPr txBox="1">
            <a:spLocks/>
          </p:cNvSpPr>
          <p:nvPr/>
        </p:nvSpPr>
        <p:spPr>
          <a:xfrm>
            <a:off x="2611714" y="1393613"/>
            <a:ext cx="9381070" cy="45719"/>
          </a:xfrm>
          <a:prstGeom prst="rect">
            <a:avLst/>
          </a:prstGeom>
          <a:solidFill>
            <a:srgbClr val="D10000"/>
          </a:solidFill>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FR"/>
          </a:p>
          <a:p>
            <a:endParaRPr lang="fr-FR" sz="4000" b="1" dirty="0">
              <a:solidFill>
                <a:schemeClr val="bg1"/>
              </a:solidFill>
              <a:latin typeface="Avenir Next Demi Bold" panose="020B0503020202020204" pitchFamily="34" charset="0"/>
            </a:endParaRPr>
          </a:p>
        </p:txBody>
      </p:sp>
      <p:sp>
        <p:nvSpPr>
          <p:cNvPr id="6" name="ZoneTexte 5">
            <a:extLst>
              <a:ext uri="{FF2B5EF4-FFF2-40B4-BE49-F238E27FC236}">
                <a16:creationId xmlns:a16="http://schemas.microsoft.com/office/drawing/2014/main" id="{C8D22C6A-4CD5-A845-8B23-502571906829}"/>
              </a:ext>
            </a:extLst>
          </p:cNvPr>
          <p:cNvSpPr txBox="1"/>
          <p:nvPr/>
        </p:nvSpPr>
        <p:spPr>
          <a:xfrm>
            <a:off x="396074" y="1101210"/>
            <a:ext cx="1414170" cy="246221"/>
          </a:xfrm>
          <a:prstGeom prst="rect">
            <a:avLst/>
          </a:prstGeom>
          <a:noFill/>
        </p:spPr>
        <p:txBody>
          <a:bodyPr wrap="none" rtlCol="0">
            <a:spAutoFit/>
          </a:bodyPr>
          <a:lstStyle/>
          <a:p>
            <a:r>
              <a:rPr lang="fr-FR" sz="1000" b="1" dirty="0">
                <a:latin typeface="Helvetica" pitchFamily="2" charset="0"/>
              </a:rPr>
              <a:t>STRASBOURG 2024</a:t>
            </a:r>
          </a:p>
        </p:txBody>
      </p:sp>
      <p:sp>
        <p:nvSpPr>
          <p:cNvPr id="4" name="Espace réservé du contenu 3">
            <a:extLst>
              <a:ext uri="{FF2B5EF4-FFF2-40B4-BE49-F238E27FC236}">
                <a16:creationId xmlns:a16="http://schemas.microsoft.com/office/drawing/2014/main" id="{19FBC966-4605-EDB9-DF54-C2BDC5398705}"/>
              </a:ext>
            </a:extLst>
          </p:cNvPr>
          <p:cNvSpPr>
            <a:spLocks noGrp="1"/>
          </p:cNvSpPr>
          <p:nvPr>
            <p:ph idx="1"/>
          </p:nvPr>
        </p:nvSpPr>
        <p:spPr>
          <a:xfrm>
            <a:off x="838200" y="1825625"/>
            <a:ext cx="10515600" cy="4667250"/>
          </a:xfrm>
        </p:spPr>
        <p:txBody>
          <a:bodyPr/>
          <a:lstStyle/>
          <a:p>
            <a:pPr marL="0" indent="0">
              <a:buNone/>
            </a:pPr>
            <a:endParaRPr lang="fr-FR" dirty="0"/>
          </a:p>
        </p:txBody>
      </p:sp>
      <p:sp>
        <p:nvSpPr>
          <p:cNvPr id="15" name="Titre 14">
            <a:extLst>
              <a:ext uri="{FF2B5EF4-FFF2-40B4-BE49-F238E27FC236}">
                <a16:creationId xmlns:a16="http://schemas.microsoft.com/office/drawing/2014/main" id="{6ACD4AFD-564F-0F60-AD3B-4A8F4D271826}"/>
              </a:ext>
            </a:extLst>
          </p:cNvPr>
          <p:cNvSpPr>
            <a:spLocks noGrp="1"/>
          </p:cNvSpPr>
          <p:nvPr>
            <p:ph type="title"/>
          </p:nvPr>
        </p:nvSpPr>
        <p:spPr/>
        <p:txBody>
          <a:bodyPr/>
          <a:lstStyle/>
          <a:p>
            <a:endParaRPr lang="fr-FR" dirty="0"/>
          </a:p>
        </p:txBody>
      </p:sp>
      <p:sp>
        <p:nvSpPr>
          <p:cNvPr id="16" name="Titre 7">
            <a:extLst>
              <a:ext uri="{FF2B5EF4-FFF2-40B4-BE49-F238E27FC236}">
                <a16:creationId xmlns:a16="http://schemas.microsoft.com/office/drawing/2014/main" id="{A4F411F0-E78B-C2DD-030A-FEEDDE7E54F6}"/>
              </a:ext>
            </a:extLst>
          </p:cNvPr>
          <p:cNvSpPr txBox="1">
            <a:spLocks/>
          </p:cNvSpPr>
          <p:nvPr/>
        </p:nvSpPr>
        <p:spPr>
          <a:xfrm>
            <a:off x="1280326" y="43842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b="1">
                <a:solidFill>
                  <a:srgbClr val="CE0000"/>
                </a:solidFill>
              </a:rPr>
              <a:t>           Evaluation intermédiaire per angioplastie :  </a:t>
            </a:r>
            <a:endParaRPr lang="fr-FR" sz="4000" b="1" dirty="0">
              <a:solidFill>
                <a:srgbClr val="CE0000"/>
              </a:solidFill>
            </a:endParaRPr>
          </a:p>
        </p:txBody>
      </p:sp>
      <p:pic>
        <p:nvPicPr>
          <p:cNvPr id="2" name="Image 1">
            <a:extLst>
              <a:ext uri="{FF2B5EF4-FFF2-40B4-BE49-F238E27FC236}">
                <a16:creationId xmlns:a16="http://schemas.microsoft.com/office/drawing/2014/main" id="{249F31FA-DC48-2B17-2917-9E8695C7E6A7}"/>
              </a:ext>
            </a:extLst>
          </p:cNvPr>
          <p:cNvPicPr>
            <a:picLocks noChangeAspect="1"/>
          </p:cNvPicPr>
          <p:nvPr/>
        </p:nvPicPr>
        <p:blipFill>
          <a:blip r:embed="rId3"/>
          <a:stretch>
            <a:fillRect/>
          </a:stretch>
        </p:blipFill>
        <p:spPr>
          <a:xfrm>
            <a:off x="3048000" y="1718398"/>
            <a:ext cx="6096000" cy="4728884"/>
          </a:xfrm>
          <a:prstGeom prst="rect">
            <a:avLst/>
          </a:prstGeom>
        </p:spPr>
      </p:pic>
    </p:spTree>
    <p:extLst>
      <p:ext uri="{BB962C8B-B14F-4D97-AF65-F5344CB8AC3E}">
        <p14:creationId xmlns:p14="http://schemas.microsoft.com/office/powerpoint/2010/main" val="11730383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4704B4E-F040-0F47-9DFD-0DD4C877DA7C}"/>
              </a:ext>
            </a:extLst>
          </p:cNvPr>
          <p:cNvPicPr>
            <a:picLocks noChangeAspect="1"/>
          </p:cNvPicPr>
          <p:nvPr/>
        </p:nvPicPr>
        <p:blipFill>
          <a:blip r:embed="rId3"/>
          <a:stretch>
            <a:fillRect/>
          </a:stretch>
        </p:blipFill>
        <p:spPr>
          <a:xfrm>
            <a:off x="332315" y="209550"/>
            <a:ext cx="1541688" cy="1026583"/>
          </a:xfrm>
          <a:prstGeom prst="rect">
            <a:avLst/>
          </a:prstGeom>
        </p:spPr>
      </p:pic>
      <p:sp>
        <p:nvSpPr>
          <p:cNvPr id="5" name="Sous-titre 2">
            <a:extLst>
              <a:ext uri="{FF2B5EF4-FFF2-40B4-BE49-F238E27FC236}">
                <a16:creationId xmlns:a16="http://schemas.microsoft.com/office/drawing/2014/main" id="{E03CB9A8-DBA2-394C-AB33-527B9204801B}"/>
              </a:ext>
            </a:extLst>
          </p:cNvPr>
          <p:cNvSpPr txBox="1">
            <a:spLocks/>
          </p:cNvSpPr>
          <p:nvPr/>
        </p:nvSpPr>
        <p:spPr>
          <a:xfrm flipV="1">
            <a:off x="2570149" y="1347432"/>
            <a:ext cx="5493195" cy="46182"/>
          </a:xfrm>
          <a:prstGeom prst="rect">
            <a:avLst/>
          </a:prstGeom>
          <a:solidFill>
            <a:srgbClr val="D10000"/>
          </a:solidFill>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FR"/>
          </a:p>
          <a:p>
            <a:endParaRPr lang="fr-FR" sz="4000" b="1" dirty="0">
              <a:solidFill>
                <a:schemeClr val="bg1"/>
              </a:solidFill>
              <a:latin typeface="Avenir Next Demi Bold" panose="020B0503020202020204" pitchFamily="34" charset="0"/>
            </a:endParaRPr>
          </a:p>
        </p:txBody>
      </p:sp>
      <p:sp>
        <p:nvSpPr>
          <p:cNvPr id="6" name="ZoneTexte 5">
            <a:extLst>
              <a:ext uri="{FF2B5EF4-FFF2-40B4-BE49-F238E27FC236}">
                <a16:creationId xmlns:a16="http://schemas.microsoft.com/office/drawing/2014/main" id="{C8D22C6A-4CD5-A845-8B23-502571906829}"/>
              </a:ext>
            </a:extLst>
          </p:cNvPr>
          <p:cNvSpPr txBox="1"/>
          <p:nvPr/>
        </p:nvSpPr>
        <p:spPr>
          <a:xfrm>
            <a:off x="396074" y="1101210"/>
            <a:ext cx="1414170" cy="246221"/>
          </a:xfrm>
          <a:prstGeom prst="rect">
            <a:avLst/>
          </a:prstGeom>
          <a:noFill/>
        </p:spPr>
        <p:txBody>
          <a:bodyPr wrap="none" rtlCol="0">
            <a:spAutoFit/>
          </a:bodyPr>
          <a:lstStyle/>
          <a:p>
            <a:r>
              <a:rPr lang="fr-FR" sz="1000" b="1" dirty="0">
                <a:latin typeface="Helvetica" pitchFamily="2" charset="0"/>
              </a:rPr>
              <a:t>STRASBOURG 2024</a:t>
            </a:r>
          </a:p>
        </p:txBody>
      </p:sp>
      <p:sp>
        <p:nvSpPr>
          <p:cNvPr id="11" name="Titre 7">
            <a:extLst>
              <a:ext uri="{FF2B5EF4-FFF2-40B4-BE49-F238E27FC236}">
                <a16:creationId xmlns:a16="http://schemas.microsoft.com/office/drawing/2014/main" id="{D1A3536E-CDF1-2CE6-2419-30267EFB4585}"/>
              </a:ext>
            </a:extLst>
          </p:cNvPr>
          <p:cNvSpPr>
            <a:spLocks noGrp="1"/>
          </p:cNvSpPr>
          <p:nvPr>
            <p:ph type="title"/>
          </p:nvPr>
        </p:nvSpPr>
        <p:spPr>
          <a:xfrm>
            <a:off x="1344085" y="388764"/>
            <a:ext cx="10515600" cy="1325563"/>
          </a:xfrm>
        </p:spPr>
        <p:txBody>
          <a:bodyPr>
            <a:normAutofit/>
          </a:bodyPr>
          <a:lstStyle/>
          <a:p>
            <a:r>
              <a:rPr lang="fr-FR" sz="3600" b="1" dirty="0">
                <a:solidFill>
                  <a:srgbClr val="CE0000"/>
                </a:solidFill>
              </a:rPr>
              <a:t>           Evaluation post angioplastie :    </a:t>
            </a:r>
          </a:p>
        </p:txBody>
      </p:sp>
      <p:sp>
        <p:nvSpPr>
          <p:cNvPr id="8" name="Espace réservé du contenu 7">
            <a:extLst>
              <a:ext uri="{FF2B5EF4-FFF2-40B4-BE49-F238E27FC236}">
                <a16:creationId xmlns:a16="http://schemas.microsoft.com/office/drawing/2014/main" id="{A97E14B6-98A4-241B-8FEB-CD4DDBA8F116}"/>
              </a:ext>
            </a:extLst>
          </p:cNvPr>
          <p:cNvSpPr>
            <a:spLocks noGrp="1"/>
          </p:cNvSpPr>
          <p:nvPr>
            <p:ph idx="1"/>
          </p:nvPr>
        </p:nvSpPr>
        <p:spPr/>
        <p:txBody>
          <a:bodyPr/>
          <a:lstStyle/>
          <a:p>
            <a:endParaRPr lang="fr-FR" dirty="0"/>
          </a:p>
        </p:txBody>
      </p:sp>
      <p:pic>
        <p:nvPicPr>
          <p:cNvPr id="9" name="Image 8">
            <a:extLst>
              <a:ext uri="{FF2B5EF4-FFF2-40B4-BE49-F238E27FC236}">
                <a16:creationId xmlns:a16="http://schemas.microsoft.com/office/drawing/2014/main" id="{E8837066-1902-3D62-364D-BD53C221035D}"/>
              </a:ext>
            </a:extLst>
          </p:cNvPr>
          <p:cNvPicPr>
            <a:picLocks noChangeAspect="1"/>
          </p:cNvPicPr>
          <p:nvPr/>
        </p:nvPicPr>
        <p:blipFill>
          <a:blip r:embed="rId4"/>
          <a:stretch>
            <a:fillRect/>
          </a:stretch>
        </p:blipFill>
        <p:spPr>
          <a:xfrm>
            <a:off x="2711450" y="2507673"/>
            <a:ext cx="6769100" cy="4182371"/>
          </a:xfrm>
          <a:prstGeom prst="rect">
            <a:avLst/>
          </a:prstGeom>
        </p:spPr>
      </p:pic>
      <p:pic>
        <p:nvPicPr>
          <p:cNvPr id="10" name="Image 9">
            <a:extLst>
              <a:ext uri="{FF2B5EF4-FFF2-40B4-BE49-F238E27FC236}">
                <a16:creationId xmlns:a16="http://schemas.microsoft.com/office/drawing/2014/main" id="{D31299E2-2339-7906-34D3-AD63FF7FB944}"/>
              </a:ext>
            </a:extLst>
          </p:cNvPr>
          <p:cNvPicPr>
            <a:picLocks noChangeAspect="1"/>
          </p:cNvPicPr>
          <p:nvPr/>
        </p:nvPicPr>
        <p:blipFill>
          <a:blip r:embed="rId5"/>
          <a:stretch>
            <a:fillRect/>
          </a:stretch>
        </p:blipFill>
        <p:spPr>
          <a:xfrm>
            <a:off x="8564035" y="543926"/>
            <a:ext cx="3295650" cy="1384414"/>
          </a:xfrm>
          <a:prstGeom prst="rect">
            <a:avLst/>
          </a:prstGeom>
        </p:spPr>
      </p:pic>
    </p:spTree>
    <p:extLst>
      <p:ext uri="{BB962C8B-B14F-4D97-AF65-F5344CB8AC3E}">
        <p14:creationId xmlns:p14="http://schemas.microsoft.com/office/powerpoint/2010/main" val="28042708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C1B7787C-A603-336C-A5B9-4512FCAB91D1}"/>
              </a:ext>
            </a:extLst>
          </p:cNvPr>
          <p:cNvSpPr>
            <a:spLocks noGrp="1"/>
          </p:cNvSpPr>
          <p:nvPr>
            <p:ph type="title"/>
          </p:nvPr>
        </p:nvSpPr>
        <p:spPr/>
        <p:txBody>
          <a:bodyPr/>
          <a:lstStyle/>
          <a:p>
            <a:r>
              <a:rPr lang="fr-FR" b="1" dirty="0">
                <a:solidFill>
                  <a:srgbClr val="CE0000"/>
                </a:solidFill>
              </a:rPr>
              <a:t>             Evaluation post angioplastie :</a:t>
            </a:r>
          </a:p>
        </p:txBody>
      </p:sp>
      <p:sp>
        <p:nvSpPr>
          <p:cNvPr id="3" name="Sous-titre 2">
            <a:extLst>
              <a:ext uri="{FF2B5EF4-FFF2-40B4-BE49-F238E27FC236}">
                <a16:creationId xmlns:a16="http://schemas.microsoft.com/office/drawing/2014/main" id="{079C4032-1C63-EC42-B0D1-4A50D47670F2}"/>
              </a:ext>
            </a:extLst>
          </p:cNvPr>
          <p:cNvSpPr>
            <a:spLocks noGrp="1"/>
          </p:cNvSpPr>
          <p:nvPr>
            <p:ph idx="1"/>
          </p:nvPr>
        </p:nvSpPr>
        <p:spPr>
          <a:solidFill>
            <a:schemeClr val="bg1"/>
          </a:solidFill>
        </p:spPr>
        <p:txBody>
          <a:bodyPr>
            <a:noAutofit/>
          </a:bodyPr>
          <a:lstStyle/>
          <a:p>
            <a:pPr marL="0" indent="0" algn="l">
              <a:buNone/>
            </a:pPr>
            <a:endParaRPr lang="fr-FR" sz="2400" dirty="0"/>
          </a:p>
          <a:p>
            <a:pPr algn="l"/>
            <a:endParaRPr lang="fr-FR" sz="2400" dirty="0"/>
          </a:p>
        </p:txBody>
      </p:sp>
      <p:pic>
        <p:nvPicPr>
          <p:cNvPr id="7" name="Image 6">
            <a:extLst>
              <a:ext uri="{FF2B5EF4-FFF2-40B4-BE49-F238E27FC236}">
                <a16:creationId xmlns:a16="http://schemas.microsoft.com/office/drawing/2014/main" id="{14704B4E-F040-0F47-9DFD-0DD4C877DA7C}"/>
              </a:ext>
            </a:extLst>
          </p:cNvPr>
          <p:cNvPicPr>
            <a:picLocks noChangeAspect="1"/>
          </p:cNvPicPr>
          <p:nvPr/>
        </p:nvPicPr>
        <p:blipFill>
          <a:blip r:embed="rId3"/>
          <a:stretch>
            <a:fillRect/>
          </a:stretch>
        </p:blipFill>
        <p:spPr>
          <a:xfrm>
            <a:off x="332315" y="209550"/>
            <a:ext cx="1541688" cy="1026583"/>
          </a:xfrm>
          <a:prstGeom prst="rect">
            <a:avLst/>
          </a:prstGeom>
        </p:spPr>
      </p:pic>
      <p:sp>
        <p:nvSpPr>
          <p:cNvPr id="5" name="Sous-titre 2">
            <a:extLst>
              <a:ext uri="{FF2B5EF4-FFF2-40B4-BE49-F238E27FC236}">
                <a16:creationId xmlns:a16="http://schemas.microsoft.com/office/drawing/2014/main" id="{E03CB9A8-DBA2-394C-AB33-527B9204801B}"/>
              </a:ext>
            </a:extLst>
          </p:cNvPr>
          <p:cNvSpPr txBox="1">
            <a:spLocks/>
          </p:cNvSpPr>
          <p:nvPr/>
        </p:nvSpPr>
        <p:spPr>
          <a:xfrm>
            <a:off x="2611714" y="1393613"/>
            <a:ext cx="9381070" cy="45719"/>
          </a:xfrm>
          <a:prstGeom prst="rect">
            <a:avLst/>
          </a:prstGeom>
          <a:solidFill>
            <a:srgbClr val="D10000"/>
          </a:solidFill>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FR"/>
          </a:p>
          <a:p>
            <a:endParaRPr lang="fr-FR" sz="4000" b="1" dirty="0">
              <a:solidFill>
                <a:schemeClr val="bg1"/>
              </a:solidFill>
              <a:latin typeface="Avenir Next Demi Bold" panose="020B0503020202020204" pitchFamily="34" charset="0"/>
            </a:endParaRPr>
          </a:p>
        </p:txBody>
      </p:sp>
      <p:sp>
        <p:nvSpPr>
          <p:cNvPr id="6" name="ZoneTexte 5">
            <a:extLst>
              <a:ext uri="{FF2B5EF4-FFF2-40B4-BE49-F238E27FC236}">
                <a16:creationId xmlns:a16="http://schemas.microsoft.com/office/drawing/2014/main" id="{C8D22C6A-4CD5-A845-8B23-502571906829}"/>
              </a:ext>
            </a:extLst>
          </p:cNvPr>
          <p:cNvSpPr txBox="1"/>
          <p:nvPr/>
        </p:nvSpPr>
        <p:spPr>
          <a:xfrm>
            <a:off x="396074" y="1101210"/>
            <a:ext cx="1414170" cy="246221"/>
          </a:xfrm>
          <a:prstGeom prst="rect">
            <a:avLst/>
          </a:prstGeom>
          <a:noFill/>
        </p:spPr>
        <p:txBody>
          <a:bodyPr wrap="none" rtlCol="0">
            <a:spAutoFit/>
          </a:bodyPr>
          <a:lstStyle/>
          <a:p>
            <a:r>
              <a:rPr lang="fr-FR" sz="1000" b="1" dirty="0">
                <a:latin typeface="Helvetica" pitchFamily="2" charset="0"/>
              </a:rPr>
              <a:t>STRASBOURG 2024</a:t>
            </a:r>
          </a:p>
        </p:txBody>
      </p:sp>
      <p:pic>
        <p:nvPicPr>
          <p:cNvPr id="2" name="Image 1">
            <a:extLst>
              <a:ext uri="{FF2B5EF4-FFF2-40B4-BE49-F238E27FC236}">
                <a16:creationId xmlns:a16="http://schemas.microsoft.com/office/drawing/2014/main" id="{13DC7A44-D1E0-1ADB-8E5D-279D861F0B77}"/>
              </a:ext>
            </a:extLst>
          </p:cNvPr>
          <p:cNvPicPr>
            <a:picLocks noChangeAspect="1"/>
          </p:cNvPicPr>
          <p:nvPr/>
        </p:nvPicPr>
        <p:blipFill>
          <a:blip r:embed="rId4"/>
          <a:stretch>
            <a:fillRect/>
          </a:stretch>
        </p:blipFill>
        <p:spPr>
          <a:xfrm>
            <a:off x="1357745" y="1675423"/>
            <a:ext cx="9381070" cy="4790499"/>
          </a:xfrm>
          <a:prstGeom prst="rect">
            <a:avLst/>
          </a:prstGeom>
        </p:spPr>
      </p:pic>
    </p:spTree>
    <p:extLst>
      <p:ext uri="{BB962C8B-B14F-4D97-AF65-F5344CB8AC3E}">
        <p14:creationId xmlns:p14="http://schemas.microsoft.com/office/powerpoint/2010/main" val="31133673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du contenu 7">
            <a:extLst>
              <a:ext uri="{FF2B5EF4-FFF2-40B4-BE49-F238E27FC236}">
                <a16:creationId xmlns:a16="http://schemas.microsoft.com/office/drawing/2014/main" id="{E4649DBA-11D6-593D-2E79-211B77133FCA}"/>
              </a:ext>
            </a:extLst>
          </p:cNvPr>
          <p:cNvPicPr>
            <a:picLocks noGrp="1" noChangeAspect="1"/>
          </p:cNvPicPr>
          <p:nvPr>
            <p:ph idx="1"/>
          </p:nvPr>
        </p:nvPicPr>
        <p:blipFill>
          <a:blip r:embed="rId2"/>
          <a:stretch>
            <a:fillRect/>
          </a:stretch>
        </p:blipFill>
        <p:spPr>
          <a:xfrm>
            <a:off x="6291369" y="1980990"/>
            <a:ext cx="2159000" cy="1943100"/>
          </a:xfrm>
          <a:prstGeom prst="rect">
            <a:avLst/>
          </a:prstGeom>
        </p:spPr>
      </p:pic>
      <p:pic>
        <p:nvPicPr>
          <p:cNvPr id="7" name="Image 6">
            <a:extLst>
              <a:ext uri="{FF2B5EF4-FFF2-40B4-BE49-F238E27FC236}">
                <a16:creationId xmlns:a16="http://schemas.microsoft.com/office/drawing/2014/main" id="{14704B4E-F040-0F47-9DFD-0DD4C877DA7C}"/>
              </a:ext>
            </a:extLst>
          </p:cNvPr>
          <p:cNvPicPr>
            <a:picLocks noChangeAspect="1"/>
          </p:cNvPicPr>
          <p:nvPr/>
        </p:nvPicPr>
        <p:blipFill>
          <a:blip r:embed="rId3"/>
          <a:stretch>
            <a:fillRect/>
          </a:stretch>
        </p:blipFill>
        <p:spPr>
          <a:xfrm>
            <a:off x="332315" y="209550"/>
            <a:ext cx="1541688" cy="1026583"/>
          </a:xfrm>
          <a:prstGeom prst="rect">
            <a:avLst/>
          </a:prstGeom>
        </p:spPr>
      </p:pic>
      <p:sp>
        <p:nvSpPr>
          <p:cNvPr id="5" name="Sous-titre 2">
            <a:extLst>
              <a:ext uri="{FF2B5EF4-FFF2-40B4-BE49-F238E27FC236}">
                <a16:creationId xmlns:a16="http://schemas.microsoft.com/office/drawing/2014/main" id="{E03CB9A8-DBA2-394C-AB33-527B9204801B}"/>
              </a:ext>
            </a:extLst>
          </p:cNvPr>
          <p:cNvSpPr txBox="1">
            <a:spLocks/>
          </p:cNvSpPr>
          <p:nvPr/>
        </p:nvSpPr>
        <p:spPr>
          <a:xfrm flipV="1">
            <a:off x="2584004" y="1347432"/>
            <a:ext cx="5451631" cy="46182"/>
          </a:xfrm>
          <a:prstGeom prst="rect">
            <a:avLst/>
          </a:prstGeom>
          <a:solidFill>
            <a:srgbClr val="D10000"/>
          </a:solidFill>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FR"/>
          </a:p>
          <a:p>
            <a:endParaRPr lang="fr-FR" sz="4000" b="1" dirty="0">
              <a:solidFill>
                <a:schemeClr val="bg1"/>
              </a:solidFill>
              <a:latin typeface="Avenir Next Demi Bold" panose="020B0503020202020204" pitchFamily="34" charset="0"/>
            </a:endParaRPr>
          </a:p>
        </p:txBody>
      </p:sp>
      <p:sp>
        <p:nvSpPr>
          <p:cNvPr id="6" name="ZoneTexte 5">
            <a:extLst>
              <a:ext uri="{FF2B5EF4-FFF2-40B4-BE49-F238E27FC236}">
                <a16:creationId xmlns:a16="http://schemas.microsoft.com/office/drawing/2014/main" id="{C8D22C6A-4CD5-A845-8B23-502571906829}"/>
              </a:ext>
            </a:extLst>
          </p:cNvPr>
          <p:cNvSpPr txBox="1"/>
          <p:nvPr/>
        </p:nvSpPr>
        <p:spPr>
          <a:xfrm>
            <a:off x="396074" y="1101210"/>
            <a:ext cx="1414170" cy="246221"/>
          </a:xfrm>
          <a:prstGeom prst="rect">
            <a:avLst/>
          </a:prstGeom>
          <a:noFill/>
        </p:spPr>
        <p:txBody>
          <a:bodyPr wrap="none" rtlCol="0">
            <a:spAutoFit/>
          </a:bodyPr>
          <a:lstStyle/>
          <a:p>
            <a:r>
              <a:rPr lang="fr-FR" sz="1000" b="1" dirty="0">
                <a:latin typeface="Helvetica" pitchFamily="2" charset="0"/>
              </a:rPr>
              <a:t>STRASBOURG 2024</a:t>
            </a:r>
          </a:p>
        </p:txBody>
      </p:sp>
      <p:sp>
        <p:nvSpPr>
          <p:cNvPr id="11" name="Titre 7">
            <a:extLst>
              <a:ext uri="{FF2B5EF4-FFF2-40B4-BE49-F238E27FC236}">
                <a16:creationId xmlns:a16="http://schemas.microsoft.com/office/drawing/2014/main" id="{D1A3536E-CDF1-2CE6-2419-30267EFB4585}"/>
              </a:ext>
            </a:extLst>
          </p:cNvPr>
          <p:cNvSpPr>
            <a:spLocks noGrp="1"/>
          </p:cNvSpPr>
          <p:nvPr>
            <p:ph type="title"/>
          </p:nvPr>
        </p:nvSpPr>
        <p:spPr>
          <a:xfrm>
            <a:off x="1344085" y="388764"/>
            <a:ext cx="10515600" cy="1325563"/>
          </a:xfrm>
        </p:spPr>
        <p:txBody>
          <a:bodyPr>
            <a:normAutofit/>
          </a:bodyPr>
          <a:lstStyle/>
          <a:p>
            <a:r>
              <a:rPr lang="fr-FR" sz="3600" b="1" dirty="0">
                <a:solidFill>
                  <a:srgbClr val="CE0000"/>
                </a:solidFill>
              </a:rPr>
              <a:t>           Evaluation post angioplastie :    </a:t>
            </a:r>
          </a:p>
        </p:txBody>
      </p:sp>
      <p:pic>
        <p:nvPicPr>
          <p:cNvPr id="2" name="Image 1">
            <a:extLst>
              <a:ext uri="{FF2B5EF4-FFF2-40B4-BE49-F238E27FC236}">
                <a16:creationId xmlns:a16="http://schemas.microsoft.com/office/drawing/2014/main" id="{E7410FA6-7932-3CCE-FFB9-38AACF9D3ECA}"/>
              </a:ext>
            </a:extLst>
          </p:cNvPr>
          <p:cNvPicPr>
            <a:picLocks noChangeAspect="1"/>
          </p:cNvPicPr>
          <p:nvPr/>
        </p:nvPicPr>
        <p:blipFill>
          <a:blip r:embed="rId4"/>
          <a:stretch>
            <a:fillRect/>
          </a:stretch>
        </p:blipFill>
        <p:spPr>
          <a:xfrm>
            <a:off x="332315" y="1964449"/>
            <a:ext cx="2654300" cy="2705100"/>
          </a:xfrm>
          <a:prstGeom prst="rect">
            <a:avLst/>
          </a:prstGeom>
        </p:spPr>
      </p:pic>
      <p:pic>
        <p:nvPicPr>
          <p:cNvPr id="4" name="Image 3">
            <a:extLst>
              <a:ext uri="{FF2B5EF4-FFF2-40B4-BE49-F238E27FC236}">
                <a16:creationId xmlns:a16="http://schemas.microsoft.com/office/drawing/2014/main" id="{9B65DE72-DB35-BC87-7598-66354907B90C}"/>
              </a:ext>
            </a:extLst>
          </p:cNvPr>
          <p:cNvPicPr>
            <a:picLocks noChangeAspect="1"/>
          </p:cNvPicPr>
          <p:nvPr/>
        </p:nvPicPr>
        <p:blipFill>
          <a:blip r:embed="rId5"/>
          <a:stretch>
            <a:fillRect/>
          </a:stretch>
        </p:blipFill>
        <p:spPr>
          <a:xfrm>
            <a:off x="3559492" y="1980990"/>
            <a:ext cx="2159000" cy="1976184"/>
          </a:xfrm>
          <a:prstGeom prst="rect">
            <a:avLst/>
          </a:prstGeom>
        </p:spPr>
      </p:pic>
      <p:pic>
        <p:nvPicPr>
          <p:cNvPr id="9" name="Image 8">
            <a:extLst>
              <a:ext uri="{FF2B5EF4-FFF2-40B4-BE49-F238E27FC236}">
                <a16:creationId xmlns:a16="http://schemas.microsoft.com/office/drawing/2014/main" id="{F24809B8-1A00-3F78-9E5E-0633879BD4FF}"/>
              </a:ext>
            </a:extLst>
          </p:cNvPr>
          <p:cNvPicPr>
            <a:picLocks noChangeAspect="1"/>
          </p:cNvPicPr>
          <p:nvPr/>
        </p:nvPicPr>
        <p:blipFill>
          <a:blip r:embed="rId6"/>
          <a:stretch>
            <a:fillRect/>
          </a:stretch>
        </p:blipFill>
        <p:spPr>
          <a:xfrm>
            <a:off x="6291369" y="4328247"/>
            <a:ext cx="2159000" cy="1943101"/>
          </a:xfrm>
          <a:prstGeom prst="rect">
            <a:avLst/>
          </a:prstGeom>
        </p:spPr>
      </p:pic>
      <p:pic>
        <p:nvPicPr>
          <p:cNvPr id="10" name="Image 9">
            <a:extLst>
              <a:ext uri="{FF2B5EF4-FFF2-40B4-BE49-F238E27FC236}">
                <a16:creationId xmlns:a16="http://schemas.microsoft.com/office/drawing/2014/main" id="{DD686999-8187-35A6-8D68-551FC779128C}"/>
              </a:ext>
            </a:extLst>
          </p:cNvPr>
          <p:cNvPicPr>
            <a:picLocks noChangeAspect="1"/>
          </p:cNvPicPr>
          <p:nvPr/>
        </p:nvPicPr>
        <p:blipFill>
          <a:blip r:embed="rId7"/>
          <a:stretch>
            <a:fillRect/>
          </a:stretch>
        </p:blipFill>
        <p:spPr>
          <a:xfrm>
            <a:off x="3559492" y="4306960"/>
            <a:ext cx="2159000" cy="1930400"/>
          </a:xfrm>
          <a:prstGeom prst="rect">
            <a:avLst/>
          </a:prstGeom>
        </p:spPr>
      </p:pic>
      <p:pic>
        <p:nvPicPr>
          <p:cNvPr id="12" name="Image 11">
            <a:extLst>
              <a:ext uri="{FF2B5EF4-FFF2-40B4-BE49-F238E27FC236}">
                <a16:creationId xmlns:a16="http://schemas.microsoft.com/office/drawing/2014/main" id="{3628B775-78C2-FAAC-FBE6-F8494E9B83C3}"/>
              </a:ext>
            </a:extLst>
          </p:cNvPr>
          <p:cNvPicPr>
            <a:picLocks noChangeAspect="1"/>
          </p:cNvPicPr>
          <p:nvPr/>
        </p:nvPicPr>
        <p:blipFill>
          <a:blip r:embed="rId8"/>
          <a:stretch>
            <a:fillRect/>
          </a:stretch>
        </p:blipFill>
        <p:spPr>
          <a:xfrm>
            <a:off x="8846128" y="1980990"/>
            <a:ext cx="3013557" cy="2688559"/>
          </a:xfrm>
          <a:prstGeom prst="rect">
            <a:avLst/>
          </a:prstGeom>
        </p:spPr>
      </p:pic>
      <p:sp>
        <p:nvSpPr>
          <p:cNvPr id="13" name="Rectangle 12">
            <a:extLst>
              <a:ext uri="{FF2B5EF4-FFF2-40B4-BE49-F238E27FC236}">
                <a16:creationId xmlns:a16="http://schemas.microsoft.com/office/drawing/2014/main" id="{2C8DC454-9D83-CB5E-9171-3C5B57B96FB8}"/>
              </a:ext>
            </a:extLst>
          </p:cNvPr>
          <p:cNvSpPr/>
          <p:nvPr/>
        </p:nvSpPr>
        <p:spPr>
          <a:xfrm>
            <a:off x="509538" y="5155410"/>
            <a:ext cx="2299854" cy="48491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err="1">
                <a:solidFill>
                  <a:schemeClr val="tx1"/>
                </a:solidFill>
              </a:rPr>
              <a:t>Malapposition</a:t>
            </a:r>
            <a:endParaRPr lang="fr-FR" dirty="0">
              <a:solidFill>
                <a:schemeClr val="tx1"/>
              </a:solidFill>
            </a:endParaRPr>
          </a:p>
        </p:txBody>
      </p:sp>
      <p:sp>
        <p:nvSpPr>
          <p:cNvPr id="14" name="Rectangle 13">
            <a:extLst>
              <a:ext uri="{FF2B5EF4-FFF2-40B4-BE49-F238E27FC236}">
                <a16:creationId xmlns:a16="http://schemas.microsoft.com/office/drawing/2014/main" id="{A08046D6-743E-16CA-4254-61905C1D16E4}"/>
              </a:ext>
            </a:extLst>
          </p:cNvPr>
          <p:cNvSpPr/>
          <p:nvPr/>
        </p:nvSpPr>
        <p:spPr>
          <a:xfrm>
            <a:off x="3766155" y="6339784"/>
            <a:ext cx="1745673" cy="36036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Sous expansion</a:t>
            </a:r>
          </a:p>
        </p:txBody>
      </p:sp>
      <p:sp>
        <p:nvSpPr>
          <p:cNvPr id="15" name="Rectangle 14">
            <a:extLst>
              <a:ext uri="{FF2B5EF4-FFF2-40B4-BE49-F238E27FC236}">
                <a16:creationId xmlns:a16="http://schemas.microsoft.com/office/drawing/2014/main" id="{0955EC5A-A3B9-284C-97B0-D9E0AFBA67AB}"/>
              </a:ext>
            </a:extLst>
          </p:cNvPr>
          <p:cNvSpPr/>
          <p:nvPr/>
        </p:nvSpPr>
        <p:spPr>
          <a:xfrm>
            <a:off x="6498032" y="6348114"/>
            <a:ext cx="1745673" cy="36036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Dissection</a:t>
            </a:r>
          </a:p>
        </p:txBody>
      </p:sp>
      <p:sp>
        <p:nvSpPr>
          <p:cNvPr id="16" name="Rectangle 15">
            <a:extLst>
              <a:ext uri="{FF2B5EF4-FFF2-40B4-BE49-F238E27FC236}">
                <a16:creationId xmlns:a16="http://schemas.microsoft.com/office/drawing/2014/main" id="{2D178012-A8DB-9BAC-9738-B1D2D87E66EB}"/>
              </a:ext>
            </a:extLst>
          </p:cNvPr>
          <p:cNvSpPr/>
          <p:nvPr/>
        </p:nvSpPr>
        <p:spPr>
          <a:xfrm>
            <a:off x="9202979" y="5029705"/>
            <a:ext cx="2299854" cy="48491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Excentricité &lt; 0,7</a:t>
            </a:r>
          </a:p>
        </p:txBody>
      </p:sp>
    </p:spTree>
    <p:extLst>
      <p:ext uri="{BB962C8B-B14F-4D97-AF65-F5344CB8AC3E}">
        <p14:creationId xmlns:p14="http://schemas.microsoft.com/office/powerpoint/2010/main" val="38077400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4704B4E-F040-0F47-9DFD-0DD4C877DA7C}"/>
              </a:ext>
            </a:extLst>
          </p:cNvPr>
          <p:cNvPicPr>
            <a:picLocks noChangeAspect="1"/>
          </p:cNvPicPr>
          <p:nvPr/>
        </p:nvPicPr>
        <p:blipFill>
          <a:blip r:embed="rId2"/>
          <a:stretch>
            <a:fillRect/>
          </a:stretch>
        </p:blipFill>
        <p:spPr>
          <a:xfrm>
            <a:off x="332315" y="209550"/>
            <a:ext cx="1541688" cy="1026583"/>
          </a:xfrm>
          <a:prstGeom prst="rect">
            <a:avLst/>
          </a:prstGeom>
        </p:spPr>
      </p:pic>
      <p:sp>
        <p:nvSpPr>
          <p:cNvPr id="5" name="Sous-titre 2">
            <a:extLst>
              <a:ext uri="{FF2B5EF4-FFF2-40B4-BE49-F238E27FC236}">
                <a16:creationId xmlns:a16="http://schemas.microsoft.com/office/drawing/2014/main" id="{E03CB9A8-DBA2-394C-AB33-527B9204801B}"/>
              </a:ext>
            </a:extLst>
          </p:cNvPr>
          <p:cNvSpPr txBox="1">
            <a:spLocks/>
          </p:cNvSpPr>
          <p:nvPr/>
        </p:nvSpPr>
        <p:spPr>
          <a:xfrm flipV="1">
            <a:off x="2584004" y="1347432"/>
            <a:ext cx="5451631" cy="46182"/>
          </a:xfrm>
          <a:prstGeom prst="rect">
            <a:avLst/>
          </a:prstGeom>
          <a:solidFill>
            <a:srgbClr val="D10000"/>
          </a:solidFill>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FR"/>
          </a:p>
          <a:p>
            <a:endParaRPr lang="fr-FR" sz="4000" b="1" dirty="0">
              <a:solidFill>
                <a:schemeClr val="bg1"/>
              </a:solidFill>
              <a:latin typeface="Avenir Next Demi Bold" panose="020B0503020202020204" pitchFamily="34" charset="0"/>
            </a:endParaRPr>
          </a:p>
        </p:txBody>
      </p:sp>
      <p:sp>
        <p:nvSpPr>
          <p:cNvPr id="6" name="ZoneTexte 5">
            <a:extLst>
              <a:ext uri="{FF2B5EF4-FFF2-40B4-BE49-F238E27FC236}">
                <a16:creationId xmlns:a16="http://schemas.microsoft.com/office/drawing/2014/main" id="{C8D22C6A-4CD5-A845-8B23-502571906829}"/>
              </a:ext>
            </a:extLst>
          </p:cNvPr>
          <p:cNvSpPr txBox="1"/>
          <p:nvPr/>
        </p:nvSpPr>
        <p:spPr>
          <a:xfrm>
            <a:off x="396074" y="1101210"/>
            <a:ext cx="1414170" cy="246221"/>
          </a:xfrm>
          <a:prstGeom prst="rect">
            <a:avLst/>
          </a:prstGeom>
          <a:noFill/>
        </p:spPr>
        <p:txBody>
          <a:bodyPr wrap="none" rtlCol="0">
            <a:spAutoFit/>
          </a:bodyPr>
          <a:lstStyle/>
          <a:p>
            <a:r>
              <a:rPr lang="fr-FR" sz="1000" b="1" dirty="0">
                <a:latin typeface="Helvetica" pitchFamily="2" charset="0"/>
              </a:rPr>
              <a:t>STRASBOURG 2024</a:t>
            </a:r>
          </a:p>
        </p:txBody>
      </p:sp>
      <p:sp>
        <p:nvSpPr>
          <p:cNvPr id="11" name="Titre 7">
            <a:extLst>
              <a:ext uri="{FF2B5EF4-FFF2-40B4-BE49-F238E27FC236}">
                <a16:creationId xmlns:a16="http://schemas.microsoft.com/office/drawing/2014/main" id="{D1A3536E-CDF1-2CE6-2419-30267EFB4585}"/>
              </a:ext>
            </a:extLst>
          </p:cNvPr>
          <p:cNvSpPr>
            <a:spLocks noGrp="1"/>
          </p:cNvSpPr>
          <p:nvPr>
            <p:ph type="title"/>
          </p:nvPr>
        </p:nvSpPr>
        <p:spPr>
          <a:xfrm>
            <a:off x="1344085" y="388764"/>
            <a:ext cx="10515600" cy="1325563"/>
          </a:xfrm>
        </p:spPr>
        <p:txBody>
          <a:bodyPr>
            <a:normAutofit/>
          </a:bodyPr>
          <a:lstStyle/>
          <a:p>
            <a:r>
              <a:rPr lang="fr-FR" sz="3600" b="1" dirty="0">
                <a:solidFill>
                  <a:srgbClr val="CE0000"/>
                </a:solidFill>
              </a:rPr>
              <a:t>           Evaluation post angioplastie :    </a:t>
            </a:r>
          </a:p>
        </p:txBody>
      </p:sp>
      <p:sp>
        <p:nvSpPr>
          <p:cNvPr id="17" name="Espace réservé du contenu 16">
            <a:extLst>
              <a:ext uri="{FF2B5EF4-FFF2-40B4-BE49-F238E27FC236}">
                <a16:creationId xmlns:a16="http://schemas.microsoft.com/office/drawing/2014/main" id="{34E18ED2-BE6D-A967-99BA-854B259F9534}"/>
              </a:ext>
            </a:extLst>
          </p:cNvPr>
          <p:cNvSpPr>
            <a:spLocks noGrp="1"/>
          </p:cNvSpPr>
          <p:nvPr>
            <p:ph idx="1"/>
          </p:nvPr>
        </p:nvSpPr>
        <p:spPr/>
        <p:txBody>
          <a:bodyPr/>
          <a:lstStyle/>
          <a:p>
            <a:endParaRPr lang="fr-FR" dirty="0"/>
          </a:p>
        </p:txBody>
      </p:sp>
      <p:pic>
        <p:nvPicPr>
          <p:cNvPr id="18" name="Image 17">
            <a:extLst>
              <a:ext uri="{FF2B5EF4-FFF2-40B4-BE49-F238E27FC236}">
                <a16:creationId xmlns:a16="http://schemas.microsoft.com/office/drawing/2014/main" id="{1DDAC7AF-A961-01FE-169A-71C4A7E0FADC}"/>
              </a:ext>
            </a:extLst>
          </p:cNvPr>
          <p:cNvPicPr>
            <a:picLocks noChangeAspect="1"/>
          </p:cNvPicPr>
          <p:nvPr/>
        </p:nvPicPr>
        <p:blipFill>
          <a:blip r:embed="rId3"/>
          <a:stretch>
            <a:fillRect/>
          </a:stretch>
        </p:blipFill>
        <p:spPr>
          <a:xfrm>
            <a:off x="9202815" y="2192521"/>
            <a:ext cx="2656870" cy="3564268"/>
          </a:xfrm>
          <a:prstGeom prst="rect">
            <a:avLst/>
          </a:prstGeom>
        </p:spPr>
      </p:pic>
      <p:pic>
        <p:nvPicPr>
          <p:cNvPr id="19" name="Image 18">
            <a:extLst>
              <a:ext uri="{FF2B5EF4-FFF2-40B4-BE49-F238E27FC236}">
                <a16:creationId xmlns:a16="http://schemas.microsoft.com/office/drawing/2014/main" id="{95C854B9-DA4C-449E-72B6-0897F0E0695F}"/>
              </a:ext>
            </a:extLst>
          </p:cNvPr>
          <p:cNvPicPr>
            <a:picLocks noChangeAspect="1"/>
          </p:cNvPicPr>
          <p:nvPr/>
        </p:nvPicPr>
        <p:blipFill>
          <a:blip r:embed="rId4"/>
          <a:stretch>
            <a:fillRect/>
          </a:stretch>
        </p:blipFill>
        <p:spPr>
          <a:xfrm>
            <a:off x="6027643" y="2192521"/>
            <a:ext cx="2656870" cy="3564268"/>
          </a:xfrm>
          <a:prstGeom prst="rect">
            <a:avLst/>
          </a:prstGeom>
        </p:spPr>
      </p:pic>
      <p:pic>
        <p:nvPicPr>
          <p:cNvPr id="20" name="Image 19">
            <a:extLst>
              <a:ext uri="{FF2B5EF4-FFF2-40B4-BE49-F238E27FC236}">
                <a16:creationId xmlns:a16="http://schemas.microsoft.com/office/drawing/2014/main" id="{23D6200B-BF7B-04D4-F3C3-72B337DEC2EE}"/>
              </a:ext>
            </a:extLst>
          </p:cNvPr>
          <p:cNvPicPr>
            <a:picLocks noChangeAspect="1"/>
          </p:cNvPicPr>
          <p:nvPr/>
        </p:nvPicPr>
        <p:blipFill>
          <a:blip r:embed="rId5"/>
          <a:stretch>
            <a:fillRect/>
          </a:stretch>
        </p:blipFill>
        <p:spPr>
          <a:xfrm>
            <a:off x="332315" y="2192520"/>
            <a:ext cx="5177026" cy="3564269"/>
          </a:xfrm>
          <a:prstGeom prst="rect">
            <a:avLst/>
          </a:prstGeom>
        </p:spPr>
      </p:pic>
    </p:spTree>
    <p:extLst>
      <p:ext uri="{BB962C8B-B14F-4D97-AF65-F5344CB8AC3E}">
        <p14:creationId xmlns:p14="http://schemas.microsoft.com/office/powerpoint/2010/main" val="12903591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079C4032-1C63-EC42-B0D1-4A50D47670F2}"/>
              </a:ext>
            </a:extLst>
          </p:cNvPr>
          <p:cNvSpPr>
            <a:spLocks noGrp="1"/>
          </p:cNvSpPr>
          <p:nvPr>
            <p:ph idx="1"/>
          </p:nvPr>
        </p:nvSpPr>
        <p:spPr>
          <a:solidFill>
            <a:schemeClr val="bg1"/>
          </a:solidFill>
        </p:spPr>
        <p:txBody>
          <a:bodyPr>
            <a:noAutofit/>
          </a:bodyPr>
          <a:lstStyle/>
          <a:p>
            <a:pPr algn="l"/>
            <a:r>
              <a:rPr lang="fr-FR" sz="2400" dirty="0"/>
              <a:t>Fractures post stenting avec « </a:t>
            </a:r>
            <a:r>
              <a:rPr lang="fr-FR" sz="2400" dirty="0" err="1"/>
              <a:t>malapposition</a:t>
            </a:r>
            <a:r>
              <a:rPr lang="fr-FR" sz="2400" dirty="0"/>
              <a:t> » : A RESPECTER +++</a:t>
            </a:r>
          </a:p>
        </p:txBody>
      </p:sp>
      <p:pic>
        <p:nvPicPr>
          <p:cNvPr id="7" name="Image 6">
            <a:extLst>
              <a:ext uri="{FF2B5EF4-FFF2-40B4-BE49-F238E27FC236}">
                <a16:creationId xmlns:a16="http://schemas.microsoft.com/office/drawing/2014/main" id="{14704B4E-F040-0F47-9DFD-0DD4C877DA7C}"/>
              </a:ext>
            </a:extLst>
          </p:cNvPr>
          <p:cNvPicPr>
            <a:picLocks noChangeAspect="1"/>
          </p:cNvPicPr>
          <p:nvPr/>
        </p:nvPicPr>
        <p:blipFill>
          <a:blip r:embed="rId2"/>
          <a:stretch>
            <a:fillRect/>
          </a:stretch>
        </p:blipFill>
        <p:spPr>
          <a:xfrm>
            <a:off x="332315" y="209550"/>
            <a:ext cx="1541688" cy="1026583"/>
          </a:xfrm>
          <a:prstGeom prst="rect">
            <a:avLst/>
          </a:prstGeom>
        </p:spPr>
      </p:pic>
      <p:sp>
        <p:nvSpPr>
          <p:cNvPr id="5" name="Sous-titre 2">
            <a:extLst>
              <a:ext uri="{FF2B5EF4-FFF2-40B4-BE49-F238E27FC236}">
                <a16:creationId xmlns:a16="http://schemas.microsoft.com/office/drawing/2014/main" id="{E03CB9A8-DBA2-394C-AB33-527B9204801B}"/>
              </a:ext>
            </a:extLst>
          </p:cNvPr>
          <p:cNvSpPr txBox="1">
            <a:spLocks/>
          </p:cNvSpPr>
          <p:nvPr/>
        </p:nvSpPr>
        <p:spPr>
          <a:xfrm flipV="1">
            <a:off x="2611714" y="1347432"/>
            <a:ext cx="5507050" cy="46182"/>
          </a:xfrm>
          <a:prstGeom prst="rect">
            <a:avLst/>
          </a:prstGeom>
          <a:solidFill>
            <a:srgbClr val="D10000"/>
          </a:solidFill>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FR"/>
          </a:p>
          <a:p>
            <a:endParaRPr lang="fr-FR" sz="4000" b="1" dirty="0">
              <a:solidFill>
                <a:schemeClr val="bg1"/>
              </a:solidFill>
              <a:latin typeface="Avenir Next Demi Bold" panose="020B0503020202020204" pitchFamily="34" charset="0"/>
            </a:endParaRPr>
          </a:p>
        </p:txBody>
      </p:sp>
      <p:sp>
        <p:nvSpPr>
          <p:cNvPr id="6" name="ZoneTexte 5">
            <a:extLst>
              <a:ext uri="{FF2B5EF4-FFF2-40B4-BE49-F238E27FC236}">
                <a16:creationId xmlns:a16="http://schemas.microsoft.com/office/drawing/2014/main" id="{C8D22C6A-4CD5-A845-8B23-502571906829}"/>
              </a:ext>
            </a:extLst>
          </p:cNvPr>
          <p:cNvSpPr txBox="1"/>
          <p:nvPr/>
        </p:nvSpPr>
        <p:spPr>
          <a:xfrm>
            <a:off x="396074" y="1101210"/>
            <a:ext cx="1414170" cy="246221"/>
          </a:xfrm>
          <a:prstGeom prst="rect">
            <a:avLst/>
          </a:prstGeom>
          <a:noFill/>
        </p:spPr>
        <p:txBody>
          <a:bodyPr wrap="none" rtlCol="0">
            <a:spAutoFit/>
          </a:bodyPr>
          <a:lstStyle/>
          <a:p>
            <a:r>
              <a:rPr lang="fr-FR" sz="1000" b="1" dirty="0">
                <a:latin typeface="Helvetica" pitchFamily="2" charset="0"/>
              </a:rPr>
              <a:t>STRASBOURG 2024</a:t>
            </a:r>
          </a:p>
        </p:txBody>
      </p:sp>
      <p:sp>
        <p:nvSpPr>
          <p:cNvPr id="11" name="Titre 7">
            <a:extLst>
              <a:ext uri="{FF2B5EF4-FFF2-40B4-BE49-F238E27FC236}">
                <a16:creationId xmlns:a16="http://schemas.microsoft.com/office/drawing/2014/main" id="{D1A3536E-CDF1-2CE6-2419-30267EFB4585}"/>
              </a:ext>
            </a:extLst>
          </p:cNvPr>
          <p:cNvSpPr>
            <a:spLocks noGrp="1"/>
          </p:cNvSpPr>
          <p:nvPr>
            <p:ph type="title"/>
          </p:nvPr>
        </p:nvSpPr>
        <p:spPr>
          <a:xfrm>
            <a:off x="1344085" y="388764"/>
            <a:ext cx="10515600" cy="1325563"/>
          </a:xfrm>
        </p:spPr>
        <p:txBody>
          <a:bodyPr>
            <a:normAutofit/>
          </a:bodyPr>
          <a:lstStyle/>
          <a:p>
            <a:r>
              <a:rPr lang="fr-FR" sz="3600" b="1" dirty="0">
                <a:solidFill>
                  <a:srgbClr val="CE0000"/>
                </a:solidFill>
              </a:rPr>
              <a:t>           Evaluation post angioplastie :    </a:t>
            </a:r>
          </a:p>
        </p:txBody>
      </p:sp>
      <p:pic>
        <p:nvPicPr>
          <p:cNvPr id="12" name="Image 11">
            <a:extLst>
              <a:ext uri="{FF2B5EF4-FFF2-40B4-BE49-F238E27FC236}">
                <a16:creationId xmlns:a16="http://schemas.microsoft.com/office/drawing/2014/main" id="{0E0DE901-0E6B-969D-B11E-ECEC0C667AA1}"/>
              </a:ext>
            </a:extLst>
          </p:cNvPr>
          <p:cNvPicPr>
            <a:picLocks noChangeAspect="1"/>
          </p:cNvPicPr>
          <p:nvPr/>
        </p:nvPicPr>
        <p:blipFill>
          <a:blip r:embed="rId3"/>
          <a:stretch>
            <a:fillRect/>
          </a:stretch>
        </p:blipFill>
        <p:spPr>
          <a:xfrm>
            <a:off x="2209800" y="2563090"/>
            <a:ext cx="7772400" cy="3559781"/>
          </a:xfrm>
          <a:prstGeom prst="rect">
            <a:avLst/>
          </a:prstGeom>
        </p:spPr>
      </p:pic>
    </p:spTree>
    <p:extLst>
      <p:ext uri="{BB962C8B-B14F-4D97-AF65-F5344CB8AC3E}">
        <p14:creationId xmlns:p14="http://schemas.microsoft.com/office/powerpoint/2010/main" val="26206580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C1B7787C-A603-336C-A5B9-4512FCAB91D1}"/>
              </a:ext>
            </a:extLst>
          </p:cNvPr>
          <p:cNvSpPr>
            <a:spLocks noGrp="1"/>
          </p:cNvSpPr>
          <p:nvPr>
            <p:ph type="title"/>
          </p:nvPr>
        </p:nvSpPr>
        <p:spPr>
          <a:xfrm>
            <a:off x="1103159" y="375006"/>
            <a:ext cx="10515600" cy="1325563"/>
          </a:xfrm>
        </p:spPr>
        <p:txBody>
          <a:bodyPr>
            <a:normAutofit/>
          </a:bodyPr>
          <a:lstStyle/>
          <a:p>
            <a:r>
              <a:rPr lang="fr-FR" sz="3600" b="1" dirty="0">
                <a:solidFill>
                  <a:srgbClr val="CE0000"/>
                </a:solidFill>
              </a:rPr>
              <a:t>             Imagerie </a:t>
            </a:r>
            <a:r>
              <a:rPr lang="fr-FR" sz="3600" b="1" dirty="0" err="1">
                <a:solidFill>
                  <a:srgbClr val="CE0000"/>
                </a:solidFill>
              </a:rPr>
              <a:t>intracoronaire</a:t>
            </a:r>
            <a:r>
              <a:rPr lang="fr-FR" sz="3600" b="1" dirty="0">
                <a:solidFill>
                  <a:srgbClr val="CE0000"/>
                </a:solidFill>
              </a:rPr>
              <a:t> : pourquoi la faire ?</a:t>
            </a:r>
          </a:p>
        </p:txBody>
      </p:sp>
      <p:pic>
        <p:nvPicPr>
          <p:cNvPr id="7" name="Image 6">
            <a:extLst>
              <a:ext uri="{FF2B5EF4-FFF2-40B4-BE49-F238E27FC236}">
                <a16:creationId xmlns:a16="http://schemas.microsoft.com/office/drawing/2014/main" id="{14704B4E-F040-0F47-9DFD-0DD4C877DA7C}"/>
              </a:ext>
            </a:extLst>
          </p:cNvPr>
          <p:cNvPicPr>
            <a:picLocks noChangeAspect="1"/>
          </p:cNvPicPr>
          <p:nvPr/>
        </p:nvPicPr>
        <p:blipFill>
          <a:blip r:embed="rId2"/>
          <a:stretch>
            <a:fillRect/>
          </a:stretch>
        </p:blipFill>
        <p:spPr>
          <a:xfrm>
            <a:off x="332315" y="209550"/>
            <a:ext cx="1541688" cy="1026583"/>
          </a:xfrm>
          <a:prstGeom prst="rect">
            <a:avLst/>
          </a:prstGeom>
        </p:spPr>
      </p:pic>
      <p:sp>
        <p:nvSpPr>
          <p:cNvPr id="5" name="Sous-titre 2">
            <a:extLst>
              <a:ext uri="{FF2B5EF4-FFF2-40B4-BE49-F238E27FC236}">
                <a16:creationId xmlns:a16="http://schemas.microsoft.com/office/drawing/2014/main" id="{E03CB9A8-DBA2-394C-AB33-527B9204801B}"/>
              </a:ext>
            </a:extLst>
          </p:cNvPr>
          <p:cNvSpPr txBox="1">
            <a:spLocks/>
          </p:cNvSpPr>
          <p:nvPr/>
        </p:nvSpPr>
        <p:spPr>
          <a:xfrm>
            <a:off x="2528584" y="1352048"/>
            <a:ext cx="9381070" cy="45719"/>
          </a:xfrm>
          <a:prstGeom prst="rect">
            <a:avLst/>
          </a:prstGeom>
          <a:solidFill>
            <a:srgbClr val="D10000"/>
          </a:solidFill>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FR"/>
          </a:p>
          <a:p>
            <a:endParaRPr lang="fr-FR" sz="4000" b="1" dirty="0">
              <a:solidFill>
                <a:schemeClr val="bg1"/>
              </a:solidFill>
              <a:latin typeface="Avenir Next Demi Bold" panose="020B0503020202020204" pitchFamily="34" charset="0"/>
            </a:endParaRPr>
          </a:p>
        </p:txBody>
      </p:sp>
      <p:sp>
        <p:nvSpPr>
          <p:cNvPr id="6" name="ZoneTexte 5">
            <a:extLst>
              <a:ext uri="{FF2B5EF4-FFF2-40B4-BE49-F238E27FC236}">
                <a16:creationId xmlns:a16="http://schemas.microsoft.com/office/drawing/2014/main" id="{C8D22C6A-4CD5-A845-8B23-502571906829}"/>
              </a:ext>
            </a:extLst>
          </p:cNvPr>
          <p:cNvSpPr txBox="1"/>
          <p:nvPr/>
        </p:nvSpPr>
        <p:spPr>
          <a:xfrm>
            <a:off x="396074" y="1101210"/>
            <a:ext cx="1414170" cy="246221"/>
          </a:xfrm>
          <a:prstGeom prst="rect">
            <a:avLst/>
          </a:prstGeom>
          <a:noFill/>
        </p:spPr>
        <p:txBody>
          <a:bodyPr wrap="none" rtlCol="0">
            <a:spAutoFit/>
          </a:bodyPr>
          <a:lstStyle/>
          <a:p>
            <a:r>
              <a:rPr lang="fr-FR" sz="1000" b="1" dirty="0">
                <a:latin typeface="Helvetica" pitchFamily="2" charset="0"/>
              </a:rPr>
              <a:t>STRASBOURG 2024</a:t>
            </a:r>
          </a:p>
        </p:txBody>
      </p:sp>
      <p:sp>
        <p:nvSpPr>
          <p:cNvPr id="4" name="Espace réservé du contenu 3">
            <a:extLst>
              <a:ext uri="{FF2B5EF4-FFF2-40B4-BE49-F238E27FC236}">
                <a16:creationId xmlns:a16="http://schemas.microsoft.com/office/drawing/2014/main" id="{51874B62-9935-E0F6-40BD-63019E14B6CE}"/>
              </a:ext>
            </a:extLst>
          </p:cNvPr>
          <p:cNvSpPr>
            <a:spLocks noGrp="1"/>
          </p:cNvSpPr>
          <p:nvPr>
            <p:ph idx="1"/>
          </p:nvPr>
        </p:nvSpPr>
        <p:spPr/>
        <p:txBody>
          <a:bodyPr/>
          <a:lstStyle/>
          <a:p>
            <a:endParaRPr lang="fr-FR"/>
          </a:p>
        </p:txBody>
      </p:sp>
      <p:pic>
        <p:nvPicPr>
          <p:cNvPr id="9" name="Image 8">
            <a:extLst>
              <a:ext uri="{FF2B5EF4-FFF2-40B4-BE49-F238E27FC236}">
                <a16:creationId xmlns:a16="http://schemas.microsoft.com/office/drawing/2014/main" id="{5EB1CB0D-5476-D446-CDB0-3EC6A4D55F91}"/>
              </a:ext>
            </a:extLst>
          </p:cNvPr>
          <p:cNvPicPr>
            <a:picLocks noChangeAspect="1"/>
          </p:cNvPicPr>
          <p:nvPr/>
        </p:nvPicPr>
        <p:blipFill>
          <a:blip r:embed="rId3"/>
          <a:stretch>
            <a:fillRect/>
          </a:stretch>
        </p:blipFill>
        <p:spPr>
          <a:xfrm>
            <a:off x="2209800" y="2075737"/>
            <a:ext cx="7772400" cy="4101225"/>
          </a:xfrm>
          <a:prstGeom prst="rect">
            <a:avLst/>
          </a:prstGeom>
        </p:spPr>
      </p:pic>
    </p:spTree>
    <p:extLst>
      <p:ext uri="{BB962C8B-B14F-4D97-AF65-F5344CB8AC3E}">
        <p14:creationId xmlns:p14="http://schemas.microsoft.com/office/powerpoint/2010/main" val="19954344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C1B7787C-A603-336C-A5B9-4512FCAB91D1}"/>
              </a:ext>
            </a:extLst>
          </p:cNvPr>
          <p:cNvSpPr>
            <a:spLocks noGrp="1"/>
          </p:cNvSpPr>
          <p:nvPr>
            <p:ph type="title"/>
          </p:nvPr>
        </p:nvSpPr>
        <p:spPr>
          <a:xfrm>
            <a:off x="2179326" y="255063"/>
            <a:ext cx="10515600" cy="1325563"/>
          </a:xfrm>
        </p:spPr>
        <p:txBody>
          <a:bodyPr>
            <a:noAutofit/>
          </a:bodyPr>
          <a:lstStyle/>
          <a:p>
            <a:r>
              <a:rPr lang="fr-FR" sz="3200" b="1" dirty="0">
                <a:solidFill>
                  <a:srgbClr val="CE0000"/>
                </a:solidFill>
              </a:rPr>
              <a:t>Etude </a:t>
            </a:r>
            <a:r>
              <a:rPr lang="fr-FR" sz="3200" b="1" dirty="0" err="1">
                <a:solidFill>
                  <a:srgbClr val="CE0000"/>
                </a:solidFill>
              </a:rPr>
              <a:t>Renovate</a:t>
            </a:r>
            <a:r>
              <a:rPr lang="fr-FR" sz="3200" b="1" dirty="0">
                <a:solidFill>
                  <a:srgbClr val="CE0000"/>
                </a:solidFill>
              </a:rPr>
              <a:t>-</a:t>
            </a:r>
            <a:r>
              <a:rPr lang="fr-FR" sz="3200" b="1" dirty="0" err="1">
                <a:solidFill>
                  <a:srgbClr val="CE0000"/>
                </a:solidFill>
              </a:rPr>
              <a:t>Complex</a:t>
            </a:r>
            <a:r>
              <a:rPr lang="fr-FR" sz="3200" b="1" dirty="0">
                <a:solidFill>
                  <a:srgbClr val="CE0000"/>
                </a:solidFill>
              </a:rPr>
              <a:t>-PCI : angioplastie guidée par     imagerie </a:t>
            </a:r>
            <a:r>
              <a:rPr lang="fr-FR" sz="3200" b="1" dirty="0" err="1">
                <a:solidFill>
                  <a:srgbClr val="CE0000"/>
                </a:solidFill>
              </a:rPr>
              <a:t>intracoronaire</a:t>
            </a:r>
            <a:r>
              <a:rPr lang="fr-FR" sz="3200" b="1" dirty="0">
                <a:solidFill>
                  <a:srgbClr val="CE0000"/>
                </a:solidFill>
              </a:rPr>
              <a:t> versus angiographie guidée.</a:t>
            </a:r>
          </a:p>
        </p:txBody>
      </p:sp>
      <p:pic>
        <p:nvPicPr>
          <p:cNvPr id="7" name="Image 6">
            <a:extLst>
              <a:ext uri="{FF2B5EF4-FFF2-40B4-BE49-F238E27FC236}">
                <a16:creationId xmlns:a16="http://schemas.microsoft.com/office/drawing/2014/main" id="{14704B4E-F040-0F47-9DFD-0DD4C877DA7C}"/>
              </a:ext>
            </a:extLst>
          </p:cNvPr>
          <p:cNvPicPr>
            <a:picLocks noChangeAspect="1"/>
          </p:cNvPicPr>
          <p:nvPr/>
        </p:nvPicPr>
        <p:blipFill>
          <a:blip r:embed="rId3"/>
          <a:stretch>
            <a:fillRect/>
          </a:stretch>
        </p:blipFill>
        <p:spPr>
          <a:xfrm>
            <a:off x="332315" y="209550"/>
            <a:ext cx="1541688" cy="1026583"/>
          </a:xfrm>
          <a:prstGeom prst="rect">
            <a:avLst/>
          </a:prstGeom>
        </p:spPr>
      </p:pic>
      <p:sp>
        <p:nvSpPr>
          <p:cNvPr id="5" name="Sous-titre 2">
            <a:extLst>
              <a:ext uri="{FF2B5EF4-FFF2-40B4-BE49-F238E27FC236}">
                <a16:creationId xmlns:a16="http://schemas.microsoft.com/office/drawing/2014/main" id="{E03CB9A8-DBA2-394C-AB33-527B9204801B}"/>
              </a:ext>
            </a:extLst>
          </p:cNvPr>
          <p:cNvSpPr txBox="1">
            <a:spLocks/>
          </p:cNvSpPr>
          <p:nvPr/>
        </p:nvSpPr>
        <p:spPr>
          <a:xfrm>
            <a:off x="2182221" y="1393613"/>
            <a:ext cx="9381070" cy="45719"/>
          </a:xfrm>
          <a:prstGeom prst="rect">
            <a:avLst/>
          </a:prstGeom>
          <a:solidFill>
            <a:srgbClr val="D10000"/>
          </a:solidFill>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FR"/>
          </a:p>
          <a:p>
            <a:endParaRPr lang="fr-FR" sz="4000" b="1" dirty="0">
              <a:solidFill>
                <a:schemeClr val="bg1"/>
              </a:solidFill>
              <a:latin typeface="Avenir Next Demi Bold" panose="020B0503020202020204" pitchFamily="34" charset="0"/>
            </a:endParaRPr>
          </a:p>
        </p:txBody>
      </p:sp>
      <p:sp>
        <p:nvSpPr>
          <p:cNvPr id="6" name="ZoneTexte 5">
            <a:extLst>
              <a:ext uri="{FF2B5EF4-FFF2-40B4-BE49-F238E27FC236}">
                <a16:creationId xmlns:a16="http://schemas.microsoft.com/office/drawing/2014/main" id="{C8D22C6A-4CD5-A845-8B23-502571906829}"/>
              </a:ext>
            </a:extLst>
          </p:cNvPr>
          <p:cNvSpPr txBox="1"/>
          <p:nvPr/>
        </p:nvSpPr>
        <p:spPr>
          <a:xfrm>
            <a:off x="396074" y="1101210"/>
            <a:ext cx="1414170" cy="246221"/>
          </a:xfrm>
          <a:prstGeom prst="rect">
            <a:avLst/>
          </a:prstGeom>
          <a:noFill/>
        </p:spPr>
        <p:txBody>
          <a:bodyPr wrap="none" rtlCol="0">
            <a:spAutoFit/>
          </a:bodyPr>
          <a:lstStyle/>
          <a:p>
            <a:r>
              <a:rPr lang="fr-FR" sz="1000" b="1" dirty="0">
                <a:latin typeface="Helvetica" pitchFamily="2" charset="0"/>
              </a:rPr>
              <a:t>STRASBOURG 2024</a:t>
            </a:r>
          </a:p>
        </p:txBody>
      </p:sp>
      <p:sp>
        <p:nvSpPr>
          <p:cNvPr id="4" name="Espace réservé du contenu 3">
            <a:extLst>
              <a:ext uri="{FF2B5EF4-FFF2-40B4-BE49-F238E27FC236}">
                <a16:creationId xmlns:a16="http://schemas.microsoft.com/office/drawing/2014/main" id="{8FC520E1-C152-A1F3-A454-8690DF11FFF1}"/>
              </a:ext>
            </a:extLst>
          </p:cNvPr>
          <p:cNvSpPr>
            <a:spLocks noGrp="1"/>
          </p:cNvSpPr>
          <p:nvPr>
            <p:ph idx="1"/>
          </p:nvPr>
        </p:nvSpPr>
        <p:spPr/>
        <p:txBody>
          <a:bodyPr/>
          <a:lstStyle/>
          <a:p>
            <a:endParaRPr lang="fr-FR" dirty="0"/>
          </a:p>
        </p:txBody>
      </p:sp>
      <p:pic>
        <p:nvPicPr>
          <p:cNvPr id="9" name="Espace réservé du contenu 3">
            <a:extLst>
              <a:ext uri="{FF2B5EF4-FFF2-40B4-BE49-F238E27FC236}">
                <a16:creationId xmlns:a16="http://schemas.microsoft.com/office/drawing/2014/main" id="{7D0B1D5F-AC81-3E07-EE91-690EC8D201C2}"/>
              </a:ext>
            </a:extLst>
          </p:cNvPr>
          <p:cNvPicPr>
            <a:picLocks noChangeAspect="1"/>
          </p:cNvPicPr>
          <p:nvPr/>
        </p:nvPicPr>
        <p:blipFill>
          <a:blip r:embed="rId4"/>
          <a:stretch>
            <a:fillRect/>
          </a:stretch>
        </p:blipFill>
        <p:spPr>
          <a:xfrm>
            <a:off x="429768" y="1721921"/>
            <a:ext cx="6702552" cy="4520559"/>
          </a:xfrm>
          <a:prstGeom prst="rect">
            <a:avLst/>
          </a:prstGeom>
        </p:spPr>
      </p:pic>
      <p:sp>
        <p:nvSpPr>
          <p:cNvPr id="10" name="Content Placeholder 7">
            <a:extLst>
              <a:ext uri="{FF2B5EF4-FFF2-40B4-BE49-F238E27FC236}">
                <a16:creationId xmlns:a16="http://schemas.microsoft.com/office/drawing/2014/main" id="{BD943C95-575E-87D9-23D8-26F0F20A61EA}"/>
              </a:ext>
            </a:extLst>
          </p:cNvPr>
          <p:cNvSpPr txBox="1">
            <a:spLocks/>
          </p:cNvSpPr>
          <p:nvPr/>
        </p:nvSpPr>
        <p:spPr>
          <a:xfrm>
            <a:off x="7938752" y="2020824"/>
            <a:ext cx="3455097" cy="395935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1620 patients.</a:t>
            </a:r>
          </a:p>
          <a:p>
            <a:r>
              <a:rPr lang="en-US" sz="1800"/>
              <a:t>¾ d’IVUS</a:t>
            </a:r>
          </a:p>
          <a:p>
            <a:r>
              <a:rPr lang="en-US" sz="1800"/>
              <a:t>Critère de jugement principal :</a:t>
            </a:r>
          </a:p>
          <a:p>
            <a:pPr lvl="1"/>
            <a:r>
              <a:rPr lang="en-US" sz="1400"/>
              <a:t>TVF = ( cardiac death + TVR MI + CD TVR)</a:t>
            </a:r>
          </a:p>
          <a:p>
            <a:pPr lvl="1"/>
            <a:r>
              <a:rPr lang="en-US" sz="1400"/>
              <a:t>Diminution de 36% du RR après un suivi de 2,1 ans.</a:t>
            </a:r>
            <a:endParaRPr lang="en-US" sz="1400" dirty="0"/>
          </a:p>
        </p:txBody>
      </p:sp>
      <p:pic>
        <p:nvPicPr>
          <p:cNvPr id="11" name="Image 10">
            <a:extLst>
              <a:ext uri="{FF2B5EF4-FFF2-40B4-BE49-F238E27FC236}">
                <a16:creationId xmlns:a16="http://schemas.microsoft.com/office/drawing/2014/main" id="{C8C53E82-C9CD-F33E-1E61-50A8FF5A78A5}"/>
              </a:ext>
            </a:extLst>
          </p:cNvPr>
          <p:cNvPicPr>
            <a:picLocks noChangeAspect="1"/>
          </p:cNvPicPr>
          <p:nvPr/>
        </p:nvPicPr>
        <p:blipFill>
          <a:blip r:embed="rId5"/>
          <a:stretch>
            <a:fillRect/>
          </a:stretch>
        </p:blipFill>
        <p:spPr>
          <a:xfrm>
            <a:off x="8578042" y="5238087"/>
            <a:ext cx="1330036" cy="742089"/>
          </a:xfrm>
          <a:prstGeom prst="rect">
            <a:avLst/>
          </a:prstGeom>
        </p:spPr>
      </p:pic>
    </p:spTree>
    <p:extLst>
      <p:ext uri="{BB962C8B-B14F-4D97-AF65-F5344CB8AC3E}">
        <p14:creationId xmlns:p14="http://schemas.microsoft.com/office/powerpoint/2010/main" val="7023182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4704B4E-F040-0F47-9DFD-0DD4C877DA7C}"/>
              </a:ext>
            </a:extLst>
          </p:cNvPr>
          <p:cNvPicPr>
            <a:picLocks noChangeAspect="1"/>
          </p:cNvPicPr>
          <p:nvPr/>
        </p:nvPicPr>
        <p:blipFill>
          <a:blip r:embed="rId3"/>
          <a:stretch>
            <a:fillRect/>
          </a:stretch>
        </p:blipFill>
        <p:spPr>
          <a:xfrm>
            <a:off x="332315" y="209550"/>
            <a:ext cx="1541688" cy="1026583"/>
          </a:xfrm>
          <a:prstGeom prst="rect">
            <a:avLst/>
          </a:prstGeom>
        </p:spPr>
      </p:pic>
      <p:sp>
        <p:nvSpPr>
          <p:cNvPr id="6" name="ZoneTexte 5">
            <a:extLst>
              <a:ext uri="{FF2B5EF4-FFF2-40B4-BE49-F238E27FC236}">
                <a16:creationId xmlns:a16="http://schemas.microsoft.com/office/drawing/2014/main" id="{C8D22C6A-4CD5-A845-8B23-502571906829}"/>
              </a:ext>
            </a:extLst>
          </p:cNvPr>
          <p:cNvSpPr txBox="1"/>
          <p:nvPr/>
        </p:nvSpPr>
        <p:spPr>
          <a:xfrm>
            <a:off x="396074" y="1101210"/>
            <a:ext cx="1414170" cy="246221"/>
          </a:xfrm>
          <a:prstGeom prst="rect">
            <a:avLst/>
          </a:prstGeom>
          <a:noFill/>
        </p:spPr>
        <p:txBody>
          <a:bodyPr wrap="none" rtlCol="0">
            <a:spAutoFit/>
          </a:bodyPr>
          <a:lstStyle/>
          <a:p>
            <a:r>
              <a:rPr lang="fr-FR" sz="1000" b="1" dirty="0">
                <a:latin typeface="Helvetica" pitchFamily="2" charset="0"/>
              </a:rPr>
              <a:t>STRASBOURG 2024</a:t>
            </a:r>
          </a:p>
        </p:txBody>
      </p:sp>
      <p:sp>
        <p:nvSpPr>
          <p:cNvPr id="12" name="Espace réservé du contenu 11">
            <a:extLst>
              <a:ext uri="{FF2B5EF4-FFF2-40B4-BE49-F238E27FC236}">
                <a16:creationId xmlns:a16="http://schemas.microsoft.com/office/drawing/2014/main" id="{D6A9D208-4327-2C23-F5D7-1BDA839A73DA}"/>
              </a:ext>
            </a:extLst>
          </p:cNvPr>
          <p:cNvSpPr>
            <a:spLocks noGrp="1"/>
          </p:cNvSpPr>
          <p:nvPr>
            <p:ph idx="1"/>
          </p:nvPr>
        </p:nvSpPr>
        <p:spPr>
          <a:xfrm>
            <a:off x="713510" y="1429223"/>
            <a:ext cx="10515600" cy="4639108"/>
          </a:xfrm>
        </p:spPr>
        <p:txBody>
          <a:bodyPr>
            <a:normAutofit/>
          </a:bodyPr>
          <a:lstStyle/>
          <a:p>
            <a:pPr marL="0" indent="0" algn="ctr">
              <a:buNone/>
            </a:pPr>
            <a:r>
              <a:rPr lang="fr-FR" sz="11500" dirty="0"/>
              <a:t>MERCI</a:t>
            </a:r>
          </a:p>
        </p:txBody>
      </p:sp>
      <p:pic>
        <p:nvPicPr>
          <p:cNvPr id="15" name="Image 14">
            <a:extLst>
              <a:ext uri="{FF2B5EF4-FFF2-40B4-BE49-F238E27FC236}">
                <a16:creationId xmlns:a16="http://schemas.microsoft.com/office/drawing/2014/main" id="{B57F7B84-A41C-9BF1-3A41-3F94CFF8D3E1}"/>
              </a:ext>
            </a:extLst>
          </p:cNvPr>
          <p:cNvPicPr>
            <a:picLocks noChangeAspect="1"/>
          </p:cNvPicPr>
          <p:nvPr/>
        </p:nvPicPr>
        <p:blipFill>
          <a:blip r:embed="rId4"/>
          <a:stretch>
            <a:fillRect/>
          </a:stretch>
        </p:blipFill>
        <p:spPr>
          <a:xfrm>
            <a:off x="962890" y="4308764"/>
            <a:ext cx="1586345" cy="1719208"/>
          </a:xfrm>
          <a:prstGeom prst="rect">
            <a:avLst/>
          </a:prstGeom>
        </p:spPr>
      </p:pic>
      <p:pic>
        <p:nvPicPr>
          <p:cNvPr id="16" name="Image 6">
            <a:extLst>
              <a:ext uri="{FF2B5EF4-FFF2-40B4-BE49-F238E27FC236}">
                <a16:creationId xmlns:a16="http://schemas.microsoft.com/office/drawing/2014/main" id="{398BC47B-A267-AEBB-B64C-E63DB9D568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64707" y="4268404"/>
            <a:ext cx="3024188" cy="17999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Image 16">
            <a:extLst>
              <a:ext uri="{FF2B5EF4-FFF2-40B4-BE49-F238E27FC236}">
                <a16:creationId xmlns:a16="http://schemas.microsoft.com/office/drawing/2014/main" id="{018D5295-9792-E8CF-F528-4EF87E8C165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23458" y="4558645"/>
            <a:ext cx="2867025"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74149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C1B7787C-A603-336C-A5B9-4512FCAB91D1}"/>
              </a:ext>
            </a:extLst>
          </p:cNvPr>
          <p:cNvSpPr>
            <a:spLocks noGrp="1"/>
          </p:cNvSpPr>
          <p:nvPr>
            <p:ph type="title"/>
          </p:nvPr>
        </p:nvSpPr>
        <p:spPr>
          <a:xfrm>
            <a:off x="396074" y="365125"/>
            <a:ext cx="10957726" cy="1325563"/>
          </a:xfrm>
        </p:spPr>
        <p:txBody>
          <a:bodyPr/>
          <a:lstStyle/>
          <a:p>
            <a:r>
              <a:rPr lang="fr-FR" b="1" dirty="0">
                <a:solidFill>
                  <a:srgbClr val="CE0000"/>
                </a:solidFill>
              </a:rPr>
              <a:t>              Pourquoi s’y intéresser : risque des     		lésions calcifiées ?</a:t>
            </a:r>
          </a:p>
        </p:txBody>
      </p:sp>
      <p:pic>
        <p:nvPicPr>
          <p:cNvPr id="7" name="Image 6">
            <a:extLst>
              <a:ext uri="{FF2B5EF4-FFF2-40B4-BE49-F238E27FC236}">
                <a16:creationId xmlns:a16="http://schemas.microsoft.com/office/drawing/2014/main" id="{14704B4E-F040-0F47-9DFD-0DD4C877DA7C}"/>
              </a:ext>
            </a:extLst>
          </p:cNvPr>
          <p:cNvPicPr>
            <a:picLocks noChangeAspect="1"/>
          </p:cNvPicPr>
          <p:nvPr/>
        </p:nvPicPr>
        <p:blipFill>
          <a:blip r:embed="rId2"/>
          <a:stretch>
            <a:fillRect/>
          </a:stretch>
        </p:blipFill>
        <p:spPr>
          <a:xfrm>
            <a:off x="332315" y="209550"/>
            <a:ext cx="1541688" cy="1026583"/>
          </a:xfrm>
          <a:prstGeom prst="rect">
            <a:avLst/>
          </a:prstGeom>
        </p:spPr>
      </p:pic>
      <p:sp>
        <p:nvSpPr>
          <p:cNvPr id="6" name="ZoneTexte 5">
            <a:extLst>
              <a:ext uri="{FF2B5EF4-FFF2-40B4-BE49-F238E27FC236}">
                <a16:creationId xmlns:a16="http://schemas.microsoft.com/office/drawing/2014/main" id="{C8D22C6A-4CD5-A845-8B23-502571906829}"/>
              </a:ext>
            </a:extLst>
          </p:cNvPr>
          <p:cNvSpPr txBox="1"/>
          <p:nvPr/>
        </p:nvSpPr>
        <p:spPr>
          <a:xfrm>
            <a:off x="396074" y="1101210"/>
            <a:ext cx="1414170" cy="246221"/>
          </a:xfrm>
          <a:prstGeom prst="rect">
            <a:avLst/>
          </a:prstGeom>
          <a:noFill/>
        </p:spPr>
        <p:txBody>
          <a:bodyPr wrap="none" rtlCol="0">
            <a:spAutoFit/>
          </a:bodyPr>
          <a:lstStyle/>
          <a:p>
            <a:r>
              <a:rPr lang="fr-FR" sz="1000" b="1" dirty="0">
                <a:latin typeface="Helvetica" pitchFamily="2" charset="0"/>
              </a:rPr>
              <a:t>STRASBOURG 2024</a:t>
            </a:r>
          </a:p>
        </p:txBody>
      </p:sp>
      <p:pic>
        <p:nvPicPr>
          <p:cNvPr id="10" name="Espace réservé du contenu 9">
            <a:extLst>
              <a:ext uri="{FF2B5EF4-FFF2-40B4-BE49-F238E27FC236}">
                <a16:creationId xmlns:a16="http://schemas.microsoft.com/office/drawing/2014/main" id="{53DCC74F-1E0B-0679-E2D8-51D155F0A937}"/>
              </a:ext>
            </a:extLst>
          </p:cNvPr>
          <p:cNvPicPr>
            <a:picLocks noGrp="1" noChangeAspect="1"/>
          </p:cNvPicPr>
          <p:nvPr>
            <p:ph idx="1"/>
          </p:nvPr>
        </p:nvPicPr>
        <p:blipFill>
          <a:blip r:embed="rId3"/>
          <a:stretch>
            <a:fillRect/>
          </a:stretch>
        </p:blipFill>
        <p:spPr>
          <a:xfrm>
            <a:off x="6295159" y="2092036"/>
            <a:ext cx="2095500" cy="4084927"/>
          </a:xfrm>
          <a:prstGeom prst="rect">
            <a:avLst/>
          </a:prstGeom>
        </p:spPr>
      </p:pic>
      <p:pic>
        <p:nvPicPr>
          <p:cNvPr id="11" name="Image 10">
            <a:extLst>
              <a:ext uri="{FF2B5EF4-FFF2-40B4-BE49-F238E27FC236}">
                <a16:creationId xmlns:a16="http://schemas.microsoft.com/office/drawing/2014/main" id="{4FF07629-B2B4-3759-3E8D-CB14B6C8B175}"/>
              </a:ext>
            </a:extLst>
          </p:cNvPr>
          <p:cNvPicPr>
            <a:picLocks noChangeAspect="1"/>
          </p:cNvPicPr>
          <p:nvPr/>
        </p:nvPicPr>
        <p:blipFill>
          <a:blip r:embed="rId4"/>
          <a:stretch>
            <a:fillRect/>
          </a:stretch>
        </p:blipFill>
        <p:spPr>
          <a:xfrm>
            <a:off x="1396134" y="5937250"/>
            <a:ext cx="3454400" cy="711200"/>
          </a:xfrm>
          <a:prstGeom prst="rect">
            <a:avLst/>
          </a:prstGeom>
        </p:spPr>
      </p:pic>
      <p:pic>
        <p:nvPicPr>
          <p:cNvPr id="12" name="Image 11">
            <a:extLst>
              <a:ext uri="{FF2B5EF4-FFF2-40B4-BE49-F238E27FC236}">
                <a16:creationId xmlns:a16="http://schemas.microsoft.com/office/drawing/2014/main" id="{22AEDF16-57D9-06CE-8097-470A700C2BD5}"/>
              </a:ext>
            </a:extLst>
          </p:cNvPr>
          <p:cNvPicPr>
            <a:picLocks noChangeAspect="1"/>
          </p:cNvPicPr>
          <p:nvPr/>
        </p:nvPicPr>
        <p:blipFill>
          <a:blip r:embed="rId5"/>
          <a:stretch>
            <a:fillRect/>
          </a:stretch>
        </p:blipFill>
        <p:spPr>
          <a:xfrm>
            <a:off x="389576" y="2083516"/>
            <a:ext cx="5027551" cy="3399179"/>
          </a:xfrm>
          <a:prstGeom prst="rect">
            <a:avLst/>
          </a:prstGeom>
        </p:spPr>
      </p:pic>
      <p:sp>
        <p:nvSpPr>
          <p:cNvPr id="13" name="Rectangle 12">
            <a:extLst>
              <a:ext uri="{FF2B5EF4-FFF2-40B4-BE49-F238E27FC236}">
                <a16:creationId xmlns:a16="http://schemas.microsoft.com/office/drawing/2014/main" id="{AE042F8F-C1F5-D720-4555-6AB7C87D356A}"/>
              </a:ext>
            </a:extLst>
          </p:cNvPr>
          <p:cNvSpPr/>
          <p:nvPr/>
        </p:nvSpPr>
        <p:spPr>
          <a:xfrm>
            <a:off x="9060873" y="2092036"/>
            <a:ext cx="2909454" cy="42672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fr-FR">
              <a:solidFill>
                <a:schemeClr val="tx1"/>
              </a:solidFill>
            </a:endParaRPr>
          </a:p>
        </p:txBody>
      </p:sp>
      <p:sp>
        <p:nvSpPr>
          <p:cNvPr id="15" name="Rectangle 14">
            <a:extLst>
              <a:ext uri="{FF2B5EF4-FFF2-40B4-BE49-F238E27FC236}">
                <a16:creationId xmlns:a16="http://schemas.microsoft.com/office/drawing/2014/main" id="{142C2FEC-FFAC-07AE-2832-11FDF7B12859}"/>
              </a:ext>
            </a:extLst>
          </p:cNvPr>
          <p:cNvSpPr/>
          <p:nvPr/>
        </p:nvSpPr>
        <p:spPr>
          <a:xfrm>
            <a:off x="9199418" y="2092036"/>
            <a:ext cx="2590800" cy="408492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fr-FR" sz="2000" dirty="0">
                <a:solidFill>
                  <a:schemeClr val="tx1"/>
                </a:solidFill>
              </a:rPr>
              <a:t>Expansion des stents est corrélée négativement avec la longueur et l’épaisseur du Ca++ coronaire</a:t>
            </a:r>
          </a:p>
          <a:p>
            <a:pPr algn="ctr"/>
            <a:endParaRPr lang="fr-FR" sz="2000" dirty="0">
              <a:solidFill>
                <a:schemeClr val="tx1"/>
              </a:solidFill>
            </a:endParaRPr>
          </a:p>
          <a:p>
            <a:pPr marL="285750" indent="-285750" algn="ctr">
              <a:buFont typeface="Arial" panose="020B0604020202020204" pitchFamily="34" charset="0"/>
              <a:buChar char="•"/>
            </a:pPr>
            <a:r>
              <a:rPr lang="fr-FR" sz="2000" dirty="0">
                <a:solidFill>
                  <a:schemeClr val="tx1"/>
                </a:solidFill>
              </a:rPr>
              <a:t>Sous expansion de stents = MACE</a:t>
            </a:r>
          </a:p>
        </p:txBody>
      </p:sp>
    </p:spTree>
    <p:extLst>
      <p:ext uri="{BB962C8B-B14F-4D97-AF65-F5344CB8AC3E}">
        <p14:creationId xmlns:p14="http://schemas.microsoft.com/office/powerpoint/2010/main" val="41809706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ous-titre 2">
            <a:extLst>
              <a:ext uri="{FF2B5EF4-FFF2-40B4-BE49-F238E27FC236}">
                <a16:creationId xmlns:a16="http://schemas.microsoft.com/office/drawing/2014/main" id="{02D2CA17-B60B-AC4F-B222-20E45308A0B9}"/>
              </a:ext>
            </a:extLst>
          </p:cNvPr>
          <p:cNvSpPr txBox="1">
            <a:spLocks/>
          </p:cNvSpPr>
          <p:nvPr/>
        </p:nvSpPr>
        <p:spPr>
          <a:xfrm>
            <a:off x="2024009" y="397651"/>
            <a:ext cx="9490658" cy="1117601"/>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3200" b="1" dirty="0">
                <a:solidFill>
                  <a:srgbClr val="CE0000"/>
                </a:solidFill>
                <a:latin typeface="Avenir Next Demi Bold" panose="020B0503020202020204" pitchFamily="34" charset="0"/>
              </a:rPr>
              <a:t>Lésion calcifiée :  comment la détecter ?</a:t>
            </a:r>
          </a:p>
        </p:txBody>
      </p:sp>
      <p:sp>
        <p:nvSpPr>
          <p:cNvPr id="11" name="Sous-titre 2">
            <a:extLst>
              <a:ext uri="{FF2B5EF4-FFF2-40B4-BE49-F238E27FC236}">
                <a16:creationId xmlns:a16="http://schemas.microsoft.com/office/drawing/2014/main" id="{50B70191-59E2-664B-A197-FC9C4EE28D94}"/>
              </a:ext>
            </a:extLst>
          </p:cNvPr>
          <p:cNvSpPr txBox="1">
            <a:spLocks/>
          </p:cNvSpPr>
          <p:nvPr/>
        </p:nvSpPr>
        <p:spPr>
          <a:xfrm flipV="1">
            <a:off x="2024009" y="910732"/>
            <a:ext cx="7591046" cy="45719"/>
          </a:xfrm>
          <a:prstGeom prst="rect">
            <a:avLst/>
          </a:prstGeom>
          <a:solidFill>
            <a:srgbClr val="D10000"/>
          </a:solidFill>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FR"/>
          </a:p>
          <a:p>
            <a:endParaRPr lang="fr-FR" sz="4000" b="1" dirty="0">
              <a:solidFill>
                <a:schemeClr val="bg1"/>
              </a:solidFill>
              <a:latin typeface="Avenir Next Demi Bold" panose="020B0503020202020204" pitchFamily="34" charset="0"/>
            </a:endParaRPr>
          </a:p>
        </p:txBody>
      </p:sp>
      <p:pic>
        <p:nvPicPr>
          <p:cNvPr id="9" name="Image 8">
            <a:extLst>
              <a:ext uri="{FF2B5EF4-FFF2-40B4-BE49-F238E27FC236}">
                <a16:creationId xmlns:a16="http://schemas.microsoft.com/office/drawing/2014/main" id="{1E9CBAB4-B4EC-4340-89F1-8E7DA6D8D85B}"/>
              </a:ext>
            </a:extLst>
          </p:cNvPr>
          <p:cNvPicPr>
            <a:picLocks noChangeAspect="1"/>
          </p:cNvPicPr>
          <p:nvPr/>
        </p:nvPicPr>
        <p:blipFill>
          <a:blip r:embed="rId2"/>
          <a:stretch>
            <a:fillRect/>
          </a:stretch>
        </p:blipFill>
        <p:spPr>
          <a:xfrm>
            <a:off x="71492" y="167745"/>
            <a:ext cx="1541688" cy="1026583"/>
          </a:xfrm>
          <a:prstGeom prst="rect">
            <a:avLst/>
          </a:prstGeom>
        </p:spPr>
      </p:pic>
      <p:sp>
        <p:nvSpPr>
          <p:cNvPr id="10" name="ZoneTexte 9">
            <a:extLst>
              <a:ext uri="{FF2B5EF4-FFF2-40B4-BE49-F238E27FC236}">
                <a16:creationId xmlns:a16="http://schemas.microsoft.com/office/drawing/2014/main" id="{3DB5179A-472B-824D-87AC-A644A7EF691F}"/>
              </a:ext>
            </a:extLst>
          </p:cNvPr>
          <p:cNvSpPr txBox="1"/>
          <p:nvPr/>
        </p:nvSpPr>
        <p:spPr>
          <a:xfrm>
            <a:off x="382822" y="1147392"/>
            <a:ext cx="1414170" cy="246221"/>
          </a:xfrm>
          <a:prstGeom prst="rect">
            <a:avLst/>
          </a:prstGeom>
          <a:noFill/>
        </p:spPr>
        <p:txBody>
          <a:bodyPr wrap="none" rtlCol="0">
            <a:spAutoFit/>
          </a:bodyPr>
          <a:lstStyle/>
          <a:p>
            <a:r>
              <a:rPr lang="fr-FR" sz="1000" b="1" dirty="0">
                <a:latin typeface="Helvetica" pitchFamily="2" charset="0"/>
              </a:rPr>
              <a:t>STRASBOURG 2024</a:t>
            </a:r>
          </a:p>
        </p:txBody>
      </p:sp>
      <p:sp>
        <p:nvSpPr>
          <p:cNvPr id="6" name="Espace réservé du contenu 5">
            <a:extLst>
              <a:ext uri="{FF2B5EF4-FFF2-40B4-BE49-F238E27FC236}">
                <a16:creationId xmlns:a16="http://schemas.microsoft.com/office/drawing/2014/main" id="{7F8A417F-3565-BFED-40F2-0C5135CF873E}"/>
              </a:ext>
            </a:extLst>
          </p:cNvPr>
          <p:cNvSpPr>
            <a:spLocks noGrp="1"/>
          </p:cNvSpPr>
          <p:nvPr>
            <p:ph idx="1"/>
          </p:nvPr>
        </p:nvSpPr>
        <p:spPr/>
        <p:txBody>
          <a:bodyPr/>
          <a:lstStyle/>
          <a:p>
            <a:endParaRPr lang="fr-FR" dirty="0"/>
          </a:p>
        </p:txBody>
      </p:sp>
      <p:pic>
        <p:nvPicPr>
          <p:cNvPr id="2" name="Image 1">
            <a:extLst>
              <a:ext uri="{FF2B5EF4-FFF2-40B4-BE49-F238E27FC236}">
                <a16:creationId xmlns:a16="http://schemas.microsoft.com/office/drawing/2014/main" id="{2DAADD26-8DC9-F9DC-1FC7-2E152FB454C6}"/>
              </a:ext>
            </a:extLst>
          </p:cNvPr>
          <p:cNvPicPr>
            <a:picLocks noChangeAspect="1"/>
          </p:cNvPicPr>
          <p:nvPr/>
        </p:nvPicPr>
        <p:blipFill>
          <a:blip r:embed="rId3"/>
          <a:stretch>
            <a:fillRect/>
          </a:stretch>
        </p:blipFill>
        <p:spPr>
          <a:xfrm>
            <a:off x="2209800" y="1560970"/>
            <a:ext cx="7772400" cy="4996542"/>
          </a:xfrm>
          <a:prstGeom prst="rect">
            <a:avLst/>
          </a:prstGeom>
        </p:spPr>
      </p:pic>
    </p:spTree>
    <p:extLst>
      <p:ext uri="{BB962C8B-B14F-4D97-AF65-F5344CB8AC3E}">
        <p14:creationId xmlns:p14="http://schemas.microsoft.com/office/powerpoint/2010/main" val="3399812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5710F6-FC87-4949-CD38-F4657CBE877C}"/>
              </a:ext>
            </a:extLst>
          </p:cNvPr>
          <p:cNvSpPr>
            <a:spLocks noGrp="1"/>
          </p:cNvSpPr>
          <p:nvPr>
            <p:ph type="title"/>
          </p:nvPr>
        </p:nvSpPr>
        <p:spPr>
          <a:xfrm>
            <a:off x="2482065" y="306915"/>
            <a:ext cx="10515600" cy="1325563"/>
          </a:xfrm>
        </p:spPr>
        <p:txBody>
          <a:bodyPr/>
          <a:lstStyle/>
          <a:p>
            <a:r>
              <a:rPr lang="fr-FR" dirty="0">
                <a:solidFill>
                  <a:srgbClr val="CE0000"/>
                </a:solidFill>
              </a:rPr>
              <a:t>Comment la diagnostiquer ?</a:t>
            </a:r>
          </a:p>
        </p:txBody>
      </p:sp>
      <p:sp>
        <p:nvSpPr>
          <p:cNvPr id="3" name="Sous-titre 2">
            <a:extLst>
              <a:ext uri="{FF2B5EF4-FFF2-40B4-BE49-F238E27FC236}">
                <a16:creationId xmlns:a16="http://schemas.microsoft.com/office/drawing/2014/main" id="{079C4032-1C63-EC42-B0D1-4A50D47670F2}"/>
              </a:ext>
            </a:extLst>
          </p:cNvPr>
          <p:cNvSpPr>
            <a:spLocks noGrp="1"/>
          </p:cNvSpPr>
          <p:nvPr>
            <p:ph idx="1"/>
          </p:nvPr>
        </p:nvSpPr>
        <p:spPr>
          <a:xfrm>
            <a:off x="838200" y="1465405"/>
            <a:ext cx="10515600" cy="4351338"/>
          </a:xfrm>
          <a:solidFill>
            <a:schemeClr val="bg1"/>
          </a:solidFill>
        </p:spPr>
        <p:txBody>
          <a:bodyPr>
            <a:noAutofit/>
          </a:bodyPr>
          <a:lstStyle/>
          <a:p>
            <a:r>
              <a:rPr lang="fr-FR" dirty="0"/>
              <a:t>En amont :</a:t>
            </a:r>
          </a:p>
          <a:p>
            <a:pPr lvl="1"/>
            <a:r>
              <a:rPr lang="fr-FR" dirty="0"/>
              <a:t>Scintigraphie myocardique avec score calcique</a:t>
            </a:r>
          </a:p>
          <a:p>
            <a:pPr lvl="1"/>
            <a:r>
              <a:rPr lang="fr-FR" dirty="0"/>
              <a:t>Coroscanner</a:t>
            </a:r>
          </a:p>
          <a:p>
            <a:r>
              <a:rPr lang="fr-FR" dirty="0"/>
              <a:t>Rayons X :</a:t>
            </a:r>
          </a:p>
          <a:p>
            <a:pPr lvl="1"/>
            <a:r>
              <a:rPr lang="fr-FR" sz="2000" dirty="0"/>
              <a:t>Avant d’opacifier les coronaires </a:t>
            </a:r>
          </a:p>
          <a:p>
            <a:pPr lvl="1"/>
            <a:r>
              <a:rPr lang="fr-FR" sz="2000" dirty="0"/>
              <a:t>Pendant l’injection</a:t>
            </a:r>
          </a:p>
          <a:p>
            <a:pPr lvl="1"/>
            <a:r>
              <a:rPr lang="fr-FR" sz="2000" dirty="0"/>
              <a:t>Pendant l’inflation du ballon (bien contrasté…)</a:t>
            </a:r>
          </a:p>
          <a:p>
            <a:pPr lvl="1"/>
            <a:r>
              <a:rPr lang="fr-FR" sz="2000" dirty="0"/>
              <a:t>Outils de rehaussement de stent (</a:t>
            </a:r>
            <a:r>
              <a:rPr lang="fr-FR" sz="2000" dirty="0" err="1"/>
              <a:t>Stentboost</a:t>
            </a:r>
            <a:r>
              <a:rPr lang="fr-FR" sz="2000" dirty="0"/>
              <a:t>, </a:t>
            </a:r>
            <a:r>
              <a:rPr lang="fr-FR" sz="2000" dirty="0" err="1"/>
              <a:t>Clearstent</a:t>
            </a:r>
            <a:r>
              <a:rPr lang="fr-FR" sz="2000" dirty="0"/>
              <a:t>…)</a:t>
            </a:r>
          </a:p>
          <a:p>
            <a:pPr marL="457200" lvl="1" indent="0">
              <a:buNone/>
            </a:pPr>
            <a:endParaRPr lang="fr-FR" sz="2000" dirty="0"/>
          </a:p>
          <a:p>
            <a:pPr lvl="2"/>
            <a:endParaRPr lang="fr-FR" dirty="0"/>
          </a:p>
          <a:p>
            <a:pPr lvl="1"/>
            <a:endParaRPr lang="fr-FR" dirty="0"/>
          </a:p>
        </p:txBody>
      </p:sp>
      <p:pic>
        <p:nvPicPr>
          <p:cNvPr id="7" name="Image 6">
            <a:extLst>
              <a:ext uri="{FF2B5EF4-FFF2-40B4-BE49-F238E27FC236}">
                <a16:creationId xmlns:a16="http://schemas.microsoft.com/office/drawing/2014/main" id="{14704B4E-F040-0F47-9DFD-0DD4C877DA7C}"/>
              </a:ext>
            </a:extLst>
          </p:cNvPr>
          <p:cNvPicPr>
            <a:picLocks noChangeAspect="1"/>
          </p:cNvPicPr>
          <p:nvPr/>
        </p:nvPicPr>
        <p:blipFill>
          <a:blip r:embed="rId3"/>
          <a:stretch>
            <a:fillRect/>
          </a:stretch>
        </p:blipFill>
        <p:spPr>
          <a:xfrm>
            <a:off x="332315" y="209550"/>
            <a:ext cx="1541688" cy="1026583"/>
          </a:xfrm>
          <a:prstGeom prst="rect">
            <a:avLst/>
          </a:prstGeom>
        </p:spPr>
      </p:pic>
      <p:sp>
        <p:nvSpPr>
          <p:cNvPr id="5" name="Sous-titre 2">
            <a:extLst>
              <a:ext uri="{FF2B5EF4-FFF2-40B4-BE49-F238E27FC236}">
                <a16:creationId xmlns:a16="http://schemas.microsoft.com/office/drawing/2014/main" id="{E03CB9A8-DBA2-394C-AB33-527B9204801B}"/>
              </a:ext>
            </a:extLst>
          </p:cNvPr>
          <p:cNvSpPr txBox="1">
            <a:spLocks/>
          </p:cNvSpPr>
          <p:nvPr/>
        </p:nvSpPr>
        <p:spPr>
          <a:xfrm flipV="1">
            <a:off x="2611714" y="1347432"/>
            <a:ext cx="6352177" cy="46182"/>
          </a:xfrm>
          <a:prstGeom prst="rect">
            <a:avLst/>
          </a:prstGeom>
          <a:solidFill>
            <a:srgbClr val="D10000"/>
          </a:solidFill>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FR"/>
          </a:p>
          <a:p>
            <a:endParaRPr lang="fr-FR" sz="4000" b="1" dirty="0">
              <a:solidFill>
                <a:schemeClr val="bg1"/>
              </a:solidFill>
              <a:latin typeface="Avenir Next Demi Bold" panose="020B0503020202020204" pitchFamily="34" charset="0"/>
            </a:endParaRPr>
          </a:p>
        </p:txBody>
      </p:sp>
      <p:sp>
        <p:nvSpPr>
          <p:cNvPr id="6" name="ZoneTexte 5">
            <a:extLst>
              <a:ext uri="{FF2B5EF4-FFF2-40B4-BE49-F238E27FC236}">
                <a16:creationId xmlns:a16="http://schemas.microsoft.com/office/drawing/2014/main" id="{C8D22C6A-4CD5-A845-8B23-502571906829}"/>
              </a:ext>
            </a:extLst>
          </p:cNvPr>
          <p:cNvSpPr txBox="1"/>
          <p:nvPr/>
        </p:nvSpPr>
        <p:spPr>
          <a:xfrm>
            <a:off x="396074" y="1101210"/>
            <a:ext cx="1414170" cy="246221"/>
          </a:xfrm>
          <a:prstGeom prst="rect">
            <a:avLst/>
          </a:prstGeom>
          <a:noFill/>
        </p:spPr>
        <p:txBody>
          <a:bodyPr wrap="none" rtlCol="0">
            <a:spAutoFit/>
          </a:bodyPr>
          <a:lstStyle/>
          <a:p>
            <a:r>
              <a:rPr lang="fr-FR" sz="1000" b="1" dirty="0">
                <a:latin typeface="Helvetica" pitchFamily="2" charset="0"/>
              </a:rPr>
              <a:t>STRASBOURG 2024</a:t>
            </a:r>
          </a:p>
        </p:txBody>
      </p:sp>
      <p:pic>
        <p:nvPicPr>
          <p:cNvPr id="4" name="Image 3">
            <a:extLst>
              <a:ext uri="{FF2B5EF4-FFF2-40B4-BE49-F238E27FC236}">
                <a16:creationId xmlns:a16="http://schemas.microsoft.com/office/drawing/2014/main" id="{63F02BC7-1656-ADA1-868F-BDA7090EB645}"/>
              </a:ext>
            </a:extLst>
          </p:cNvPr>
          <p:cNvPicPr>
            <a:picLocks noChangeAspect="1"/>
          </p:cNvPicPr>
          <p:nvPr/>
        </p:nvPicPr>
        <p:blipFill>
          <a:blip r:embed="rId4"/>
          <a:stretch>
            <a:fillRect/>
          </a:stretch>
        </p:blipFill>
        <p:spPr>
          <a:xfrm>
            <a:off x="9141885" y="577320"/>
            <a:ext cx="2717800" cy="3289300"/>
          </a:xfrm>
          <a:prstGeom prst="rect">
            <a:avLst/>
          </a:prstGeom>
        </p:spPr>
      </p:pic>
      <p:pic>
        <p:nvPicPr>
          <p:cNvPr id="9" name="Image 8">
            <a:extLst>
              <a:ext uri="{FF2B5EF4-FFF2-40B4-BE49-F238E27FC236}">
                <a16:creationId xmlns:a16="http://schemas.microsoft.com/office/drawing/2014/main" id="{C3AC70C8-7313-9B00-E41D-117B65EE2EBE}"/>
              </a:ext>
            </a:extLst>
          </p:cNvPr>
          <p:cNvPicPr>
            <a:picLocks noChangeAspect="1"/>
          </p:cNvPicPr>
          <p:nvPr/>
        </p:nvPicPr>
        <p:blipFill>
          <a:blip r:embed="rId5"/>
          <a:stretch>
            <a:fillRect/>
          </a:stretch>
        </p:blipFill>
        <p:spPr>
          <a:xfrm>
            <a:off x="4753841" y="4947272"/>
            <a:ext cx="3238500" cy="1832074"/>
          </a:xfrm>
          <a:prstGeom prst="rect">
            <a:avLst/>
          </a:prstGeom>
        </p:spPr>
      </p:pic>
      <p:pic>
        <p:nvPicPr>
          <p:cNvPr id="10" name="Image 9">
            <a:extLst>
              <a:ext uri="{FF2B5EF4-FFF2-40B4-BE49-F238E27FC236}">
                <a16:creationId xmlns:a16="http://schemas.microsoft.com/office/drawing/2014/main" id="{B4FE7D26-4B54-7340-8FF8-02F7F2E4F025}"/>
              </a:ext>
            </a:extLst>
          </p:cNvPr>
          <p:cNvPicPr>
            <a:picLocks noChangeAspect="1"/>
          </p:cNvPicPr>
          <p:nvPr/>
        </p:nvPicPr>
        <p:blipFill>
          <a:blip r:embed="rId6"/>
          <a:stretch>
            <a:fillRect/>
          </a:stretch>
        </p:blipFill>
        <p:spPr>
          <a:xfrm>
            <a:off x="8692365" y="4947272"/>
            <a:ext cx="2717800" cy="1812976"/>
          </a:xfrm>
          <a:prstGeom prst="rect">
            <a:avLst/>
          </a:prstGeom>
        </p:spPr>
      </p:pic>
      <p:pic>
        <p:nvPicPr>
          <p:cNvPr id="11" name="Image 10">
            <a:extLst>
              <a:ext uri="{FF2B5EF4-FFF2-40B4-BE49-F238E27FC236}">
                <a16:creationId xmlns:a16="http://schemas.microsoft.com/office/drawing/2014/main" id="{7D6E1FB6-AEEA-7E4D-F558-11167362C120}"/>
              </a:ext>
            </a:extLst>
          </p:cNvPr>
          <p:cNvPicPr>
            <a:picLocks noChangeAspect="1"/>
          </p:cNvPicPr>
          <p:nvPr/>
        </p:nvPicPr>
        <p:blipFill>
          <a:blip r:embed="rId7"/>
          <a:stretch>
            <a:fillRect/>
          </a:stretch>
        </p:blipFill>
        <p:spPr>
          <a:xfrm>
            <a:off x="363814" y="4947271"/>
            <a:ext cx="3690003" cy="1727903"/>
          </a:xfrm>
          <a:prstGeom prst="rect">
            <a:avLst/>
          </a:prstGeom>
        </p:spPr>
      </p:pic>
    </p:spTree>
    <p:extLst>
      <p:ext uri="{BB962C8B-B14F-4D97-AF65-F5344CB8AC3E}">
        <p14:creationId xmlns:p14="http://schemas.microsoft.com/office/powerpoint/2010/main" val="40030719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C1B7787C-A603-336C-A5B9-4512FCAB91D1}"/>
              </a:ext>
            </a:extLst>
          </p:cNvPr>
          <p:cNvSpPr>
            <a:spLocks noGrp="1"/>
          </p:cNvSpPr>
          <p:nvPr>
            <p:ph type="title"/>
          </p:nvPr>
        </p:nvSpPr>
        <p:spPr/>
        <p:txBody>
          <a:bodyPr/>
          <a:lstStyle/>
          <a:p>
            <a:r>
              <a:rPr lang="fr-FR" b="1" dirty="0">
                <a:solidFill>
                  <a:srgbClr val="CE0000"/>
                </a:solidFill>
              </a:rPr>
              <a:t>             Imagerie </a:t>
            </a:r>
            <a:r>
              <a:rPr lang="fr-FR" b="1" dirty="0" err="1">
                <a:solidFill>
                  <a:srgbClr val="CE0000"/>
                </a:solidFill>
              </a:rPr>
              <a:t>intracoronaire</a:t>
            </a:r>
            <a:r>
              <a:rPr lang="fr-FR" b="1" dirty="0">
                <a:solidFill>
                  <a:srgbClr val="CE0000"/>
                </a:solidFill>
              </a:rPr>
              <a:t> :</a:t>
            </a:r>
          </a:p>
        </p:txBody>
      </p:sp>
      <p:sp>
        <p:nvSpPr>
          <p:cNvPr id="3" name="Sous-titre 2">
            <a:extLst>
              <a:ext uri="{FF2B5EF4-FFF2-40B4-BE49-F238E27FC236}">
                <a16:creationId xmlns:a16="http://schemas.microsoft.com/office/drawing/2014/main" id="{079C4032-1C63-EC42-B0D1-4A50D47670F2}"/>
              </a:ext>
            </a:extLst>
          </p:cNvPr>
          <p:cNvSpPr>
            <a:spLocks noGrp="1"/>
          </p:cNvSpPr>
          <p:nvPr>
            <p:ph idx="1"/>
          </p:nvPr>
        </p:nvSpPr>
        <p:spPr>
          <a:solidFill>
            <a:schemeClr val="bg1"/>
          </a:solidFill>
        </p:spPr>
        <p:txBody>
          <a:bodyPr>
            <a:noAutofit/>
          </a:bodyPr>
          <a:lstStyle/>
          <a:p>
            <a:pPr algn="l"/>
            <a:r>
              <a:rPr lang="fr-FR" sz="2400" dirty="0"/>
              <a:t>Diagnostic positif </a:t>
            </a:r>
          </a:p>
          <a:p>
            <a:pPr algn="l"/>
            <a:r>
              <a:rPr lang="fr-FR" sz="2400" dirty="0"/>
              <a:t>Diagnostic différentiel (thrombus)</a:t>
            </a:r>
          </a:p>
          <a:p>
            <a:pPr algn="l"/>
            <a:r>
              <a:rPr lang="fr-FR" sz="2400" dirty="0"/>
              <a:t>Bilan lésionnel </a:t>
            </a:r>
          </a:p>
          <a:p>
            <a:pPr algn="l"/>
            <a:r>
              <a:rPr lang="fr-FR" sz="2400" dirty="0"/>
              <a:t>Guider la thérapeutique</a:t>
            </a:r>
          </a:p>
          <a:p>
            <a:pPr algn="l"/>
            <a:r>
              <a:rPr lang="fr-FR" sz="2400" dirty="0"/>
              <a:t>Contrôler et optimiser le résultat</a:t>
            </a:r>
          </a:p>
          <a:p>
            <a:pPr algn="l"/>
            <a:r>
              <a:rPr lang="fr-FR" sz="2400" dirty="0"/>
              <a:t>Comprendre les complications </a:t>
            </a:r>
          </a:p>
          <a:p>
            <a:pPr algn="l"/>
            <a:endParaRPr lang="fr-FR" sz="2400" dirty="0"/>
          </a:p>
        </p:txBody>
      </p:sp>
      <p:pic>
        <p:nvPicPr>
          <p:cNvPr id="7" name="Image 6">
            <a:extLst>
              <a:ext uri="{FF2B5EF4-FFF2-40B4-BE49-F238E27FC236}">
                <a16:creationId xmlns:a16="http://schemas.microsoft.com/office/drawing/2014/main" id="{14704B4E-F040-0F47-9DFD-0DD4C877DA7C}"/>
              </a:ext>
            </a:extLst>
          </p:cNvPr>
          <p:cNvPicPr>
            <a:picLocks noChangeAspect="1"/>
          </p:cNvPicPr>
          <p:nvPr/>
        </p:nvPicPr>
        <p:blipFill>
          <a:blip r:embed="rId2"/>
          <a:stretch>
            <a:fillRect/>
          </a:stretch>
        </p:blipFill>
        <p:spPr>
          <a:xfrm>
            <a:off x="332315" y="209550"/>
            <a:ext cx="1541688" cy="1026583"/>
          </a:xfrm>
          <a:prstGeom prst="rect">
            <a:avLst/>
          </a:prstGeom>
        </p:spPr>
      </p:pic>
      <p:sp>
        <p:nvSpPr>
          <p:cNvPr id="5" name="Sous-titre 2">
            <a:extLst>
              <a:ext uri="{FF2B5EF4-FFF2-40B4-BE49-F238E27FC236}">
                <a16:creationId xmlns:a16="http://schemas.microsoft.com/office/drawing/2014/main" id="{E03CB9A8-DBA2-394C-AB33-527B9204801B}"/>
              </a:ext>
            </a:extLst>
          </p:cNvPr>
          <p:cNvSpPr txBox="1">
            <a:spLocks/>
          </p:cNvSpPr>
          <p:nvPr/>
        </p:nvSpPr>
        <p:spPr>
          <a:xfrm>
            <a:off x="2611714" y="1393613"/>
            <a:ext cx="9381070" cy="45719"/>
          </a:xfrm>
          <a:prstGeom prst="rect">
            <a:avLst/>
          </a:prstGeom>
          <a:solidFill>
            <a:srgbClr val="D10000"/>
          </a:solidFill>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FR"/>
          </a:p>
          <a:p>
            <a:endParaRPr lang="fr-FR" sz="4000" b="1" dirty="0">
              <a:solidFill>
                <a:schemeClr val="bg1"/>
              </a:solidFill>
              <a:latin typeface="Avenir Next Demi Bold" panose="020B0503020202020204" pitchFamily="34" charset="0"/>
            </a:endParaRPr>
          </a:p>
        </p:txBody>
      </p:sp>
      <p:sp>
        <p:nvSpPr>
          <p:cNvPr id="6" name="ZoneTexte 5">
            <a:extLst>
              <a:ext uri="{FF2B5EF4-FFF2-40B4-BE49-F238E27FC236}">
                <a16:creationId xmlns:a16="http://schemas.microsoft.com/office/drawing/2014/main" id="{C8D22C6A-4CD5-A845-8B23-502571906829}"/>
              </a:ext>
            </a:extLst>
          </p:cNvPr>
          <p:cNvSpPr txBox="1"/>
          <p:nvPr/>
        </p:nvSpPr>
        <p:spPr>
          <a:xfrm>
            <a:off x="396074" y="1101210"/>
            <a:ext cx="1414170" cy="246221"/>
          </a:xfrm>
          <a:prstGeom prst="rect">
            <a:avLst/>
          </a:prstGeom>
          <a:noFill/>
        </p:spPr>
        <p:txBody>
          <a:bodyPr wrap="none" rtlCol="0">
            <a:spAutoFit/>
          </a:bodyPr>
          <a:lstStyle/>
          <a:p>
            <a:r>
              <a:rPr lang="fr-FR" sz="1000" b="1" dirty="0">
                <a:latin typeface="Helvetica" pitchFamily="2" charset="0"/>
              </a:rPr>
              <a:t>STRASBOURG 2024</a:t>
            </a:r>
          </a:p>
        </p:txBody>
      </p:sp>
      <p:pic>
        <p:nvPicPr>
          <p:cNvPr id="2" name="Espace réservé du contenu 1">
            <a:extLst>
              <a:ext uri="{FF2B5EF4-FFF2-40B4-BE49-F238E27FC236}">
                <a16:creationId xmlns:a16="http://schemas.microsoft.com/office/drawing/2014/main" id="{6C477F29-2657-8B73-E119-7CE47A2A5C43}"/>
              </a:ext>
            </a:extLst>
          </p:cNvPr>
          <p:cNvPicPr>
            <a:picLocks noChangeAspect="1"/>
          </p:cNvPicPr>
          <p:nvPr/>
        </p:nvPicPr>
        <p:blipFill>
          <a:blip r:embed="rId3"/>
          <a:stretch>
            <a:fillRect/>
          </a:stretch>
        </p:blipFill>
        <p:spPr>
          <a:xfrm>
            <a:off x="7924800" y="3267075"/>
            <a:ext cx="3429000" cy="3225800"/>
          </a:xfrm>
          <a:prstGeom prst="rect">
            <a:avLst/>
          </a:prstGeom>
        </p:spPr>
      </p:pic>
      <p:pic>
        <p:nvPicPr>
          <p:cNvPr id="4" name="Image 3">
            <a:extLst>
              <a:ext uri="{FF2B5EF4-FFF2-40B4-BE49-F238E27FC236}">
                <a16:creationId xmlns:a16="http://schemas.microsoft.com/office/drawing/2014/main" id="{9D214048-FDC9-5127-5404-523E4B9EADBB}"/>
              </a:ext>
            </a:extLst>
          </p:cNvPr>
          <p:cNvPicPr>
            <a:picLocks noChangeAspect="1"/>
          </p:cNvPicPr>
          <p:nvPr/>
        </p:nvPicPr>
        <p:blipFill>
          <a:blip r:embed="rId4"/>
          <a:stretch>
            <a:fillRect/>
          </a:stretch>
        </p:blipFill>
        <p:spPr>
          <a:xfrm>
            <a:off x="6286500" y="1825625"/>
            <a:ext cx="5067300" cy="1028700"/>
          </a:xfrm>
          <a:prstGeom prst="rect">
            <a:avLst/>
          </a:prstGeom>
        </p:spPr>
      </p:pic>
    </p:spTree>
    <p:extLst>
      <p:ext uri="{BB962C8B-B14F-4D97-AF65-F5344CB8AC3E}">
        <p14:creationId xmlns:p14="http://schemas.microsoft.com/office/powerpoint/2010/main" val="3311998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C1B7787C-A603-336C-A5B9-4512FCAB91D1}"/>
              </a:ext>
            </a:extLst>
          </p:cNvPr>
          <p:cNvSpPr>
            <a:spLocks noGrp="1"/>
          </p:cNvSpPr>
          <p:nvPr>
            <p:ph type="title"/>
          </p:nvPr>
        </p:nvSpPr>
        <p:spPr/>
        <p:txBody>
          <a:bodyPr/>
          <a:lstStyle/>
          <a:p>
            <a:r>
              <a:rPr lang="fr-FR" b="1" dirty="0">
                <a:solidFill>
                  <a:srgbClr val="CE0000"/>
                </a:solidFill>
              </a:rPr>
              <a:t>           Imagerie </a:t>
            </a:r>
            <a:r>
              <a:rPr lang="fr-FR" b="1" dirty="0" err="1">
                <a:solidFill>
                  <a:srgbClr val="CE0000"/>
                </a:solidFill>
              </a:rPr>
              <a:t>intracoronaire</a:t>
            </a:r>
            <a:r>
              <a:rPr lang="fr-FR" b="1" dirty="0">
                <a:solidFill>
                  <a:srgbClr val="CE0000"/>
                </a:solidFill>
              </a:rPr>
              <a:t> : OCT &gt;&gt; IVUS</a:t>
            </a:r>
          </a:p>
        </p:txBody>
      </p:sp>
      <p:sp>
        <p:nvSpPr>
          <p:cNvPr id="3" name="Sous-titre 2">
            <a:extLst>
              <a:ext uri="{FF2B5EF4-FFF2-40B4-BE49-F238E27FC236}">
                <a16:creationId xmlns:a16="http://schemas.microsoft.com/office/drawing/2014/main" id="{079C4032-1C63-EC42-B0D1-4A50D47670F2}"/>
              </a:ext>
            </a:extLst>
          </p:cNvPr>
          <p:cNvSpPr>
            <a:spLocks noGrp="1"/>
          </p:cNvSpPr>
          <p:nvPr>
            <p:ph idx="1"/>
          </p:nvPr>
        </p:nvSpPr>
        <p:spPr>
          <a:solidFill>
            <a:schemeClr val="bg1"/>
          </a:solidFill>
        </p:spPr>
        <p:txBody>
          <a:bodyPr>
            <a:noAutofit/>
          </a:bodyPr>
          <a:lstStyle/>
          <a:p>
            <a:pPr algn="l"/>
            <a:r>
              <a:rPr lang="fr-FR" sz="2400" dirty="0"/>
              <a:t>Meilleure pénétration à travers les calcifications </a:t>
            </a:r>
          </a:p>
          <a:p>
            <a:pPr algn="l"/>
            <a:r>
              <a:rPr lang="fr-FR" sz="2400" dirty="0"/>
              <a:t>Mesurer épaisseur et extension longitudinale</a:t>
            </a:r>
          </a:p>
          <a:p>
            <a:pPr marL="0" indent="0" algn="l">
              <a:buNone/>
            </a:pPr>
            <a:endParaRPr lang="fr-FR" sz="2400" dirty="0"/>
          </a:p>
        </p:txBody>
      </p:sp>
      <p:pic>
        <p:nvPicPr>
          <p:cNvPr id="7" name="Image 6">
            <a:extLst>
              <a:ext uri="{FF2B5EF4-FFF2-40B4-BE49-F238E27FC236}">
                <a16:creationId xmlns:a16="http://schemas.microsoft.com/office/drawing/2014/main" id="{14704B4E-F040-0F47-9DFD-0DD4C877DA7C}"/>
              </a:ext>
            </a:extLst>
          </p:cNvPr>
          <p:cNvPicPr>
            <a:picLocks noChangeAspect="1"/>
          </p:cNvPicPr>
          <p:nvPr/>
        </p:nvPicPr>
        <p:blipFill>
          <a:blip r:embed="rId3"/>
          <a:stretch>
            <a:fillRect/>
          </a:stretch>
        </p:blipFill>
        <p:spPr>
          <a:xfrm>
            <a:off x="332315" y="209550"/>
            <a:ext cx="1541688" cy="1026583"/>
          </a:xfrm>
          <a:prstGeom prst="rect">
            <a:avLst/>
          </a:prstGeom>
        </p:spPr>
      </p:pic>
      <p:sp>
        <p:nvSpPr>
          <p:cNvPr id="5" name="Sous-titre 2">
            <a:extLst>
              <a:ext uri="{FF2B5EF4-FFF2-40B4-BE49-F238E27FC236}">
                <a16:creationId xmlns:a16="http://schemas.microsoft.com/office/drawing/2014/main" id="{E03CB9A8-DBA2-394C-AB33-527B9204801B}"/>
              </a:ext>
            </a:extLst>
          </p:cNvPr>
          <p:cNvSpPr txBox="1">
            <a:spLocks/>
          </p:cNvSpPr>
          <p:nvPr/>
        </p:nvSpPr>
        <p:spPr>
          <a:xfrm>
            <a:off x="2099095" y="1393613"/>
            <a:ext cx="9381070" cy="45719"/>
          </a:xfrm>
          <a:prstGeom prst="rect">
            <a:avLst/>
          </a:prstGeom>
          <a:solidFill>
            <a:srgbClr val="D10000"/>
          </a:solidFill>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FR"/>
          </a:p>
          <a:p>
            <a:endParaRPr lang="fr-FR" sz="4000" b="1" dirty="0">
              <a:solidFill>
                <a:schemeClr val="bg1"/>
              </a:solidFill>
              <a:latin typeface="Avenir Next Demi Bold" panose="020B0503020202020204" pitchFamily="34" charset="0"/>
            </a:endParaRPr>
          </a:p>
        </p:txBody>
      </p:sp>
      <p:sp>
        <p:nvSpPr>
          <p:cNvPr id="6" name="ZoneTexte 5">
            <a:extLst>
              <a:ext uri="{FF2B5EF4-FFF2-40B4-BE49-F238E27FC236}">
                <a16:creationId xmlns:a16="http://schemas.microsoft.com/office/drawing/2014/main" id="{C8D22C6A-4CD5-A845-8B23-502571906829}"/>
              </a:ext>
            </a:extLst>
          </p:cNvPr>
          <p:cNvSpPr txBox="1"/>
          <p:nvPr/>
        </p:nvSpPr>
        <p:spPr>
          <a:xfrm>
            <a:off x="396074" y="1101210"/>
            <a:ext cx="1414170" cy="246221"/>
          </a:xfrm>
          <a:prstGeom prst="rect">
            <a:avLst/>
          </a:prstGeom>
          <a:noFill/>
        </p:spPr>
        <p:txBody>
          <a:bodyPr wrap="none" rtlCol="0">
            <a:spAutoFit/>
          </a:bodyPr>
          <a:lstStyle/>
          <a:p>
            <a:r>
              <a:rPr lang="fr-FR" sz="1000" b="1" dirty="0">
                <a:latin typeface="Helvetica" pitchFamily="2" charset="0"/>
              </a:rPr>
              <a:t>STRASBOURG 2024</a:t>
            </a:r>
          </a:p>
        </p:txBody>
      </p:sp>
      <p:pic>
        <p:nvPicPr>
          <p:cNvPr id="2" name="Image 1">
            <a:extLst>
              <a:ext uri="{FF2B5EF4-FFF2-40B4-BE49-F238E27FC236}">
                <a16:creationId xmlns:a16="http://schemas.microsoft.com/office/drawing/2014/main" id="{D041AAFD-EFDB-1F03-E66C-888AAF2D7C4F}"/>
              </a:ext>
            </a:extLst>
          </p:cNvPr>
          <p:cNvPicPr>
            <a:picLocks noChangeAspect="1"/>
          </p:cNvPicPr>
          <p:nvPr/>
        </p:nvPicPr>
        <p:blipFill>
          <a:blip r:embed="rId4"/>
          <a:stretch>
            <a:fillRect/>
          </a:stretch>
        </p:blipFill>
        <p:spPr>
          <a:xfrm>
            <a:off x="966355" y="2793999"/>
            <a:ext cx="6324600" cy="3698875"/>
          </a:xfrm>
          <a:prstGeom prst="rect">
            <a:avLst/>
          </a:prstGeom>
        </p:spPr>
      </p:pic>
      <p:pic>
        <p:nvPicPr>
          <p:cNvPr id="10" name="Image 9">
            <a:extLst>
              <a:ext uri="{FF2B5EF4-FFF2-40B4-BE49-F238E27FC236}">
                <a16:creationId xmlns:a16="http://schemas.microsoft.com/office/drawing/2014/main" id="{87975448-F543-9331-578B-C7571C4C9D93}"/>
              </a:ext>
            </a:extLst>
          </p:cNvPr>
          <p:cNvPicPr>
            <a:picLocks noChangeAspect="1"/>
          </p:cNvPicPr>
          <p:nvPr/>
        </p:nvPicPr>
        <p:blipFill rotWithShape="1">
          <a:blip r:embed="rId5"/>
          <a:srcRect l="35125" r="2228"/>
          <a:stretch/>
        </p:blipFill>
        <p:spPr>
          <a:xfrm>
            <a:off x="8168929" y="1825624"/>
            <a:ext cx="3311236" cy="4667249"/>
          </a:xfrm>
          <a:prstGeom prst="rect">
            <a:avLst/>
          </a:prstGeom>
        </p:spPr>
      </p:pic>
    </p:spTree>
    <p:extLst>
      <p:ext uri="{BB962C8B-B14F-4D97-AF65-F5344CB8AC3E}">
        <p14:creationId xmlns:p14="http://schemas.microsoft.com/office/powerpoint/2010/main" val="3336231232"/>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7637</TotalTime>
  <Words>1242</Words>
  <Application>Microsoft Macintosh PowerPoint</Application>
  <PresentationFormat>Grand écran</PresentationFormat>
  <Paragraphs>250</Paragraphs>
  <Slides>49</Slides>
  <Notes>17</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49</vt:i4>
      </vt:variant>
    </vt:vector>
  </HeadingPairs>
  <TitlesOfParts>
    <vt:vector size="55" baseType="lpstr">
      <vt:lpstr>Arial</vt:lpstr>
      <vt:lpstr>Avenir Next Demi Bold</vt:lpstr>
      <vt:lpstr>Calibri</vt:lpstr>
      <vt:lpstr>Calibri Light</vt:lpstr>
      <vt:lpstr>Helvetica</vt:lpstr>
      <vt:lpstr>Thème Office</vt:lpstr>
      <vt:lpstr>Présentation PowerPoint</vt:lpstr>
      <vt:lpstr>Présentation PowerPoint</vt:lpstr>
      <vt:lpstr>Présentation PowerPoint</vt:lpstr>
      <vt:lpstr>              Pourquoi s’y intéresser : risque des       lésions calcifiées ?</vt:lpstr>
      <vt:lpstr>              Pourquoi s’y intéresser : risque des       lésions calcifiées ?</vt:lpstr>
      <vt:lpstr>Présentation PowerPoint</vt:lpstr>
      <vt:lpstr>Comment la diagnostiquer ?</vt:lpstr>
      <vt:lpstr>             Imagerie intracoronaire :</vt:lpstr>
      <vt:lpstr>           Imagerie intracoronaire : OCT &gt;&gt; IVUS</vt:lpstr>
      <vt:lpstr>             Plannification de l’angioplastie :</vt:lpstr>
      <vt:lpstr>             Imagerie intracoronaire pré ATC :</vt:lpstr>
      <vt:lpstr>             Imagerie intracoronaire :</vt:lpstr>
      <vt:lpstr>             IVUS :</vt:lpstr>
      <vt:lpstr>             IVUS :</vt:lpstr>
      <vt:lpstr>             IVUS : épaisseur des Ca ++ :</vt:lpstr>
      <vt:lpstr>             Score Calcique IVUS :</vt:lpstr>
      <vt:lpstr>             OCT :</vt:lpstr>
      <vt:lpstr>              Score calcique OCT :</vt:lpstr>
      <vt:lpstr>             Score calcique OCT :</vt:lpstr>
      <vt:lpstr>             Type de calcification :</vt:lpstr>
      <vt:lpstr>             Epaisseur des Ca ++ : OCT versus IVUS</vt:lpstr>
      <vt:lpstr>             Nodule calcifié : IVUS &gt;&gt;&gt; OCT</vt:lpstr>
      <vt:lpstr>             Nodule calcaire:</vt:lpstr>
      <vt:lpstr>             Nodule calcaire:</vt:lpstr>
      <vt:lpstr>               Nodule calcaire: pronostic équivalent ?</vt:lpstr>
      <vt:lpstr>             OCT Ultreon :</vt:lpstr>
      <vt:lpstr>             Imagerie intracoronaire :</vt:lpstr>
      <vt:lpstr>             Quel outil de modification de la plaque utilisé ?</vt:lpstr>
      <vt:lpstr>             Quel outil de modification de la plaque utilisé ?</vt:lpstr>
      <vt:lpstr>             Quel outil de modification de la plaque utilisé ?</vt:lpstr>
      <vt:lpstr>             Quel outil de modification de la plaque utilisé ?</vt:lpstr>
      <vt:lpstr>             Quel outil de modification de la plaque utilisé ?</vt:lpstr>
      <vt:lpstr>             Quel outil de modification de la plaque utilisé ?</vt:lpstr>
      <vt:lpstr>             Quel outil de modification de la plaque utilisé ?</vt:lpstr>
      <vt:lpstr>             Quel outil de modification de la plaque utilisé ?</vt:lpstr>
      <vt:lpstr>           Evaluation intermédiaire per angioplastie :  </vt:lpstr>
      <vt:lpstr>           Evaluation intermédiaire per angioplastie :  </vt:lpstr>
      <vt:lpstr>Présentation PowerPoint</vt:lpstr>
      <vt:lpstr>Présentation PowerPoint</vt:lpstr>
      <vt:lpstr>Présentation PowerPoint</vt:lpstr>
      <vt:lpstr>Présentation PowerPoint</vt:lpstr>
      <vt:lpstr>           Evaluation post angioplastie :    </vt:lpstr>
      <vt:lpstr>             Evaluation post angioplastie :</vt:lpstr>
      <vt:lpstr>           Evaluation post angioplastie :    </vt:lpstr>
      <vt:lpstr>           Evaluation post angioplastie :    </vt:lpstr>
      <vt:lpstr>           Evaluation post angioplastie :    </vt:lpstr>
      <vt:lpstr>             Imagerie intracoronaire : pourquoi la faire ?</vt:lpstr>
      <vt:lpstr>Etude Renovate-Complex-PCI : angioplastie guidée par     imagerie intracoronaire versus angiographie guidée.</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tomasini sophie APSOS</dc:creator>
  <cp:lastModifiedBy>33683801137</cp:lastModifiedBy>
  <cp:revision>51</cp:revision>
  <dcterms:created xsi:type="dcterms:W3CDTF">2023-03-20T14:16:22Z</dcterms:created>
  <dcterms:modified xsi:type="dcterms:W3CDTF">2024-03-22T13:46:24Z</dcterms:modified>
</cp:coreProperties>
</file>