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80" r:id="rId4"/>
    <p:sldId id="281" r:id="rId5"/>
    <p:sldId id="285" r:id="rId6"/>
    <p:sldId id="286" r:id="rId7"/>
    <p:sldId id="287" r:id="rId8"/>
    <p:sldId id="265" r:id="rId9"/>
    <p:sldId id="260" r:id="rId10"/>
    <p:sldId id="266" r:id="rId11"/>
    <p:sldId id="262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82" r:id="rId20"/>
    <p:sldId id="283" r:id="rId21"/>
    <p:sldId id="275" r:id="rId22"/>
    <p:sldId id="284" r:id="rId23"/>
    <p:sldId id="276" r:id="rId24"/>
    <p:sldId id="277" r:id="rId25"/>
    <p:sldId id="273" r:id="rId26"/>
    <p:sldId id="259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0000"/>
    <a:srgbClr val="D1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69"/>
    <p:restoredTop sz="94671"/>
  </p:normalViewPr>
  <p:slideViewPr>
    <p:cSldViewPr snapToGrid="0" snapToObjects="1">
      <p:cViewPr varScale="1">
        <p:scale>
          <a:sx n="120" d="100"/>
          <a:sy n="120" d="100"/>
        </p:scale>
        <p:origin x="192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9C55A7-05CE-0242-B58E-ED9A4EE17108}" type="doc">
      <dgm:prSet loTypeId="urn:microsoft.com/office/officeart/2005/8/layout/l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9625B45-F02C-5748-836E-DAE77A06B10D}">
      <dgm:prSet phldrT="[Texte]"/>
      <dgm:spPr/>
      <dgm:t>
        <a:bodyPr/>
        <a:lstStyle/>
        <a:p>
          <a:r>
            <a:rPr lang="fr-FR" dirty="0"/>
            <a:t>Stabilité des lésions</a:t>
          </a:r>
        </a:p>
      </dgm:t>
    </dgm:pt>
    <dgm:pt modelId="{C597F4FE-18BE-CE4C-9A5A-E961239405EE}" type="parTrans" cxnId="{299A5B68-2C4E-9849-A9E2-F46FC98E4B87}">
      <dgm:prSet/>
      <dgm:spPr/>
      <dgm:t>
        <a:bodyPr/>
        <a:lstStyle/>
        <a:p>
          <a:endParaRPr lang="fr-FR"/>
        </a:p>
      </dgm:t>
    </dgm:pt>
    <dgm:pt modelId="{8B2CCC5D-EFAC-AA40-93A4-82F86E55C6F9}" type="sibTrans" cxnId="{299A5B68-2C4E-9849-A9E2-F46FC98E4B87}">
      <dgm:prSet/>
      <dgm:spPr/>
      <dgm:t>
        <a:bodyPr/>
        <a:lstStyle/>
        <a:p>
          <a:endParaRPr lang="fr-FR"/>
        </a:p>
      </dgm:t>
    </dgm:pt>
    <dgm:pt modelId="{2D149A3B-FB4D-AB4E-9C7C-37434E28CC1D}">
      <dgm:prSet phldrT="[Texte]"/>
      <dgm:spPr/>
      <dgm:t>
        <a:bodyPr/>
        <a:lstStyle/>
        <a:p>
          <a:r>
            <a:rPr lang="fr-FR" dirty="0"/>
            <a:t>64% (n=7)</a:t>
          </a:r>
        </a:p>
      </dgm:t>
    </dgm:pt>
    <dgm:pt modelId="{ABCA6AEC-F355-AB49-BC46-BE170E3D8EDD}" type="parTrans" cxnId="{13B7A2F5-69FE-5240-9304-E2DE18EF8ACB}">
      <dgm:prSet/>
      <dgm:spPr/>
      <dgm:t>
        <a:bodyPr/>
        <a:lstStyle/>
        <a:p>
          <a:endParaRPr lang="fr-FR"/>
        </a:p>
      </dgm:t>
    </dgm:pt>
    <dgm:pt modelId="{167F6940-2C1E-E641-892D-2AAF68FAC194}" type="sibTrans" cxnId="{13B7A2F5-69FE-5240-9304-E2DE18EF8ACB}">
      <dgm:prSet/>
      <dgm:spPr/>
      <dgm:t>
        <a:bodyPr/>
        <a:lstStyle/>
        <a:p>
          <a:endParaRPr lang="fr-FR"/>
        </a:p>
      </dgm:t>
    </dgm:pt>
    <dgm:pt modelId="{4256F40E-8FB8-964B-9F1C-A00A9D01BEAA}">
      <dgm:prSet phldrT="[Texte]"/>
      <dgm:spPr/>
      <dgm:t>
        <a:bodyPr/>
        <a:lstStyle/>
        <a:p>
          <a:r>
            <a:rPr lang="fr-FR" dirty="0"/>
            <a:t>Régression partielle	</a:t>
          </a:r>
        </a:p>
      </dgm:t>
    </dgm:pt>
    <dgm:pt modelId="{AC019E5E-BACA-E441-B4CE-44C711A4A0CA}" type="parTrans" cxnId="{F1876EDA-958D-9E4B-AF09-053F957A10BA}">
      <dgm:prSet/>
      <dgm:spPr/>
      <dgm:t>
        <a:bodyPr/>
        <a:lstStyle/>
        <a:p>
          <a:endParaRPr lang="fr-FR"/>
        </a:p>
      </dgm:t>
    </dgm:pt>
    <dgm:pt modelId="{839D6452-549E-3947-9F22-25DCBE3869BD}" type="sibTrans" cxnId="{F1876EDA-958D-9E4B-AF09-053F957A10BA}">
      <dgm:prSet/>
      <dgm:spPr/>
      <dgm:t>
        <a:bodyPr/>
        <a:lstStyle/>
        <a:p>
          <a:endParaRPr lang="fr-FR"/>
        </a:p>
      </dgm:t>
    </dgm:pt>
    <dgm:pt modelId="{175BD292-C227-8847-A9AA-DA4971383676}">
      <dgm:prSet phldrT="[Texte]"/>
      <dgm:spPr/>
      <dgm:t>
        <a:bodyPr/>
        <a:lstStyle/>
        <a:p>
          <a:r>
            <a:rPr lang="fr-FR" dirty="0"/>
            <a:t>9% (n=1)</a:t>
          </a:r>
        </a:p>
      </dgm:t>
    </dgm:pt>
    <dgm:pt modelId="{249CC75E-6D96-0542-9481-ADE5472C7ED1}" type="parTrans" cxnId="{6575C169-76C9-7E41-8FD8-B8B9EEB27875}">
      <dgm:prSet/>
      <dgm:spPr/>
      <dgm:t>
        <a:bodyPr/>
        <a:lstStyle/>
        <a:p>
          <a:endParaRPr lang="fr-FR"/>
        </a:p>
      </dgm:t>
    </dgm:pt>
    <dgm:pt modelId="{933FBAAB-6DAE-3349-98E1-B9935A566B89}" type="sibTrans" cxnId="{6575C169-76C9-7E41-8FD8-B8B9EEB27875}">
      <dgm:prSet/>
      <dgm:spPr/>
      <dgm:t>
        <a:bodyPr/>
        <a:lstStyle/>
        <a:p>
          <a:endParaRPr lang="fr-FR"/>
        </a:p>
      </dgm:t>
    </dgm:pt>
    <dgm:pt modelId="{4E7C0654-CCBC-BD44-BA22-2276E2C4A059}">
      <dgm:prSet phldrT="[Texte]"/>
      <dgm:spPr/>
      <dgm:t>
        <a:bodyPr/>
        <a:lstStyle/>
        <a:p>
          <a:r>
            <a:rPr lang="fr-FR" dirty="0"/>
            <a:t>Disparition totale</a:t>
          </a:r>
        </a:p>
      </dgm:t>
    </dgm:pt>
    <dgm:pt modelId="{D215A67E-84B8-B843-97A2-BC6A2105151C}" type="parTrans" cxnId="{E58CE3E6-FFB8-4D44-A1DF-C2C7DF2BF08C}">
      <dgm:prSet/>
      <dgm:spPr/>
      <dgm:t>
        <a:bodyPr/>
        <a:lstStyle/>
        <a:p>
          <a:endParaRPr lang="fr-FR"/>
        </a:p>
      </dgm:t>
    </dgm:pt>
    <dgm:pt modelId="{64F4298A-D363-814F-8FA9-B5AA42A7A2F8}" type="sibTrans" cxnId="{E58CE3E6-FFB8-4D44-A1DF-C2C7DF2BF08C}">
      <dgm:prSet/>
      <dgm:spPr/>
      <dgm:t>
        <a:bodyPr/>
        <a:lstStyle/>
        <a:p>
          <a:endParaRPr lang="fr-FR"/>
        </a:p>
      </dgm:t>
    </dgm:pt>
    <dgm:pt modelId="{ACB73043-C875-B544-B088-D7F956560BF4}">
      <dgm:prSet phldrT="[Texte]"/>
      <dgm:spPr/>
      <dgm:t>
        <a:bodyPr/>
        <a:lstStyle/>
        <a:p>
          <a:r>
            <a:rPr lang="fr-FR" dirty="0"/>
            <a:t>27% (n=3)</a:t>
          </a:r>
        </a:p>
      </dgm:t>
    </dgm:pt>
    <dgm:pt modelId="{10B35062-7995-ED45-942E-9B137FB8BA91}" type="parTrans" cxnId="{7F92DB31-8C11-214F-BEE5-0E930E4C1EDC}">
      <dgm:prSet/>
      <dgm:spPr/>
      <dgm:t>
        <a:bodyPr/>
        <a:lstStyle/>
        <a:p>
          <a:endParaRPr lang="fr-FR"/>
        </a:p>
      </dgm:t>
    </dgm:pt>
    <dgm:pt modelId="{D0D1D220-66C4-D744-9B35-67C116041EF8}" type="sibTrans" cxnId="{7F92DB31-8C11-214F-BEE5-0E930E4C1EDC}">
      <dgm:prSet/>
      <dgm:spPr/>
      <dgm:t>
        <a:bodyPr/>
        <a:lstStyle/>
        <a:p>
          <a:endParaRPr lang="fr-FR"/>
        </a:p>
      </dgm:t>
    </dgm:pt>
    <dgm:pt modelId="{773CB3DE-88DA-754E-A485-7137DAEF4167}" type="pres">
      <dgm:prSet presAssocID="{109C55A7-05CE-0242-B58E-ED9A4EE17108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BCBDD5D-D91B-9D4E-B187-F0CBD1519B46}" type="pres">
      <dgm:prSet presAssocID="{99625B45-F02C-5748-836E-DAE77A06B10D}" presName="horFlow" presStyleCnt="0"/>
      <dgm:spPr/>
    </dgm:pt>
    <dgm:pt modelId="{E8C77C27-7D22-EB40-A710-521BF2ADA1CE}" type="pres">
      <dgm:prSet presAssocID="{99625B45-F02C-5748-836E-DAE77A06B10D}" presName="bigChev" presStyleLbl="node1" presStyleIdx="0" presStyleCnt="3"/>
      <dgm:spPr/>
    </dgm:pt>
    <dgm:pt modelId="{5C2FB7C0-FD1B-1044-9023-F6651EE4AF4C}" type="pres">
      <dgm:prSet presAssocID="{ABCA6AEC-F355-AB49-BC46-BE170E3D8EDD}" presName="parTrans" presStyleCnt="0"/>
      <dgm:spPr/>
    </dgm:pt>
    <dgm:pt modelId="{46D7CD79-B092-6246-8171-3B6B25FE761B}" type="pres">
      <dgm:prSet presAssocID="{2D149A3B-FB4D-AB4E-9C7C-37434E28CC1D}" presName="node" presStyleLbl="alignAccFollowNode1" presStyleIdx="0" presStyleCnt="3">
        <dgm:presLayoutVars>
          <dgm:bulletEnabled val="1"/>
        </dgm:presLayoutVars>
      </dgm:prSet>
      <dgm:spPr/>
    </dgm:pt>
    <dgm:pt modelId="{4E552DB7-78DE-9C41-BF36-0D2C4D6DC3BD}" type="pres">
      <dgm:prSet presAssocID="{99625B45-F02C-5748-836E-DAE77A06B10D}" presName="vSp" presStyleCnt="0"/>
      <dgm:spPr/>
    </dgm:pt>
    <dgm:pt modelId="{4906266B-D5E2-4444-AF05-C562886367DC}" type="pres">
      <dgm:prSet presAssocID="{4256F40E-8FB8-964B-9F1C-A00A9D01BEAA}" presName="horFlow" presStyleCnt="0"/>
      <dgm:spPr/>
    </dgm:pt>
    <dgm:pt modelId="{7FF6C647-EA4D-1544-B38C-C007B96872C8}" type="pres">
      <dgm:prSet presAssocID="{4256F40E-8FB8-964B-9F1C-A00A9D01BEAA}" presName="bigChev" presStyleLbl="node1" presStyleIdx="1" presStyleCnt="3"/>
      <dgm:spPr/>
    </dgm:pt>
    <dgm:pt modelId="{18736792-AEB3-A645-A849-C4DD2DDD5E18}" type="pres">
      <dgm:prSet presAssocID="{249CC75E-6D96-0542-9481-ADE5472C7ED1}" presName="parTrans" presStyleCnt="0"/>
      <dgm:spPr/>
    </dgm:pt>
    <dgm:pt modelId="{2F0BC4E3-0A99-AA44-9C49-041A18B8E485}" type="pres">
      <dgm:prSet presAssocID="{175BD292-C227-8847-A9AA-DA4971383676}" presName="node" presStyleLbl="alignAccFollowNode1" presStyleIdx="1" presStyleCnt="3">
        <dgm:presLayoutVars>
          <dgm:bulletEnabled val="1"/>
        </dgm:presLayoutVars>
      </dgm:prSet>
      <dgm:spPr/>
    </dgm:pt>
    <dgm:pt modelId="{3DF178AF-9424-3543-BDBD-24B3198AA851}" type="pres">
      <dgm:prSet presAssocID="{4256F40E-8FB8-964B-9F1C-A00A9D01BEAA}" presName="vSp" presStyleCnt="0"/>
      <dgm:spPr/>
    </dgm:pt>
    <dgm:pt modelId="{FD2DF083-52D9-8F4A-A523-383B690111EA}" type="pres">
      <dgm:prSet presAssocID="{4E7C0654-CCBC-BD44-BA22-2276E2C4A059}" presName="horFlow" presStyleCnt="0"/>
      <dgm:spPr/>
    </dgm:pt>
    <dgm:pt modelId="{3C4B16DD-434A-2242-9758-3DFA469460E6}" type="pres">
      <dgm:prSet presAssocID="{4E7C0654-CCBC-BD44-BA22-2276E2C4A059}" presName="bigChev" presStyleLbl="node1" presStyleIdx="2" presStyleCnt="3"/>
      <dgm:spPr/>
    </dgm:pt>
    <dgm:pt modelId="{CB9FE69E-6640-1C43-BA43-D7406FF4426A}" type="pres">
      <dgm:prSet presAssocID="{10B35062-7995-ED45-942E-9B137FB8BA91}" presName="parTrans" presStyleCnt="0"/>
      <dgm:spPr/>
    </dgm:pt>
    <dgm:pt modelId="{E65DBDED-48FE-1B4A-9D96-A23C665B6F1C}" type="pres">
      <dgm:prSet presAssocID="{ACB73043-C875-B544-B088-D7F956560BF4}" presName="node" presStyleLbl="alignAccFollowNode1" presStyleIdx="2" presStyleCnt="3">
        <dgm:presLayoutVars>
          <dgm:bulletEnabled val="1"/>
        </dgm:presLayoutVars>
      </dgm:prSet>
      <dgm:spPr/>
    </dgm:pt>
  </dgm:ptLst>
  <dgm:cxnLst>
    <dgm:cxn modelId="{7F92DB31-8C11-214F-BEE5-0E930E4C1EDC}" srcId="{4E7C0654-CCBC-BD44-BA22-2276E2C4A059}" destId="{ACB73043-C875-B544-B088-D7F956560BF4}" srcOrd="0" destOrd="0" parTransId="{10B35062-7995-ED45-942E-9B137FB8BA91}" sibTransId="{D0D1D220-66C4-D744-9B35-67C116041EF8}"/>
    <dgm:cxn modelId="{EBC4B634-1ED1-954B-AA1D-20214338C876}" type="presOf" srcId="{2D149A3B-FB4D-AB4E-9C7C-37434E28CC1D}" destId="{46D7CD79-B092-6246-8171-3B6B25FE761B}" srcOrd="0" destOrd="0" presId="urn:microsoft.com/office/officeart/2005/8/layout/lProcess3"/>
    <dgm:cxn modelId="{4AC6CC47-703C-4944-813C-BDCA9ADB5D50}" type="presOf" srcId="{109C55A7-05CE-0242-B58E-ED9A4EE17108}" destId="{773CB3DE-88DA-754E-A485-7137DAEF4167}" srcOrd="0" destOrd="0" presId="urn:microsoft.com/office/officeart/2005/8/layout/lProcess3"/>
    <dgm:cxn modelId="{299A5B68-2C4E-9849-A9E2-F46FC98E4B87}" srcId="{109C55A7-05CE-0242-B58E-ED9A4EE17108}" destId="{99625B45-F02C-5748-836E-DAE77A06B10D}" srcOrd="0" destOrd="0" parTransId="{C597F4FE-18BE-CE4C-9A5A-E961239405EE}" sibTransId="{8B2CCC5D-EFAC-AA40-93A4-82F86E55C6F9}"/>
    <dgm:cxn modelId="{6575C169-76C9-7E41-8FD8-B8B9EEB27875}" srcId="{4256F40E-8FB8-964B-9F1C-A00A9D01BEAA}" destId="{175BD292-C227-8847-A9AA-DA4971383676}" srcOrd="0" destOrd="0" parTransId="{249CC75E-6D96-0542-9481-ADE5472C7ED1}" sibTransId="{933FBAAB-6DAE-3349-98E1-B9935A566B89}"/>
    <dgm:cxn modelId="{4998AB6E-2FC0-6441-B30F-E93060649A24}" type="presOf" srcId="{4256F40E-8FB8-964B-9F1C-A00A9D01BEAA}" destId="{7FF6C647-EA4D-1544-B38C-C007B96872C8}" srcOrd="0" destOrd="0" presId="urn:microsoft.com/office/officeart/2005/8/layout/lProcess3"/>
    <dgm:cxn modelId="{2B73A497-830F-C540-8D31-FC96AC86EEA0}" type="presOf" srcId="{99625B45-F02C-5748-836E-DAE77A06B10D}" destId="{E8C77C27-7D22-EB40-A710-521BF2ADA1CE}" srcOrd="0" destOrd="0" presId="urn:microsoft.com/office/officeart/2005/8/layout/lProcess3"/>
    <dgm:cxn modelId="{ECEC1BC5-50F1-7647-AECD-5BA239F298B3}" type="presOf" srcId="{ACB73043-C875-B544-B088-D7F956560BF4}" destId="{E65DBDED-48FE-1B4A-9D96-A23C665B6F1C}" srcOrd="0" destOrd="0" presId="urn:microsoft.com/office/officeart/2005/8/layout/lProcess3"/>
    <dgm:cxn modelId="{F8BD18CD-79CD-C94C-AB61-A3828931F9B8}" type="presOf" srcId="{4E7C0654-CCBC-BD44-BA22-2276E2C4A059}" destId="{3C4B16DD-434A-2242-9758-3DFA469460E6}" srcOrd="0" destOrd="0" presId="urn:microsoft.com/office/officeart/2005/8/layout/lProcess3"/>
    <dgm:cxn modelId="{F1876EDA-958D-9E4B-AF09-053F957A10BA}" srcId="{109C55A7-05CE-0242-B58E-ED9A4EE17108}" destId="{4256F40E-8FB8-964B-9F1C-A00A9D01BEAA}" srcOrd="1" destOrd="0" parTransId="{AC019E5E-BACA-E441-B4CE-44C711A4A0CA}" sibTransId="{839D6452-549E-3947-9F22-25DCBE3869BD}"/>
    <dgm:cxn modelId="{E58CE3E6-FFB8-4D44-A1DF-C2C7DF2BF08C}" srcId="{109C55A7-05CE-0242-B58E-ED9A4EE17108}" destId="{4E7C0654-CCBC-BD44-BA22-2276E2C4A059}" srcOrd="2" destOrd="0" parTransId="{D215A67E-84B8-B843-97A2-BC6A2105151C}" sibTransId="{64F4298A-D363-814F-8FA9-B5AA42A7A2F8}"/>
    <dgm:cxn modelId="{F26370E9-402B-C24B-BE15-166DEB30B7B6}" type="presOf" srcId="{175BD292-C227-8847-A9AA-DA4971383676}" destId="{2F0BC4E3-0A99-AA44-9C49-041A18B8E485}" srcOrd="0" destOrd="0" presId="urn:microsoft.com/office/officeart/2005/8/layout/lProcess3"/>
    <dgm:cxn modelId="{13B7A2F5-69FE-5240-9304-E2DE18EF8ACB}" srcId="{99625B45-F02C-5748-836E-DAE77A06B10D}" destId="{2D149A3B-FB4D-AB4E-9C7C-37434E28CC1D}" srcOrd="0" destOrd="0" parTransId="{ABCA6AEC-F355-AB49-BC46-BE170E3D8EDD}" sibTransId="{167F6940-2C1E-E641-892D-2AAF68FAC194}"/>
    <dgm:cxn modelId="{0BA32748-09FF-EE4D-A2D2-89B7C8B99503}" type="presParOf" srcId="{773CB3DE-88DA-754E-A485-7137DAEF4167}" destId="{EBCBDD5D-D91B-9D4E-B187-F0CBD1519B46}" srcOrd="0" destOrd="0" presId="urn:microsoft.com/office/officeart/2005/8/layout/lProcess3"/>
    <dgm:cxn modelId="{107500B6-A9E7-6A48-B428-F2F29E755907}" type="presParOf" srcId="{EBCBDD5D-D91B-9D4E-B187-F0CBD1519B46}" destId="{E8C77C27-7D22-EB40-A710-521BF2ADA1CE}" srcOrd="0" destOrd="0" presId="urn:microsoft.com/office/officeart/2005/8/layout/lProcess3"/>
    <dgm:cxn modelId="{0A77D25C-AFD5-274C-AF4F-C8915D211C48}" type="presParOf" srcId="{EBCBDD5D-D91B-9D4E-B187-F0CBD1519B46}" destId="{5C2FB7C0-FD1B-1044-9023-F6651EE4AF4C}" srcOrd="1" destOrd="0" presId="urn:microsoft.com/office/officeart/2005/8/layout/lProcess3"/>
    <dgm:cxn modelId="{BF6CBD67-A1F8-D84F-9C61-BE3264FF317D}" type="presParOf" srcId="{EBCBDD5D-D91B-9D4E-B187-F0CBD1519B46}" destId="{46D7CD79-B092-6246-8171-3B6B25FE761B}" srcOrd="2" destOrd="0" presId="urn:microsoft.com/office/officeart/2005/8/layout/lProcess3"/>
    <dgm:cxn modelId="{ACC18F28-6E54-D241-9991-8589F0CB4CE0}" type="presParOf" srcId="{773CB3DE-88DA-754E-A485-7137DAEF4167}" destId="{4E552DB7-78DE-9C41-BF36-0D2C4D6DC3BD}" srcOrd="1" destOrd="0" presId="urn:microsoft.com/office/officeart/2005/8/layout/lProcess3"/>
    <dgm:cxn modelId="{04CBE37C-D00E-AA43-8FF1-161FFC14AF45}" type="presParOf" srcId="{773CB3DE-88DA-754E-A485-7137DAEF4167}" destId="{4906266B-D5E2-4444-AF05-C562886367DC}" srcOrd="2" destOrd="0" presId="urn:microsoft.com/office/officeart/2005/8/layout/lProcess3"/>
    <dgm:cxn modelId="{5B3BE338-6956-6447-AFF7-AE0B09F98EDC}" type="presParOf" srcId="{4906266B-D5E2-4444-AF05-C562886367DC}" destId="{7FF6C647-EA4D-1544-B38C-C007B96872C8}" srcOrd="0" destOrd="0" presId="urn:microsoft.com/office/officeart/2005/8/layout/lProcess3"/>
    <dgm:cxn modelId="{B237D8B6-6052-A346-AF04-206F91E7277F}" type="presParOf" srcId="{4906266B-D5E2-4444-AF05-C562886367DC}" destId="{18736792-AEB3-A645-A849-C4DD2DDD5E18}" srcOrd="1" destOrd="0" presId="urn:microsoft.com/office/officeart/2005/8/layout/lProcess3"/>
    <dgm:cxn modelId="{821308C6-51A5-AA43-83B1-0C59C36E2532}" type="presParOf" srcId="{4906266B-D5E2-4444-AF05-C562886367DC}" destId="{2F0BC4E3-0A99-AA44-9C49-041A18B8E485}" srcOrd="2" destOrd="0" presId="urn:microsoft.com/office/officeart/2005/8/layout/lProcess3"/>
    <dgm:cxn modelId="{12F7DCD6-8D66-9448-BB41-E1DDBC6D61E8}" type="presParOf" srcId="{773CB3DE-88DA-754E-A485-7137DAEF4167}" destId="{3DF178AF-9424-3543-BDBD-24B3198AA851}" srcOrd="3" destOrd="0" presId="urn:microsoft.com/office/officeart/2005/8/layout/lProcess3"/>
    <dgm:cxn modelId="{A85F249A-D061-4A4F-92B3-79D1AD14C197}" type="presParOf" srcId="{773CB3DE-88DA-754E-A485-7137DAEF4167}" destId="{FD2DF083-52D9-8F4A-A523-383B690111EA}" srcOrd="4" destOrd="0" presId="urn:microsoft.com/office/officeart/2005/8/layout/lProcess3"/>
    <dgm:cxn modelId="{33592C7C-0C05-C744-98C4-904096731D98}" type="presParOf" srcId="{FD2DF083-52D9-8F4A-A523-383B690111EA}" destId="{3C4B16DD-434A-2242-9758-3DFA469460E6}" srcOrd="0" destOrd="0" presId="urn:microsoft.com/office/officeart/2005/8/layout/lProcess3"/>
    <dgm:cxn modelId="{B8654E1C-3323-974E-9A0C-9590FCDF087C}" type="presParOf" srcId="{FD2DF083-52D9-8F4A-A523-383B690111EA}" destId="{CB9FE69E-6640-1C43-BA43-D7406FF4426A}" srcOrd="1" destOrd="0" presId="urn:microsoft.com/office/officeart/2005/8/layout/lProcess3"/>
    <dgm:cxn modelId="{CDE259E8-9D03-9049-B2BF-E4E651F72343}" type="presParOf" srcId="{FD2DF083-52D9-8F4A-A523-383B690111EA}" destId="{E65DBDED-48FE-1B4A-9D96-A23C665B6F1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C77C27-7D22-EB40-A710-521BF2ADA1CE}">
      <dsp:nvSpPr>
        <dsp:cNvPr id="0" name=""/>
        <dsp:cNvSpPr/>
      </dsp:nvSpPr>
      <dsp:spPr>
        <a:xfrm>
          <a:off x="156340" y="2841"/>
          <a:ext cx="2782113" cy="11128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Stabilité des lésions</a:t>
          </a:r>
        </a:p>
      </dsp:txBody>
      <dsp:txXfrm>
        <a:off x="712763" y="2841"/>
        <a:ext cx="1669268" cy="1112845"/>
      </dsp:txXfrm>
    </dsp:sp>
    <dsp:sp modelId="{46D7CD79-B092-6246-8171-3B6B25FE761B}">
      <dsp:nvSpPr>
        <dsp:cNvPr id="0" name=""/>
        <dsp:cNvSpPr/>
      </dsp:nvSpPr>
      <dsp:spPr>
        <a:xfrm>
          <a:off x="2576778" y="97433"/>
          <a:ext cx="2309154" cy="92366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 dirty="0"/>
            <a:t>64% (n=7)</a:t>
          </a:r>
        </a:p>
      </dsp:txBody>
      <dsp:txXfrm>
        <a:off x="3038609" y="97433"/>
        <a:ext cx="1385493" cy="923661"/>
      </dsp:txXfrm>
    </dsp:sp>
    <dsp:sp modelId="{7FF6C647-EA4D-1544-B38C-C007B96872C8}">
      <dsp:nvSpPr>
        <dsp:cNvPr id="0" name=""/>
        <dsp:cNvSpPr/>
      </dsp:nvSpPr>
      <dsp:spPr>
        <a:xfrm>
          <a:off x="156340" y="1271485"/>
          <a:ext cx="2782113" cy="11128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Régression partielle	</a:t>
          </a:r>
        </a:p>
      </dsp:txBody>
      <dsp:txXfrm>
        <a:off x="712763" y="1271485"/>
        <a:ext cx="1669268" cy="1112845"/>
      </dsp:txXfrm>
    </dsp:sp>
    <dsp:sp modelId="{2F0BC4E3-0A99-AA44-9C49-041A18B8E485}">
      <dsp:nvSpPr>
        <dsp:cNvPr id="0" name=""/>
        <dsp:cNvSpPr/>
      </dsp:nvSpPr>
      <dsp:spPr>
        <a:xfrm>
          <a:off x="2576778" y="1366077"/>
          <a:ext cx="2309154" cy="92366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 dirty="0"/>
            <a:t>9% (n=1)</a:t>
          </a:r>
        </a:p>
      </dsp:txBody>
      <dsp:txXfrm>
        <a:off x="3038609" y="1366077"/>
        <a:ext cx="1385493" cy="923661"/>
      </dsp:txXfrm>
    </dsp:sp>
    <dsp:sp modelId="{3C4B16DD-434A-2242-9758-3DFA469460E6}">
      <dsp:nvSpPr>
        <dsp:cNvPr id="0" name=""/>
        <dsp:cNvSpPr/>
      </dsp:nvSpPr>
      <dsp:spPr>
        <a:xfrm>
          <a:off x="156340" y="2540129"/>
          <a:ext cx="2782113" cy="11128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Disparition totale</a:t>
          </a:r>
        </a:p>
      </dsp:txBody>
      <dsp:txXfrm>
        <a:off x="712763" y="2540129"/>
        <a:ext cx="1669268" cy="1112845"/>
      </dsp:txXfrm>
    </dsp:sp>
    <dsp:sp modelId="{E65DBDED-48FE-1B4A-9D96-A23C665B6F1C}">
      <dsp:nvSpPr>
        <dsp:cNvPr id="0" name=""/>
        <dsp:cNvSpPr/>
      </dsp:nvSpPr>
      <dsp:spPr>
        <a:xfrm>
          <a:off x="2576778" y="2634720"/>
          <a:ext cx="2309154" cy="92366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 dirty="0"/>
            <a:t>27% (n=3)</a:t>
          </a:r>
        </a:p>
      </dsp:txBody>
      <dsp:txXfrm>
        <a:off x="3038609" y="2634720"/>
        <a:ext cx="1385493" cy="9236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067D1E-74D3-854C-8726-0FCC80B1E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A323D8B-101A-424E-8322-056CA9E26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BD411A-64A6-D84A-B1E1-FBB56BBFE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F51565-1AB8-6F41-931A-11C44723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8F2BED-F1AD-9645-8B47-0C4F07000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883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2E19C4-668C-0D47-B379-5BF5AA938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9BA4D9F-0E52-2041-993E-73CAF89B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990E68-8A1A-A049-827F-57896C576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CD5DFE-AADE-694A-A0B1-7059FC015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CAF3B5-06C9-EA44-9CF0-6A82EB5C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357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79BB32B-18A2-7340-B830-CC536AE444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3A38E54-463F-624A-9B4F-35F58A974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AFE303-3AB1-694D-91F9-F2F174D9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F0118F-019D-C145-B716-15C179C6A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A1DA3D-6170-0E41-B9F5-5F057034F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9267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63D032-40E5-5045-B95C-D5B8A75ED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C8A692-E91B-5447-A3AB-425F3A9CB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DCA2F9-54DA-6540-9170-4E581536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8F21E9-541C-F846-B966-48BDB9644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32B482-A9CE-8242-A652-59519F6A9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8449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B22263-7CFB-BF45-8EB9-4C1E11918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5EBED4-591B-104E-9CC6-320978A11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32E008-D7C0-8F4D-AF62-EB64DC797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FD09B8-FD8F-EA44-8F11-C28BF11ED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E11A86-8BA4-2347-9CA1-69093144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4084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5D299D-9F9E-7444-A314-1D8D812C5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F3F1F0-8A8F-6744-8EF9-E8C6CD8B4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7D58A85-C643-854F-A6EC-E7336FFA4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13185A7-4C2D-C24C-BDC8-6F677EDBC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CC3FDF-51F5-F14C-ADEF-E090EBA72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4624C7-BBE9-8D44-AEE5-3E0D3F8F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5107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10A6A9-5A4E-AA41-9535-68E22CF26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2F83AD8-DCE5-4445-992C-720C122CF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E34FEFA-87E6-2844-97EA-81D7CFDB9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181F620-87FB-8C47-B679-653F36A4E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BB67076-212F-4449-A1E4-94B9FDABE0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5BF7074-7887-BC44-B9BF-09AEAF02C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4ABB922-C2FB-E549-ABFB-D343CE44C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1A4622D-DD6D-5240-A037-46DAB66FD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8077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A12836-28FF-BF47-8752-C72F48BCA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6C26999-3842-3846-8F51-CD5FD1C5F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1DB3CDD-E715-F849-86E7-15DC3F7D0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7D3B8DE-9D04-9645-BB17-18A052DE1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9607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9DB9885-37A5-F645-AA3C-D545BB0C9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0986B58-212E-9446-9042-136456567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499EF2-3E9C-BE46-AD2C-35FA850F4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8324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B1F7E-E233-1F4A-A589-29BF2D9C0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8399DC-E964-574E-A653-910CF6114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256EB73-6FE5-AE42-ABE1-8E5BC8E8EE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F24EAA-4022-DD45-8942-A5ECA1ED9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7430DFF-C359-B243-A9E0-9496E3E7A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237BDA-2A82-3E48-90FA-F1C85DC82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8773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DE87E7-02F6-2B4A-B49B-8B5B48813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BD3ED85-2F12-B447-9F7D-C80ABDF8A9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100675-2E4A-1F4C-AAA6-56C679DAB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DCF969B-DFD5-FA40-BF71-69A2985F8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6060AEC-0A25-C84C-BCE0-AA2E52DBE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92302D-14A3-A048-9694-F3F051044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0622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FD106E7-5834-6843-AC15-9D410A863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08F6F2-98A9-1544-A717-112ECFF1F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D1D58B-64D8-784D-BA82-B61778D5E3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03B86-4CD0-B044-B4BE-21C38E921E6A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C47F98-A853-6443-B991-48CA970DF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307D5A-DD9C-BB4F-ABAF-9A783557C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24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6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5" Type="http://schemas.microsoft.com/office/2007/relationships/media" Target="../media/media7.mp4"/><Relationship Id="rId10" Type="http://schemas.openxmlformats.org/officeDocument/2006/relationships/image" Target="../media/image16.png"/><Relationship Id="rId4" Type="http://schemas.openxmlformats.org/officeDocument/2006/relationships/video" Target="../media/media6.mp4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126972"/>
            <a:ext cx="9144000" cy="1655762"/>
          </a:xfrm>
          <a:solidFill>
            <a:srgbClr val="D10000"/>
          </a:solidFill>
        </p:spPr>
        <p:txBody>
          <a:bodyPr>
            <a:normAutofit fontScale="92500" lnSpcReduction="10000"/>
          </a:bodyPr>
          <a:lstStyle/>
          <a:p>
            <a:endParaRPr lang="fr-FR" dirty="0"/>
          </a:p>
          <a:p>
            <a:r>
              <a:rPr lang="fr-FR" sz="4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LES ALÉAS DE TAVI</a:t>
            </a:r>
          </a:p>
          <a:p>
            <a:r>
              <a:rPr lang="fr-FR" sz="4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Rupture d’anneau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249" y="294217"/>
            <a:ext cx="5397500" cy="35941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9C8B58F-8498-E747-AF3E-793EB882DC9A}"/>
              </a:ext>
            </a:extLst>
          </p:cNvPr>
          <p:cNvSpPr txBox="1"/>
          <p:nvPr/>
        </p:nvSpPr>
        <p:spPr>
          <a:xfrm>
            <a:off x="5016305" y="3154017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Helvetica" pitchFamily="2" charset="0"/>
              </a:rPr>
              <a:t>STRASBOURG 2024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F93886-67A3-A146-9915-51D5A6961E68}"/>
              </a:ext>
            </a:extLst>
          </p:cNvPr>
          <p:cNvSpPr/>
          <p:nvPr/>
        </p:nvSpPr>
        <p:spPr>
          <a:xfrm>
            <a:off x="2383372" y="5836723"/>
            <a:ext cx="7669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Demi Bold" panose="020B0503020202020204" pitchFamily="34" charset="0"/>
              </a:rPr>
              <a:t>Modérateurs : Mathieu VALLA – Olivier  MARÇON – Jérôme RISCHNER</a:t>
            </a:r>
          </a:p>
        </p:txBody>
      </p:sp>
    </p:spTree>
    <p:extLst>
      <p:ext uri="{BB962C8B-B14F-4D97-AF65-F5344CB8AC3E}">
        <p14:creationId xmlns:p14="http://schemas.microsoft.com/office/powerpoint/2010/main" val="3346061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3F0F7A-164B-964E-BC4A-36CC6BC9CE62}"/>
              </a:ext>
            </a:extLst>
          </p:cNvPr>
          <p:cNvSpPr/>
          <p:nvPr/>
        </p:nvSpPr>
        <p:spPr>
          <a:xfrm>
            <a:off x="706010" y="1779587"/>
            <a:ext cx="4559300" cy="299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963AD50-E1AF-FC49-B0DD-C05891AB1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49" y="258236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Post-dilatation</a:t>
            </a:r>
            <a:br>
              <a:rPr lang="fr-FR" b="1" dirty="0">
                <a:solidFill>
                  <a:schemeClr val="bg1"/>
                </a:solidFill>
              </a:rPr>
            </a:br>
            <a:br>
              <a:rPr lang="fr-FR" b="1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Ballon 25 mm</a:t>
            </a:r>
          </a:p>
        </p:txBody>
      </p:sp>
      <p:pic>
        <p:nvPicPr>
          <p:cNvPr id="4" name="FENDER ALPHONSE 24-03-01 09-41-04">
            <a:hlinkClick r:id="" action="ppaction://media"/>
            <a:extLst>
              <a:ext uri="{FF2B5EF4-FFF2-40B4-BE49-F238E27FC236}">
                <a16:creationId xmlns:a16="http://schemas.microsoft.com/office/drawing/2014/main" id="{DEBDD4ED-84A7-1F4D-96B3-5AB850DDDFB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50822" y="596900"/>
            <a:ext cx="5342627" cy="53625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155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39BB1A-536B-F740-BD5E-3532608302D7}"/>
              </a:ext>
            </a:extLst>
          </p:cNvPr>
          <p:cNvSpPr/>
          <p:nvPr/>
        </p:nvSpPr>
        <p:spPr>
          <a:xfrm>
            <a:off x="581644" y="1925635"/>
            <a:ext cx="4559300" cy="299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FA2EB77-5B75-024A-872D-EA1A9F7CE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119" y="2761455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Persistance des 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symptômes</a:t>
            </a:r>
          </a:p>
        </p:txBody>
      </p:sp>
      <p:pic>
        <p:nvPicPr>
          <p:cNvPr id="4" name="FENDER ALPHONSE 24-03-01 09-42-09">
            <a:hlinkClick r:id="" action="ppaction://media"/>
            <a:extLst>
              <a:ext uri="{FF2B5EF4-FFF2-40B4-BE49-F238E27FC236}">
                <a16:creationId xmlns:a16="http://schemas.microsoft.com/office/drawing/2014/main" id="{E7D8C8D9-E3C0-3A4F-A05C-DB07019877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2619" y="669200"/>
            <a:ext cx="5489575" cy="55100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881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FD9F07-A812-0541-9EA3-D6E7EA14E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FENDER ALPHONSE 24-03-01 09-43-11">
            <a:hlinkClick r:id="" action="ppaction://media"/>
            <a:extLst>
              <a:ext uri="{FF2B5EF4-FFF2-40B4-BE49-F238E27FC236}">
                <a16:creationId xmlns:a16="http://schemas.microsoft.com/office/drawing/2014/main" id="{8408C48E-0997-E84E-A25D-132F628EDAA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625" y="183376"/>
            <a:ext cx="3894581" cy="39091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FENDER ALPHONSE 24-03-01 09-44-05">
            <a:hlinkClick r:id="" action="ppaction://media"/>
            <a:extLst>
              <a:ext uri="{FF2B5EF4-FFF2-40B4-BE49-F238E27FC236}">
                <a16:creationId xmlns:a16="http://schemas.microsoft.com/office/drawing/2014/main" id="{891DF5A1-1EB3-B344-AFEE-4440171FB6F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08961" y="183376"/>
            <a:ext cx="3894643" cy="3909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FENDER ALPHONSE 24-03-01 09-44-47">
            <a:hlinkClick r:id="" action="ppaction://media"/>
            <a:extLst>
              <a:ext uri="{FF2B5EF4-FFF2-40B4-BE49-F238E27FC236}">
                <a16:creationId xmlns:a16="http://schemas.microsoft.com/office/drawing/2014/main" id="{0D722AD2-7E0C-FD43-876C-B922580BBF4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92550" y="2916979"/>
            <a:ext cx="3810542" cy="3824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476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2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171F2FE-C5F3-D947-AAAE-1056563E9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fr-FR" dirty="0"/>
              <a:t>Conduite à tenir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BE9970C-CFD9-054C-86F0-52704D436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319" y="2988527"/>
            <a:ext cx="2628570" cy="252615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D39097B-6757-AC4E-9841-4E36B6305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155" y="2988527"/>
            <a:ext cx="3300761" cy="223286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912E2D8-86FB-4A41-951D-185B85157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727" y="2610132"/>
            <a:ext cx="2755590" cy="275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61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9EE8DC-12B2-E24D-9E34-9E2C60257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Scanner J0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C4C398-C5FB-0C48-BB10-552589C49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90" y="1605776"/>
            <a:ext cx="4960434" cy="4351338"/>
          </a:xfrm>
        </p:spPr>
        <p:txBody>
          <a:bodyPr/>
          <a:lstStyle/>
          <a:p>
            <a:r>
              <a:rPr lang="fr-FR" dirty="0"/>
              <a:t>Pseudo-anévrisme de 18*10 mm au dépend du point d’ancrage inférieur gauche de l’</a:t>
            </a:r>
            <a:r>
              <a:rPr lang="fr-FR" dirty="0" err="1"/>
              <a:t>endoprothèse</a:t>
            </a:r>
            <a:r>
              <a:rPr lang="fr-FR" dirty="0"/>
              <a:t> valvulaire aortique sous la naissance du TC.</a:t>
            </a:r>
          </a:p>
          <a:p>
            <a:r>
              <a:rPr lang="fr-FR" dirty="0"/>
              <a:t>Lame d’</a:t>
            </a:r>
            <a:r>
              <a:rPr lang="fr-FR" dirty="0" err="1"/>
              <a:t>hémopéricarde</a:t>
            </a:r>
            <a:r>
              <a:rPr lang="fr-FR" dirty="0"/>
              <a:t> circonférentielle</a:t>
            </a:r>
          </a:p>
          <a:p>
            <a:r>
              <a:rPr lang="fr-FR" dirty="0"/>
              <a:t>Absence de dissection   aortique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A0E6083-7F8D-0742-A739-74FB9C774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3759" y="1605776"/>
            <a:ext cx="3882656" cy="25439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B24C943-F88D-0648-97E5-97105A005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758" y="4253298"/>
            <a:ext cx="3869475" cy="25353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014B310-F0BF-FF4A-9F45-190D257AC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409" y="230244"/>
            <a:ext cx="3716173" cy="24348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79A42BA-8C9E-9444-96CA-4B5E4DF7F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9340" y="4464324"/>
            <a:ext cx="3225330" cy="2113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0683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00271C-CA3B-D548-9CF6-E393A2920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332" y="128430"/>
            <a:ext cx="10515600" cy="1325563"/>
          </a:xfrm>
        </p:spPr>
        <p:txBody>
          <a:bodyPr/>
          <a:lstStyle/>
          <a:p>
            <a:r>
              <a:rPr lang="fr-FR" dirty="0"/>
              <a:t>Scanner J3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1C75F9-E3B4-C048-A3B0-71D89A551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937" y="1453993"/>
            <a:ext cx="5574528" cy="4897856"/>
          </a:xfrm>
        </p:spPr>
        <p:txBody>
          <a:bodyPr>
            <a:normAutofit fontScale="85000" lnSpcReduction="10000"/>
          </a:bodyPr>
          <a:lstStyle/>
          <a:p>
            <a:r>
              <a:rPr lang="fr-FR" dirty="0"/>
              <a:t>Régression partielle de l’épanchement péricardique dense</a:t>
            </a:r>
          </a:p>
          <a:p>
            <a:r>
              <a:rPr lang="fr-FR" dirty="0"/>
              <a:t>Régression complète de l’image d’adition située en amont du TC, actuellement non opacifiée</a:t>
            </a:r>
          </a:p>
          <a:p>
            <a:r>
              <a:rPr lang="fr-FR" dirty="0"/>
              <a:t>Plusieurs EP plutôt distales segmentaires et surtout sous-segmentaires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Doppler veineux: thrombose veineuse superficielle de la veine céphalique ante-brachiale et veine basilique brachiale G, sans extension au réseau profond.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A705BEB-404D-7344-8666-BE3A14918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098" y="3544598"/>
            <a:ext cx="4491307" cy="2942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C3A4B7D-153B-6B41-A409-1CC673BBF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098" y="365125"/>
            <a:ext cx="4491307" cy="2942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725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3EFB4A-0A19-9648-B21C-C9387E664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100" y="809625"/>
            <a:ext cx="10515600" cy="1325563"/>
          </a:xfrm>
        </p:spPr>
        <p:txBody>
          <a:bodyPr/>
          <a:lstStyle/>
          <a:p>
            <a:r>
              <a:rPr lang="fr-FR" dirty="0"/>
              <a:t>ETT J3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960692-0A36-1A42-882B-7CA3A3303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2320925"/>
            <a:ext cx="10925048" cy="2822575"/>
          </a:xfrm>
        </p:spPr>
        <p:txBody>
          <a:bodyPr/>
          <a:lstStyle/>
          <a:p>
            <a:r>
              <a:rPr lang="fr-FR" dirty="0"/>
              <a:t>2 </a:t>
            </a:r>
            <a:r>
              <a:rPr lang="fr-FR" dirty="0" err="1"/>
              <a:t>microfuites</a:t>
            </a:r>
            <a:r>
              <a:rPr lang="fr-FR" dirty="0"/>
              <a:t> de lavage et 1 fuite para-prothétique antérieure modérée</a:t>
            </a:r>
          </a:p>
          <a:p>
            <a:r>
              <a:rPr lang="fr-FR" dirty="0" err="1"/>
              <a:t>Gdt</a:t>
            </a:r>
            <a:r>
              <a:rPr lang="fr-FR" dirty="0"/>
              <a:t> moyen 5 </a:t>
            </a:r>
            <a:r>
              <a:rPr lang="fr-FR" dirty="0" err="1"/>
              <a:t>mmHg</a:t>
            </a:r>
            <a:r>
              <a:rPr lang="fr-FR" dirty="0"/>
              <a:t>, V max: 1,6 m/s</a:t>
            </a:r>
          </a:p>
          <a:p>
            <a:r>
              <a:rPr lang="fr-FR" dirty="0" err="1"/>
              <a:t>Hémopéricarde</a:t>
            </a:r>
            <a:r>
              <a:rPr lang="fr-FR" dirty="0"/>
              <a:t> de 2mm en regard de l’OG</a:t>
            </a:r>
          </a:p>
        </p:txBody>
      </p:sp>
    </p:spTree>
    <p:extLst>
      <p:ext uri="{BB962C8B-B14F-4D97-AF65-F5344CB8AC3E}">
        <p14:creationId xmlns:p14="http://schemas.microsoft.com/office/powerpoint/2010/main" val="3698015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D9CE1B-9CDF-914B-A4E5-FE328FD20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073" y="116284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RAD 11/04/23</a:t>
            </a:r>
            <a:br>
              <a:rPr lang="fr-FR" dirty="0"/>
            </a:br>
            <a:br>
              <a:rPr lang="fr-FR" dirty="0"/>
            </a:br>
            <a:r>
              <a:rPr lang="fr-FR" dirty="0"/>
              <a:t>J 11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4AD017-5F1B-D54D-9850-293FB99F5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073" y="3245004"/>
            <a:ext cx="10515600" cy="2742388"/>
          </a:xfrm>
        </p:spPr>
        <p:txBody>
          <a:bodyPr/>
          <a:lstStyle/>
          <a:p>
            <a:r>
              <a:rPr lang="fr-FR" dirty="0"/>
              <a:t>Bithérapie anti-</a:t>
            </a:r>
            <a:r>
              <a:rPr lang="fr-FR" dirty="0" err="1"/>
              <a:t>agrégante</a:t>
            </a:r>
            <a:r>
              <a:rPr lang="fr-FR" dirty="0"/>
              <a:t> </a:t>
            </a:r>
            <a:r>
              <a:rPr lang="fr-FR" dirty="0" err="1"/>
              <a:t>Clopidogrel</a:t>
            </a:r>
            <a:r>
              <a:rPr lang="fr-FR" dirty="0"/>
              <a:t>-Aspirine</a:t>
            </a:r>
          </a:p>
          <a:p>
            <a:r>
              <a:rPr lang="fr-FR" dirty="0"/>
              <a:t>Lovenox 0,4 UI 1 fois/j pendant 45 jours</a:t>
            </a:r>
          </a:p>
        </p:txBody>
      </p:sp>
    </p:spTree>
    <p:extLst>
      <p:ext uri="{BB962C8B-B14F-4D97-AF65-F5344CB8AC3E}">
        <p14:creationId xmlns:p14="http://schemas.microsoft.com/office/powerpoint/2010/main" val="8469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9A82C5-0E97-8B45-9C8C-A53E33D4F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Rupture d’anneau post-TAVI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E7D55F-F5C7-864F-A993-B73B70551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0001"/>
            <a:ext cx="10515600" cy="4351338"/>
          </a:xfrm>
        </p:spPr>
        <p:txBody>
          <a:bodyPr>
            <a:normAutofit/>
          </a:bodyPr>
          <a:lstStyle/>
          <a:p>
            <a:r>
              <a:rPr lang="fr-FR" dirty="0"/>
              <a:t>Incidence 0,8%</a:t>
            </a:r>
          </a:p>
          <a:p>
            <a:r>
              <a:rPr lang="fr-FR" dirty="0"/>
              <a:t>Tendance décroissance progressive</a:t>
            </a:r>
          </a:p>
          <a:p>
            <a:endParaRPr lang="fr-FR" dirty="0"/>
          </a:p>
          <a:p>
            <a:r>
              <a:rPr lang="fr-FR" dirty="0"/>
              <a:t>Mortalité 75%</a:t>
            </a:r>
          </a:p>
          <a:p>
            <a:endParaRPr lang="fr-FR" dirty="0"/>
          </a:p>
          <a:p>
            <a:r>
              <a:rPr lang="fr-FR" dirty="0" err="1"/>
              <a:t>Balloon</a:t>
            </a:r>
            <a:r>
              <a:rPr lang="fr-FR" dirty="0"/>
              <a:t> </a:t>
            </a:r>
            <a:r>
              <a:rPr lang="fr-FR" dirty="0" err="1"/>
              <a:t>expandable</a:t>
            </a:r>
            <a:r>
              <a:rPr lang="fr-FR" dirty="0"/>
              <a:t> 85%</a:t>
            </a:r>
          </a:p>
          <a:p>
            <a:r>
              <a:rPr lang="fr-FR" dirty="0"/>
              <a:t>Self </a:t>
            </a:r>
            <a:r>
              <a:rPr lang="fr-FR" dirty="0" err="1"/>
              <a:t>expandable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post-dilatation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9FF254-6570-E149-8B1B-3A344D1EE2A0}"/>
              </a:ext>
            </a:extLst>
          </p:cNvPr>
          <p:cNvSpPr/>
          <p:nvPr/>
        </p:nvSpPr>
        <p:spPr>
          <a:xfrm>
            <a:off x="7999061" y="612723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Interv</a:t>
            </a:r>
            <a:r>
              <a:rPr lang="fr-FR" dirty="0"/>
              <a:t>. Cardio, 2018 Sep; 13(3): 140–144.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886A9AD-4AC5-3942-BD94-3CF757F4B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810" y="1825625"/>
            <a:ext cx="4230029" cy="3292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730194-0502-EB4B-A832-381DCD206140}"/>
              </a:ext>
            </a:extLst>
          </p:cNvPr>
          <p:cNvSpPr/>
          <p:nvPr/>
        </p:nvSpPr>
        <p:spPr>
          <a:xfrm>
            <a:off x="8045363" y="6438939"/>
            <a:ext cx="3010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Circulation. 2013;128:244-53. </a:t>
            </a:r>
          </a:p>
        </p:txBody>
      </p:sp>
    </p:spTree>
    <p:extLst>
      <p:ext uri="{BB962C8B-B14F-4D97-AF65-F5344CB8AC3E}">
        <p14:creationId xmlns:p14="http://schemas.microsoft.com/office/powerpoint/2010/main" val="3613068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10F7BE-0D6A-5849-9EB6-87A10F65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Prédispositions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CD8EDD-2BE4-E048-B074-17FDDEBA4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Anatomiques: </a:t>
            </a:r>
          </a:p>
          <a:p>
            <a:pPr lvl="1"/>
            <a:r>
              <a:rPr lang="fr-FR" dirty="0"/>
              <a:t>LVOT/</a:t>
            </a:r>
            <a:r>
              <a:rPr lang="fr-FR" dirty="0" err="1"/>
              <a:t>Sub-annular</a:t>
            </a:r>
            <a:r>
              <a:rPr lang="fr-FR" dirty="0"/>
              <a:t> calcifications : OR 11</a:t>
            </a:r>
          </a:p>
          <a:p>
            <a:pPr lvl="1"/>
            <a:r>
              <a:rPr lang="fr-FR" dirty="0"/>
              <a:t>Calcifications in the NC </a:t>
            </a:r>
            <a:r>
              <a:rPr lang="fr-FR" dirty="0" err="1"/>
              <a:t>cusp</a:t>
            </a:r>
            <a:endParaRPr lang="fr-FR" dirty="0"/>
          </a:p>
          <a:p>
            <a:pPr lvl="1"/>
            <a:r>
              <a:rPr lang="fr-FR" dirty="0" err="1"/>
              <a:t>Smaller</a:t>
            </a:r>
            <a:r>
              <a:rPr lang="fr-FR" dirty="0"/>
              <a:t> body size</a:t>
            </a:r>
          </a:p>
          <a:p>
            <a:r>
              <a:rPr lang="fr-FR" dirty="0"/>
              <a:t>Prothèse:</a:t>
            </a:r>
          </a:p>
          <a:p>
            <a:pPr lvl="1"/>
            <a:r>
              <a:rPr lang="fr-FR" dirty="0" err="1"/>
              <a:t>Balloon-expandable</a:t>
            </a:r>
            <a:endParaRPr lang="fr-FR" dirty="0"/>
          </a:p>
          <a:p>
            <a:pPr lvl="1"/>
            <a:r>
              <a:rPr lang="fr-FR" dirty="0"/>
              <a:t>Post-dilatation</a:t>
            </a:r>
          </a:p>
          <a:p>
            <a:pPr lvl="1"/>
            <a:r>
              <a:rPr lang="fr-FR" dirty="0" err="1"/>
              <a:t>Oversizing</a:t>
            </a:r>
            <a:r>
              <a:rPr lang="fr-FR" dirty="0"/>
              <a:t> ≥20 %: 8* </a:t>
            </a:r>
            <a:r>
              <a:rPr lang="fr-FR" dirty="0" err="1"/>
              <a:t>increased</a:t>
            </a:r>
            <a:r>
              <a:rPr lang="fr-FR" dirty="0"/>
              <a:t> </a:t>
            </a:r>
            <a:r>
              <a:rPr lang="fr-FR" dirty="0" err="1"/>
              <a:t>risk</a:t>
            </a:r>
            <a:r>
              <a:rPr lang="fr-FR" dirty="0"/>
              <a:t> of rupture (OR: 8.38; 95 % CI: 2.67–26.33; p&lt;0.001).</a:t>
            </a:r>
          </a:p>
          <a:p>
            <a:r>
              <a:rPr lang="fr-FR" dirty="0"/>
              <a:t>Procédure:</a:t>
            </a:r>
          </a:p>
          <a:p>
            <a:pPr lvl="1"/>
            <a:r>
              <a:rPr lang="fr-FR" dirty="0"/>
              <a:t>Ratio Ballon/LVOT (diam moyen): 1 voire inf. 1 pour ballons SC</a:t>
            </a:r>
          </a:p>
          <a:p>
            <a:pPr lvl="1"/>
            <a:r>
              <a:rPr lang="fr-FR" dirty="0"/>
              <a:t>Sous-déploiement relatif des valves en cas de calcif majeures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3844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126972"/>
            <a:ext cx="9144000" cy="1655762"/>
          </a:xfrm>
          <a:solidFill>
            <a:srgbClr val="D10000"/>
          </a:solidFill>
        </p:spPr>
        <p:txBody>
          <a:bodyPr>
            <a:normAutofit fontScale="92500" lnSpcReduction="10000"/>
          </a:bodyPr>
          <a:lstStyle/>
          <a:p>
            <a:endParaRPr lang="fr-FR" dirty="0"/>
          </a:p>
          <a:p>
            <a:pPr>
              <a:lnSpc>
                <a:spcPct val="120000"/>
              </a:lnSpc>
            </a:pPr>
            <a:r>
              <a:rPr lang="fr-FR" sz="4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LES ALÉAS DE TAVI : Rupture d’anneau</a:t>
            </a:r>
          </a:p>
          <a:p>
            <a:r>
              <a:rPr lang="fr-FR" sz="32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Pierre LEDDET</a:t>
            </a:r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249" y="294217"/>
            <a:ext cx="5397500" cy="35941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2AB0FB0-541B-5D48-932A-ECDFD8C7801F}"/>
              </a:ext>
            </a:extLst>
          </p:cNvPr>
          <p:cNvSpPr txBox="1"/>
          <p:nvPr/>
        </p:nvSpPr>
        <p:spPr>
          <a:xfrm>
            <a:off x="5016305" y="3154017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Helvetica" pitchFamily="2" charset="0"/>
              </a:rPr>
              <a:t>STRASBOURG 2024</a:t>
            </a:r>
          </a:p>
        </p:txBody>
      </p:sp>
    </p:spTree>
    <p:extLst>
      <p:ext uri="{BB962C8B-B14F-4D97-AF65-F5344CB8AC3E}">
        <p14:creationId xmlns:p14="http://schemas.microsoft.com/office/powerpoint/2010/main" val="882993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5D9EAD-A1E2-0C40-A33A-E89637035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31310AE-4F74-144E-BF0F-F13FFE9CCF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875" y="831646"/>
            <a:ext cx="8084746" cy="52843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6AA105-4A3F-9445-A602-B9F70337BAB9}"/>
              </a:ext>
            </a:extLst>
          </p:cNvPr>
          <p:cNvSpPr/>
          <p:nvPr/>
        </p:nvSpPr>
        <p:spPr>
          <a:xfrm>
            <a:off x="8441113" y="6359475"/>
            <a:ext cx="2820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</a:rPr>
              <a:t>Circulation. 2013;128:244-253.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77C8B1-6279-F444-A580-170D9BCD54E5}"/>
              </a:ext>
            </a:extLst>
          </p:cNvPr>
          <p:cNvSpPr/>
          <p:nvPr/>
        </p:nvSpPr>
        <p:spPr>
          <a:xfrm>
            <a:off x="659675" y="3181304"/>
            <a:ext cx="7458673" cy="10508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7DDD2A-B0AF-874F-B610-BA83A592371B}"/>
              </a:ext>
            </a:extLst>
          </p:cNvPr>
          <p:cNvSpPr/>
          <p:nvPr/>
        </p:nvSpPr>
        <p:spPr>
          <a:xfrm>
            <a:off x="659675" y="4413205"/>
            <a:ext cx="7458673" cy="4412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AA043E-CFAE-CB45-B5FC-E5729CDB4070}"/>
              </a:ext>
            </a:extLst>
          </p:cNvPr>
          <p:cNvSpPr/>
          <p:nvPr/>
        </p:nvSpPr>
        <p:spPr>
          <a:xfrm>
            <a:off x="8921241" y="2707729"/>
            <a:ext cx="3029204" cy="15186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526179F1-F331-EE43-A938-5762F030BE2E}"/>
              </a:ext>
            </a:extLst>
          </p:cNvPr>
          <p:cNvSpPr txBox="1">
            <a:spLocks/>
          </p:cNvSpPr>
          <p:nvPr/>
        </p:nvSpPr>
        <p:spPr>
          <a:xfrm>
            <a:off x="9149053" y="3214935"/>
            <a:ext cx="6986576" cy="671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solidFill>
                  <a:schemeClr val="bg1"/>
                </a:solidFill>
              </a:rPr>
              <a:t>Oversizing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234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D4A4E3-50CF-BD48-AC37-5C1098794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BBA984-8570-1147-A6D6-3DC117542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08" y="509692"/>
            <a:ext cx="8472449" cy="57895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217A97-1F2E-C948-97F7-EF7276FC751C}"/>
              </a:ext>
            </a:extLst>
          </p:cNvPr>
          <p:cNvSpPr/>
          <p:nvPr/>
        </p:nvSpPr>
        <p:spPr>
          <a:xfrm>
            <a:off x="216408" y="2559454"/>
            <a:ext cx="8472449" cy="19871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211A9-3497-D84F-852F-EB50C65CC2A6}"/>
              </a:ext>
            </a:extLst>
          </p:cNvPr>
          <p:cNvSpPr/>
          <p:nvPr/>
        </p:nvSpPr>
        <p:spPr>
          <a:xfrm>
            <a:off x="8441113" y="6359475"/>
            <a:ext cx="2820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</a:rPr>
              <a:t>Circulation. 2013;128:244-253.</a:t>
            </a: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620060-21FC-564F-A90C-5492DE663AED}"/>
              </a:ext>
            </a:extLst>
          </p:cNvPr>
          <p:cNvSpPr/>
          <p:nvPr/>
        </p:nvSpPr>
        <p:spPr>
          <a:xfrm>
            <a:off x="8811512" y="2707729"/>
            <a:ext cx="3270759" cy="15186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2B9B665-A335-5440-BAAF-57D0898C7B46}"/>
              </a:ext>
            </a:extLst>
          </p:cNvPr>
          <p:cNvSpPr txBox="1">
            <a:spLocks/>
          </p:cNvSpPr>
          <p:nvPr/>
        </p:nvSpPr>
        <p:spPr>
          <a:xfrm>
            <a:off x="8947885" y="3217195"/>
            <a:ext cx="6986576" cy="671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Calcifications</a:t>
            </a:r>
          </a:p>
        </p:txBody>
      </p:sp>
    </p:spTree>
    <p:extLst>
      <p:ext uri="{BB962C8B-B14F-4D97-AF65-F5344CB8AC3E}">
        <p14:creationId xmlns:p14="http://schemas.microsoft.com/office/powerpoint/2010/main" val="3712811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5414B2-0D68-7B41-8E1E-70E56CE21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BEC9CAA-FB85-EA44-9557-DA5649E65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0393"/>
          <a:stretch/>
        </p:blipFill>
        <p:spPr>
          <a:xfrm>
            <a:off x="1430421" y="4535374"/>
            <a:ext cx="2279602" cy="21585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EF655A3-BD20-7146-9588-187EE5031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543" y="365125"/>
            <a:ext cx="10294257" cy="40524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Espace réservé du contenu 5">
            <a:extLst>
              <a:ext uri="{FF2B5EF4-FFF2-40B4-BE49-F238E27FC236}">
                <a16:creationId xmlns:a16="http://schemas.microsoft.com/office/drawing/2014/main" id="{C7650897-9B4E-1D41-8416-C4EBFCBD0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606"/>
          <a:stretch/>
        </p:blipFill>
        <p:spPr>
          <a:xfrm>
            <a:off x="3927069" y="4535374"/>
            <a:ext cx="2279602" cy="219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9BE7B4D-2E8F-5746-AB9F-B81C9410D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717" y="4945969"/>
            <a:ext cx="4381500" cy="1371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CE0CFC-7C91-2A4F-881C-AB4D6207A87C}"/>
              </a:ext>
            </a:extLst>
          </p:cNvPr>
          <p:cNvSpPr/>
          <p:nvPr/>
        </p:nvSpPr>
        <p:spPr>
          <a:xfrm>
            <a:off x="7927965" y="6478478"/>
            <a:ext cx="41061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>
                <a:solidFill>
                  <a:srgbClr val="2196D1"/>
                </a:solidFill>
                <a:latin typeface="AdvCaeciliaLtSc"/>
              </a:rPr>
              <a:t>Journal of </a:t>
            </a:r>
            <a:r>
              <a:rPr lang="fr-FR" sz="800" dirty="0" err="1">
                <a:solidFill>
                  <a:srgbClr val="2196D1"/>
                </a:solidFill>
                <a:latin typeface="AdvCaeciliaLtSc"/>
              </a:rPr>
              <a:t>Cardiovascular</a:t>
            </a:r>
            <a:r>
              <a:rPr lang="fr-FR" sz="800" dirty="0">
                <a:solidFill>
                  <a:srgbClr val="2196D1"/>
                </a:solidFill>
                <a:latin typeface="AdvCaeciliaLtSc"/>
              </a:rPr>
              <a:t> </a:t>
            </a:r>
            <a:r>
              <a:rPr lang="fr-FR" sz="800" dirty="0" err="1">
                <a:solidFill>
                  <a:srgbClr val="2196D1"/>
                </a:solidFill>
                <a:latin typeface="AdvCaeciliaLtSc"/>
              </a:rPr>
              <a:t>Computed</a:t>
            </a:r>
            <a:r>
              <a:rPr lang="fr-FR" sz="800" dirty="0">
                <a:solidFill>
                  <a:srgbClr val="2196D1"/>
                </a:solidFill>
                <a:latin typeface="AdvCaeciliaLtSc"/>
              </a:rPr>
              <a:t> </a:t>
            </a:r>
            <a:r>
              <a:rPr lang="fr-FR" sz="800" dirty="0" err="1">
                <a:solidFill>
                  <a:srgbClr val="2196D1"/>
                </a:solidFill>
                <a:latin typeface="AdvCaeciliaLtSc"/>
              </a:rPr>
              <a:t>Tomography</a:t>
            </a:r>
            <a:r>
              <a:rPr lang="fr-FR" sz="800" dirty="0">
                <a:solidFill>
                  <a:srgbClr val="2196D1"/>
                </a:solidFill>
                <a:latin typeface="AdvCaeciliaLtSc"/>
              </a:rPr>
              <a:t> xx (2015) 1</a:t>
            </a:r>
            <a:r>
              <a:rPr lang="fr-FR" sz="800" dirty="0">
                <a:solidFill>
                  <a:srgbClr val="2196D1"/>
                </a:solidFill>
                <a:latin typeface="AdvPS44A44B"/>
              </a:rPr>
              <a:t>e</a:t>
            </a:r>
            <a:r>
              <a:rPr lang="fr-FR" sz="800" dirty="0">
                <a:solidFill>
                  <a:srgbClr val="2196D1"/>
                </a:solidFill>
                <a:latin typeface="AdvCaeciliaLtSc"/>
              </a:rPr>
              <a:t>11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1332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3EA12B-633F-2049-BCF1-B6E1C09C9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457"/>
            <a:ext cx="10957560" cy="1325563"/>
          </a:xfrm>
        </p:spPr>
        <p:txBody>
          <a:bodyPr/>
          <a:lstStyle/>
          <a:p>
            <a:r>
              <a:rPr lang="fr-FR" dirty="0"/>
              <a:t>Registre ENCORE: </a:t>
            </a:r>
            <a:r>
              <a:rPr lang="fr-FR" dirty="0" err="1"/>
              <a:t>EuropeaN</a:t>
            </a:r>
            <a:r>
              <a:rPr lang="fr-FR" dirty="0"/>
              <a:t> </a:t>
            </a:r>
            <a:r>
              <a:rPr lang="fr-FR" dirty="0" err="1"/>
              <a:t>COntained</a:t>
            </a:r>
            <a:r>
              <a:rPr lang="fr-FR" dirty="0"/>
              <a:t> </a:t>
            </a:r>
            <a:r>
              <a:rPr lang="fr-FR" dirty="0" err="1"/>
              <a:t>RupturE</a:t>
            </a:r>
            <a:r>
              <a:rPr lang="fr-FR" dirty="0"/>
              <a:t> </a:t>
            </a:r>
            <a:r>
              <a:rPr lang="fr-FR" dirty="0" err="1"/>
              <a:t>registry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7C52B4-E596-9049-9843-A0EDB889B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5242"/>
            <a:ext cx="10515600" cy="3120058"/>
          </a:xfrm>
        </p:spPr>
        <p:txBody>
          <a:bodyPr>
            <a:normAutofit/>
          </a:bodyPr>
          <a:lstStyle/>
          <a:p>
            <a:r>
              <a:rPr lang="fr-FR" dirty="0"/>
              <a:t>Analyse rétrospective (avant octobre 2017). </a:t>
            </a:r>
          </a:p>
          <a:p>
            <a:r>
              <a:rPr lang="fr-FR" dirty="0"/>
              <a:t>6 centres européens (3 Allemagne, 2 Danemark, 1 Royaume-Uni) </a:t>
            </a:r>
          </a:p>
          <a:p>
            <a:r>
              <a:rPr lang="fr-FR" dirty="0"/>
              <a:t>Découverte sur un scanner ou ETO post-TAVI, d’un pseudo-anévrysme péri-annulaire connecté à la lumière intra-aortique (à la différence d’un </a:t>
            </a:r>
            <a:r>
              <a:rPr lang="fr-FR" dirty="0" err="1"/>
              <a:t>ématome</a:t>
            </a:r>
            <a:r>
              <a:rPr lang="fr-FR" dirty="0"/>
              <a:t> </a:t>
            </a:r>
            <a:r>
              <a:rPr lang="fr-FR" dirty="0" err="1"/>
              <a:t>intra-mural</a:t>
            </a:r>
            <a:r>
              <a:rPr lang="fr-FR" dirty="0"/>
              <a:t>)</a:t>
            </a:r>
          </a:p>
          <a:p>
            <a:r>
              <a:rPr lang="fr-FR" dirty="0"/>
              <a:t>Incidence: 1,1% quand scanner systématique post TAVI (17/1602) </a:t>
            </a:r>
          </a:p>
          <a:p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097403-5803-0242-A0F9-D6045D03CB3E}"/>
              </a:ext>
            </a:extLst>
          </p:cNvPr>
          <p:cNvSpPr/>
          <p:nvPr/>
        </p:nvSpPr>
        <p:spPr>
          <a:xfrm>
            <a:off x="8330055" y="5970522"/>
            <a:ext cx="3115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BA513A"/>
                </a:solidFill>
                <a:latin typeface="TradeGothicLTStd"/>
              </a:rPr>
              <a:t>Euro</a:t>
            </a:r>
            <a:r>
              <a:rPr lang="fr-FR" b="1" dirty="0" err="1">
                <a:solidFill>
                  <a:srgbClr val="BA513A"/>
                </a:solidFill>
                <a:latin typeface="TradeGothicLTStd"/>
              </a:rPr>
              <a:t>Intervention</a:t>
            </a:r>
            <a:r>
              <a:rPr lang="fr-FR" b="1" dirty="0">
                <a:solidFill>
                  <a:srgbClr val="BA513A"/>
                </a:solidFill>
                <a:latin typeface="TradeGothicLTStd"/>
              </a:rPr>
              <a:t> </a:t>
            </a:r>
            <a:r>
              <a:rPr lang="fr-FR" sz="1600" dirty="0">
                <a:solidFill>
                  <a:srgbClr val="636060"/>
                </a:solidFill>
                <a:latin typeface="TradeGothicLTStd"/>
              </a:rPr>
              <a:t>2020;16:</a:t>
            </a:r>
            <a:r>
              <a:rPr lang="fr-FR" sz="1600" b="1" dirty="0">
                <a:solidFill>
                  <a:srgbClr val="636060"/>
                </a:solidFill>
                <a:latin typeface="TradeGothicLTStd"/>
              </a:rPr>
              <a:t>83-88 </a:t>
            </a:r>
            <a:endParaRPr lang="fr-F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05918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22E254-7A6D-3C48-BD6D-DA98DEC55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C962807-4858-1041-93B4-1FAF8EAAB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4024" y="365125"/>
            <a:ext cx="3615606" cy="632963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63C940-3D3B-3243-8B34-71FC250C5267}"/>
              </a:ext>
            </a:extLst>
          </p:cNvPr>
          <p:cNvSpPr/>
          <p:nvPr/>
        </p:nvSpPr>
        <p:spPr>
          <a:xfrm>
            <a:off x="1304692" y="976394"/>
            <a:ext cx="3534937" cy="3564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D08B27-1732-334C-BD6A-BCBB6B977177}"/>
              </a:ext>
            </a:extLst>
          </p:cNvPr>
          <p:cNvSpPr/>
          <p:nvPr/>
        </p:nvSpPr>
        <p:spPr>
          <a:xfrm>
            <a:off x="1264358" y="2301956"/>
            <a:ext cx="3534937" cy="11016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896D3E-9BB2-1F47-9ED5-5C2A0AF9C406}"/>
              </a:ext>
            </a:extLst>
          </p:cNvPr>
          <p:cNvSpPr/>
          <p:nvPr/>
        </p:nvSpPr>
        <p:spPr>
          <a:xfrm>
            <a:off x="1304692" y="3658034"/>
            <a:ext cx="3534937" cy="8054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821CE02C-7C42-544D-8F08-110E42B9BE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8176046"/>
              </p:ext>
            </p:extLst>
          </p:nvPr>
        </p:nvGraphicFramePr>
        <p:xfrm>
          <a:off x="5972091" y="1830126"/>
          <a:ext cx="5042273" cy="3655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9377086-1DEB-9245-8D4E-CFFFD25893D1}"/>
              </a:ext>
            </a:extLst>
          </p:cNvPr>
          <p:cNvSpPr/>
          <p:nvPr/>
        </p:nvSpPr>
        <p:spPr>
          <a:xfrm>
            <a:off x="8330055" y="5970522"/>
            <a:ext cx="3115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BA513A"/>
                </a:solidFill>
                <a:latin typeface="TradeGothicLTStd"/>
              </a:rPr>
              <a:t>Euro</a:t>
            </a:r>
            <a:r>
              <a:rPr lang="fr-FR" b="1" dirty="0" err="1">
                <a:solidFill>
                  <a:srgbClr val="BA513A"/>
                </a:solidFill>
                <a:latin typeface="TradeGothicLTStd"/>
              </a:rPr>
              <a:t>Intervention</a:t>
            </a:r>
            <a:r>
              <a:rPr lang="fr-FR" b="1" dirty="0">
                <a:solidFill>
                  <a:srgbClr val="BA513A"/>
                </a:solidFill>
                <a:latin typeface="TradeGothicLTStd"/>
              </a:rPr>
              <a:t> </a:t>
            </a:r>
            <a:r>
              <a:rPr lang="fr-FR" sz="1600" dirty="0">
                <a:solidFill>
                  <a:srgbClr val="636060"/>
                </a:solidFill>
                <a:latin typeface="TradeGothicLTStd"/>
              </a:rPr>
              <a:t>2020;16:</a:t>
            </a:r>
            <a:r>
              <a:rPr lang="fr-FR" sz="1600" b="1" dirty="0">
                <a:solidFill>
                  <a:srgbClr val="636060"/>
                </a:solidFill>
                <a:latin typeface="TradeGothicLTStd"/>
              </a:rPr>
              <a:t>83-88 </a:t>
            </a:r>
            <a:endParaRPr lang="fr-F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55141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DEF4F2-AFAC-B547-8C6E-3B9BEE7F6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04E26F3-3205-6447-9776-195B2411D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0313" y="1484282"/>
            <a:ext cx="6616700" cy="28829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1D96B2-E5D0-7C48-ACB6-13BC1B009117}"/>
              </a:ext>
            </a:extLst>
          </p:cNvPr>
          <p:cNvSpPr/>
          <p:nvPr/>
        </p:nvSpPr>
        <p:spPr>
          <a:xfrm>
            <a:off x="7846818" y="6278851"/>
            <a:ext cx="39292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err="1">
                <a:solidFill>
                  <a:srgbClr val="A81916"/>
                </a:solidFill>
                <a:latin typeface="TradeGothicLTStd"/>
              </a:rPr>
              <a:t>Euro</a:t>
            </a:r>
            <a:r>
              <a:rPr lang="fr-FR" sz="2000" b="1" dirty="0" err="1">
                <a:solidFill>
                  <a:srgbClr val="A81916"/>
                </a:solidFill>
                <a:latin typeface="TradeGothicLTStd"/>
              </a:rPr>
              <a:t>Intervention</a:t>
            </a:r>
            <a:r>
              <a:rPr lang="fr-FR" sz="2000" b="1" dirty="0">
                <a:solidFill>
                  <a:srgbClr val="A81916"/>
                </a:solidFill>
                <a:latin typeface="TradeGothicLTStd"/>
              </a:rPr>
              <a:t> </a:t>
            </a:r>
            <a:r>
              <a:rPr lang="fr-FR" dirty="0">
                <a:solidFill>
                  <a:srgbClr val="636060"/>
                </a:solidFill>
                <a:latin typeface="TradeGothicLTStd"/>
              </a:rPr>
              <a:t>2017;13:</a:t>
            </a:r>
            <a:r>
              <a:rPr lang="fr-FR" b="1" dirty="0">
                <a:solidFill>
                  <a:srgbClr val="636060"/>
                </a:solidFill>
                <a:latin typeface="TradeGothicLTStd"/>
              </a:rPr>
              <a:t>1301-1303 </a:t>
            </a:r>
            <a:endParaRPr lang="fr-FR" dirty="0">
              <a:effectLst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945E59D0-20F4-1040-AE8E-5B329BFE2E45}"/>
              </a:ext>
            </a:extLst>
          </p:cNvPr>
          <p:cNvSpPr txBox="1">
            <a:spLocks/>
          </p:cNvSpPr>
          <p:nvPr/>
        </p:nvSpPr>
        <p:spPr>
          <a:xfrm>
            <a:off x="1095993" y="479771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Compression extrinsèque du TC par une rupture d’anneau contrainte suivant un TAVI</a:t>
            </a:r>
          </a:p>
        </p:txBody>
      </p:sp>
    </p:spTree>
    <p:extLst>
      <p:ext uri="{BB962C8B-B14F-4D97-AF65-F5344CB8AC3E}">
        <p14:creationId xmlns:p14="http://schemas.microsoft.com/office/powerpoint/2010/main" val="1171859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us-titre 2">
            <a:extLst>
              <a:ext uri="{FF2B5EF4-FFF2-40B4-BE49-F238E27FC236}">
                <a16:creationId xmlns:a16="http://schemas.microsoft.com/office/drawing/2014/main" id="{BB19E46C-47E0-5345-94E6-A11FE3B46779}"/>
              </a:ext>
            </a:extLst>
          </p:cNvPr>
          <p:cNvSpPr txBox="1">
            <a:spLocks/>
          </p:cNvSpPr>
          <p:nvPr/>
        </p:nvSpPr>
        <p:spPr>
          <a:xfrm>
            <a:off x="2385389" y="880531"/>
            <a:ext cx="7646507" cy="111760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fr-FR" sz="2800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LES ALÉAS DE TAVI : RUPTURE D’ANNEAU … contenue</a:t>
            </a:r>
          </a:p>
          <a:p>
            <a:endParaRPr lang="fr-FR" sz="2800" b="1" dirty="0">
              <a:solidFill>
                <a:srgbClr val="CE0000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58814195-6D49-C84F-86B5-D1849E8D1B0A}"/>
              </a:ext>
            </a:extLst>
          </p:cNvPr>
          <p:cNvSpPr txBox="1">
            <a:spLocks/>
          </p:cNvSpPr>
          <p:nvPr/>
        </p:nvSpPr>
        <p:spPr>
          <a:xfrm>
            <a:off x="2611714" y="1393613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AF6D94F-FDE7-9C41-A2DD-34AB6938A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80D3B88-442A-5E43-A132-65829537C977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B189CC7-F86B-6E41-B6A2-BEC48A12F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873" y="2921673"/>
            <a:ext cx="4536068" cy="306851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A15EEF5-0D34-1E47-A23C-44313D83C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749215"/>
            <a:ext cx="2884050" cy="4621875"/>
          </a:xfrm>
          <a:prstGeom prst="rect">
            <a:avLst/>
          </a:prstGeom>
        </p:spPr>
      </p:pic>
      <p:sp>
        <p:nvSpPr>
          <p:cNvPr id="6" name="Sous-titre 5">
            <a:extLst>
              <a:ext uri="{FF2B5EF4-FFF2-40B4-BE49-F238E27FC236}">
                <a16:creationId xmlns:a16="http://schemas.microsoft.com/office/drawing/2014/main" id="{94A16D16-56B7-9B43-A5BD-D938E56DAC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793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A899A9-3006-FE4E-B42D-952FED34A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340" y="0"/>
            <a:ext cx="10515600" cy="1325563"/>
          </a:xfrm>
        </p:spPr>
        <p:txBody>
          <a:bodyPr/>
          <a:lstStyle/>
          <a:p>
            <a:r>
              <a:rPr lang="fr-FR" dirty="0"/>
              <a:t>Mr F, 81 ans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8F7B62-4F17-D041-A2AB-D07361DB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2238"/>
            <a:ext cx="10515600" cy="4831653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RAC serré symptomatique à type de dyspnée</a:t>
            </a:r>
          </a:p>
          <a:p>
            <a:pPr lvl="1"/>
            <a:r>
              <a:rPr lang="fr-FR" dirty="0" err="1"/>
              <a:t>Gdt</a:t>
            </a:r>
            <a:r>
              <a:rPr lang="fr-FR" dirty="0"/>
              <a:t> moyen 55mmHg, V max: 4,21 m/s, FE 50%</a:t>
            </a:r>
          </a:p>
          <a:p>
            <a:pPr marL="457200" lvl="1" indent="0">
              <a:buNone/>
            </a:pPr>
            <a:endParaRPr lang="fr-FR" dirty="0"/>
          </a:p>
          <a:p>
            <a:r>
              <a:rPr lang="fr-FR" dirty="0"/>
              <a:t>ATCD:</a:t>
            </a:r>
          </a:p>
          <a:p>
            <a:pPr lvl="1"/>
            <a:r>
              <a:rPr lang="fr-FR" dirty="0"/>
              <a:t>2014: angor, ACT + </a:t>
            </a:r>
            <a:r>
              <a:rPr lang="fr-FR" dirty="0" err="1"/>
              <a:t>stent</a:t>
            </a:r>
            <a:r>
              <a:rPr lang="fr-FR" dirty="0"/>
              <a:t> Mg G bissectrice, Cx distale et diagonale</a:t>
            </a:r>
          </a:p>
          <a:p>
            <a:pPr lvl="1"/>
            <a:r>
              <a:rPr lang="fr-FR" dirty="0"/>
              <a:t>2023: angor, 3T, ACT + </a:t>
            </a:r>
            <a:r>
              <a:rPr lang="fr-FR" dirty="0" err="1"/>
              <a:t>stent</a:t>
            </a:r>
            <a:r>
              <a:rPr lang="fr-FR" dirty="0"/>
              <a:t> TC-Cx 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Thrombophlébites récidivantes avec résistance </a:t>
            </a:r>
            <a:r>
              <a:rPr lang="fr-FR" dirty="0" err="1"/>
              <a:t>prot</a:t>
            </a:r>
            <a:r>
              <a:rPr lang="fr-FR" dirty="0"/>
              <a:t>. C activée</a:t>
            </a:r>
          </a:p>
          <a:p>
            <a:pPr lvl="1"/>
            <a:r>
              <a:rPr lang="fr-FR" dirty="0"/>
              <a:t>09/2022: thrombose basilaire droite traitée par </a:t>
            </a:r>
            <a:r>
              <a:rPr lang="fr-FR" dirty="0" err="1"/>
              <a:t>Apixaban</a:t>
            </a:r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dirty="0"/>
              <a:t>09/2022: sténose carotidienne bilatérale 75% CIG, 70% CID. TEA CIG</a:t>
            </a:r>
          </a:p>
          <a:p>
            <a:endParaRPr lang="fr-FR" dirty="0"/>
          </a:p>
          <a:p>
            <a:r>
              <a:rPr lang="fr-FR" dirty="0"/>
              <a:t>FDR:</a:t>
            </a:r>
          </a:p>
          <a:p>
            <a:pPr lvl="1"/>
            <a:r>
              <a:rPr lang="fr-FR" dirty="0"/>
              <a:t>HTA, Dyslipidémie, Diabète type 2</a:t>
            </a:r>
          </a:p>
        </p:txBody>
      </p:sp>
    </p:spTree>
    <p:extLst>
      <p:ext uri="{BB962C8B-B14F-4D97-AF65-F5344CB8AC3E}">
        <p14:creationId xmlns:p14="http://schemas.microsoft.com/office/powerpoint/2010/main" val="4233810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C83587-359A-2D46-AA04-87F9AEF10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Angioscanner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3F4180A-B7EE-D840-962F-A165945E4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00" t="14796"/>
          <a:stretch/>
        </p:blipFill>
        <p:spPr>
          <a:xfrm>
            <a:off x="126999" y="165100"/>
            <a:ext cx="11968962" cy="6591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1281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5E42D4-81D2-D347-98E4-DFB947A92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F70C407-8D60-B046-9295-4A0AF0120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94" t="14528"/>
          <a:stretch/>
        </p:blipFill>
        <p:spPr>
          <a:xfrm>
            <a:off x="266699" y="200025"/>
            <a:ext cx="11742657" cy="64531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3843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199099-F824-FB43-A41C-58EB32A93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D15E3CD-DD63-514F-A8A4-366DC064C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9300" y="356781"/>
            <a:ext cx="3530600" cy="31877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F68020A-FB72-0B4D-B107-363A3D138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1" y="365125"/>
            <a:ext cx="2984500" cy="3314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5518FBB-4FD2-A142-904A-4A89FC86D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55511"/>
            <a:ext cx="12192000" cy="10301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3D66D4D-FF63-1247-BF76-4C31499018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34" t="10313" r="25436" b="9830"/>
          <a:stretch/>
        </p:blipFill>
        <p:spPr>
          <a:xfrm>
            <a:off x="3632643" y="1454727"/>
            <a:ext cx="4380615" cy="37205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30ED2CEC-1C68-AF41-95D1-E666F39963A8}"/>
              </a:ext>
            </a:extLst>
          </p:cNvPr>
          <p:cNvSpPr/>
          <p:nvPr/>
        </p:nvSpPr>
        <p:spPr>
          <a:xfrm>
            <a:off x="6197600" y="6070599"/>
            <a:ext cx="406400" cy="5150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AE7F705-13CB-ED47-9F08-697A5CCE7F53}"/>
              </a:ext>
            </a:extLst>
          </p:cNvPr>
          <p:cNvCxnSpPr>
            <a:cxnSpLocks/>
          </p:cNvCxnSpPr>
          <p:nvPr/>
        </p:nvCxnSpPr>
        <p:spPr>
          <a:xfrm>
            <a:off x="6096000" y="4305300"/>
            <a:ext cx="304800" cy="1765299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322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8F3304-E1C3-2941-80C1-5798795F9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C5A880A-F2BD-3A4B-A313-90A556626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396" r="10337"/>
          <a:stretch/>
        </p:blipFill>
        <p:spPr>
          <a:xfrm>
            <a:off x="138223" y="95392"/>
            <a:ext cx="6163768" cy="41083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776EF07-75F7-C14F-8B9A-11FB31E895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95" r="10610"/>
          <a:stretch/>
        </p:blipFill>
        <p:spPr>
          <a:xfrm>
            <a:off x="5818273" y="2552700"/>
            <a:ext cx="6228417" cy="419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3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2A892-9B6D-3548-91AA-889D122DEA01}"/>
              </a:ext>
            </a:extLst>
          </p:cNvPr>
          <p:cNvSpPr/>
          <p:nvPr/>
        </p:nvSpPr>
        <p:spPr>
          <a:xfrm>
            <a:off x="490110" y="1864140"/>
            <a:ext cx="4559300" cy="299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7C2A472-C4EC-C34F-9C6B-F3B5218D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197" y="269995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TAVI</a:t>
            </a:r>
            <a:br>
              <a:rPr lang="fr-FR" b="1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31/03/2023</a:t>
            </a:r>
            <a:br>
              <a:rPr lang="fr-FR" b="1" dirty="0">
                <a:solidFill>
                  <a:schemeClr val="bg1"/>
                </a:solidFill>
              </a:rPr>
            </a:br>
            <a:br>
              <a:rPr lang="fr-FR" b="1" dirty="0">
                <a:solidFill>
                  <a:schemeClr val="bg1"/>
                </a:solidFill>
              </a:rPr>
            </a:br>
            <a:r>
              <a:rPr lang="fr-FR" sz="2800" b="1" dirty="0">
                <a:solidFill>
                  <a:schemeClr val="bg1"/>
                </a:solidFill>
              </a:rPr>
              <a:t>Sapiens 3 Ultra 26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6" name="FENDER ALPHONSE 24-03-01 09-40-28.mp4">
            <a:hlinkClick r:id="" action="ppaction://media"/>
            <a:extLst>
              <a:ext uri="{FF2B5EF4-FFF2-40B4-BE49-F238E27FC236}">
                <a16:creationId xmlns:a16="http://schemas.microsoft.com/office/drawing/2014/main" id="{5F93612C-D1B4-C94E-88BE-9248D30EAF7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1225" y="486604"/>
            <a:ext cx="5730875" cy="57522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078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2E1103-6CF1-1B4B-8043-D6BBBF7920F1}"/>
              </a:ext>
            </a:extLst>
          </p:cNvPr>
          <p:cNvSpPr/>
          <p:nvPr/>
        </p:nvSpPr>
        <p:spPr>
          <a:xfrm>
            <a:off x="540910" y="2047990"/>
            <a:ext cx="4559300" cy="299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C21629F-7F02-8248-AB77-FE79A721A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91" y="2794909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fr-FR" sz="3100" dirty="0">
                <a:solidFill>
                  <a:schemeClr val="bg1"/>
                </a:solidFill>
              </a:rPr>
            </a:br>
            <a:r>
              <a:rPr lang="fr-FR" sz="3100" dirty="0">
                <a:solidFill>
                  <a:schemeClr val="bg1"/>
                </a:solidFill>
              </a:rPr>
              <a:t>Oppression thoracique</a:t>
            </a:r>
            <a:br>
              <a:rPr lang="fr-FR" sz="3100" dirty="0">
                <a:solidFill>
                  <a:schemeClr val="bg1"/>
                </a:solidFill>
              </a:rPr>
            </a:br>
            <a:br>
              <a:rPr lang="fr-FR" sz="3100" dirty="0">
                <a:solidFill>
                  <a:schemeClr val="bg1"/>
                </a:solidFill>
              </a:rPr>
            </a:br>
            <a:r>
              <a:rPr lang="fr-FR" sz="3100" dirty="0">
                <a:solidFill>
                  <a:schemeClr val="bg1"/>
                </a:solidFill>
              </a:rPr>
              <a:t>Hémodynamique préservée</a:t>
            </a:r>
            <a:br>
              <a:rPr lang="fr-FR" dirty="0">
                <a:solidFill>
                  <a:schemeClr val="bg1"/>
                </a:solidFill>
              </a:rPr>
            </a:br>
            <a:br>
              <a:rPr lang="fr-FR" dirty="0">
                <a:solidFill>
                  <a:schemeClr val="bg1"/>
                </a:solidFill>
              </a:rPr>
            </a:br>
            <a:r>
              <a:rPr lang="fr-FR" dirty="0" err="1">
                <a:solidFill>
                  <a:schemeClr val="bg1"/>
                </a:solidFill>
              </a:rPr>
              <a:t>IAo</a:t>
            </a:r>
            <a:r>
              <a:rPr lang="fr-FR" dirty="0">
                <a:solidFill>
                  <a:schemeClr val="bg1"/>
                </a:solidFill>
              </a:rPr>
              <a:t> 2/4</a:t>
            </a:r>
          </a:p>
        </p:txBody>
      </p:sp>
      <p:pic>
        <p:nvPicPr>
          <p:cNvPr id="4" name="FENDER ALPHONSE 24-03-01 09-41-29">
            <a:hlinkClick r:id="" action="ppaction://media"/>
            <a:extLst>
              <a:ext uri="{FF2B5EF4-FFF2-40B4-BE49-F238E27FC236}">
                <a16:creationId xmlns:a16="http://schemas.microsoft.com/office/drawing/2014/main" id="{3435D56D-186D-FB40-BF54-01A2909C628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1988" y="706851"/>
            <a:ext cx="5481212" cy="55016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71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541</Words>
  <Application>Microsoft Macintosh PowerPoint</Application>
  <PresentationFormat>Grand écran</PresentationFormat>
  <Paragraphs>92</Paragraphs>
  <Slides>26</Slides>
  <Notes>0</Notes>
  <HiddenSlides>1</HiddenSlides>
  <MMClips>7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6" baseType="lpstr">
      <vt:lpstr>AdvCaeciliaLtSc</vt:lpstr>
      <vt:lpstr>AdvPS44A44B</vt:lpstr>
      <vt:lpstr>Arial</vt:lpstr>
      <vt:lpstr>Avenir Next Demi Bold</vt:lpstr>
      <vt:lpstr>Calibri</vt:lpstr>
      <vt:lpstr>Calibri Light</vt:lpstr>
      <vt:lpstr>Helvetica</vt:lpstr>
      <vt:lpstr>Times New Roman</vt:lpstr>
      <vt:lpstr>TradeGothicLTStd</vt:lpstr>
      <vt:lpstr>Thème Office</vt:lpstr>
      <vt:lpstr>Présentation PowerPoint</vt:lpstr>
      <vt:lpstr>Présentation PowerPoint</vt:lpstr>
      <vt:lpstr>Mr F, 81 ans</vt:lpstr>
      <vt:lpstr>Angioscanner</vt:lpstr>
      <vt:lpstr>Présentation PowerPoint</vt:lpstr>
      <vt:lpstr>Présentation PowerPoint</vt:lpstr>
      <vt:lpstr>Présentation PowerPoint</vt:lpstr>
      <vt:lpstr>TAVI 31/03/2023  Sapiens 3 Ultra 26</vt:lpstr>
      <vt:lpstr> Oppression thoracique  Hémodynamique préservée  IAo 2/4</vt:lpstr>
      <vt:lpstr>Post-dilatation  Ballon 25 mm</vt:lpstr>
      <vt:lpstr>Persistance des  symptômes</vt:lpstr>
      <vt:lpstr>Présentation PowerPoint</vt:lpstr>
      <vt:lpstr>Conduite à tenir ?</vt:lpstr>
      <vt:lpstr>Scanner J0</vt:lpstr>
      <vt:lpstr>Scanner J3</vt:lpstr>
      <vt:lpstr>ETT J3</vt:lpstr>
      <vt:lpstr>RAD 11/04/23  J 11</vt:lpstr>
      <vt:lpstr>Rupture d’anneau post-TAVI</vt:lpstr>
      <vt:lpstr>Prédispositions</vt:lpstr>
      <vt:lpstr>Présentation PowerPoint</vt:lpstr>
      <vt:lpstr>Présentation PowerPoint</vt:lpstr>
      <vt:lpstr>Présentation PowerPoint</vt:lpstr>
      <vt:lpstr>Registre ENCORE: EuropeaN COntained RupturE registry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tomasini sophie APSOS</dc:creator>
  <cp:lastModifiedBy>Pierre Leddet</cp:lastModifiedBy>
  <cp:revision>63</cp:revision>
  <dcterms:created xsi:type="dcterms:W3CDTF">2023-03-20T14:16:22Z</dcterms:created>
  <dcterms:modified xsi:type="dcterms:W3CDTF">2024-03-22T08:04:31Z</dcterms:modified>
</cp:coreProperties>
</file>