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5.jpg" ContentType="image/jpg"/>
  <Override PartName="/ppt/media/image28.jpg" ContentType="image/jpg"/>
  <Override PartName="/ppt/media/image31.jpg" ContentType="image/jpg"/>
  <Override PartName="/ppt/media/image38.jpg" ContentType="image/jpg"/>
  <Override PartName="/ppt/media/image40.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61" r:id="rId3"/>
    <p:sldId id="263" r:id="rId4"/>
    <p:sldId id="259" r:id="rId5"/>
    <p:sldId id="790" r:id="rId6"/>
    <p:sldId id="284" r:id="rId7"/>
    <p:sldId id="297" r:id="rId8"/>
    <p:sldId id="285" r:id="rId9"/>
    <p:sldId id="287" r:id="rId10"/>
    <p:sldId id="288" r:id="rId11"/>
    <p:sldId id="291" r:id="rId12"/>
    <p:sldId id="290" r:id="rId13"/>
    <p:sldId id="296" r:id="rId14"/>
    <p:sldId id="265" r:id="rId15"/>
    <p:sldId id="264" r:id="rId16"/>
    <p:sldId id="792" r:id="rId17"/>
    <p:sldId id="793" r:id="rId18"/>
    <p:sldId id="794" r:id="rId19"/>
    <p:sldId id="266" r:id="rId20"/>
    <p:sldId id="791" r:id="rId21"/>
    <p:sldId id="669" r:id="rId22"/>
    <p:sldId id="767" r:id="rId23"/>
    <p:sldId id="784" r:id="rId24"/>
    <p:sldId id="785" r:id="rId25"/>
    <p:sldId id="262" r:id="rId26"/>
    <p:sldId id="783" r:id="rId27"/>
    <p:sldId id="787" r:id="rId28"/>
    <p:sldId id="795" r:id="rId29"/>
    <p:sldId id="788" r:id="rId30"/>
    <p:sldId id="324" r:id="rId31"/>
    <p:sldId id="328" r:id="rId32"/>
    <p:sldId id="276" r:id="rId33"/>
    <p:sldId id="310" r:id="rId34"/>
    <p:sldId id="309" r:id="rId35"/>
    <p:sldId id="295" r:id="rId36"/>
    <p:sldId id="329" r:id="rId37"/>
    <p:sldId id="318" r:id="rId38"/>
    <p:sldId id="323" r:id="rId39"/>
    <p:sldId id="319" r:id="rId40"/>
    <p:sldId id="326" r:id="rId41"/>
    <p:sldId id="796"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0000"/>
    <a:srgbClr val="D1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7"/>
    <p:restoredTop sz="94671"/>
  </p:normalViewPr>
  <p:slideViewPr>
    <p:cSldViewPr snapToGrid="0" snapToObjects="1">
      <p:cViewPr varScale="1">
        <p:scale>
          <a:sx n="118" d="100"/>
          <a:sy n="118" d="100"/>
        </p:scale>
        <p:origin x="4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fr-FR"/>
              <a:t>Nombre de queries émises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manualLayout>
          <c:layoutTarget val="inner"/>
          <c:xMode val="edge"/>
          <c:yMode val="edge"/>
          <c:x val="5.5973691726873699E-2"/>
          <c:y val="0.10669596954160354"/>
          <c:w val="0.92606005334068575"/>
          <c:h val="0.68617537549454832"/>
        </c:manualLayout>
      </c:layout>
      <c:lineChart>
        <c:grouping val="standard"/>
        <c:varyColors val="0"/>
        <c:ser>
          <c:idx val="0"/>
          <c:order val="0"/>
          <c:tx>
            <c:strRef>
              <c:f>Feuil1!$C$4</c:f>
              <c:strCache>
                <c:ptCount val="1"/>
                <c:pt idx="0">
                  <c:v>Queries procédures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Feuil1!$B$5:$B$12</c:f>
              <c:strCache>
                <c:ptCount val="8"/>
                <c:pt idx="0">
                  <c:v>Monitoring 2022-01</c:v>
                </c:pt>
                <c:pt idx="1">
                  <c:v>Monitoring 2022-02</c:v>
                </c:pt>
                <c:pt idx="2">
                  <c:v>Monitoring 2022-03</c:v>
                </c:pt>
                <c:pt idx="3">
                  <c:v>Monitoring 2022-04</c:v>
                </c:pt>
                <c:pt idx="4">
                  <c:v>Monitoring 2022-05</c:v>
                </c:pt>
                <c:pt idx="5">
                  <c:v>Monitoring 2022-06</c:v>
                </c:pt>
                <c:pt idx="6">
                  <c:v>Monitoring 2023-01</c:v>
                </c:pt>
                <c:pt idx="7">
                  <c:v>Monitoring 2023-02</c:v>
                </c:pt>
              </c:strCache>
            </c:strRef>
          </c:cat>
          <c:val>
            <c:numRef>
              <c:f>Feuil1!$C$5:$C$12</c:f>
              <c:numCache>
                <c:formatCode>General</c:formatCode>
                <c:ptCount val="8"/>
                <c:pt idx="0">
                  <c:v>23</c:v>
                </c:pt>
                <c:pt idx="1">
                  <c:v>24</c:v>
                </c:pt>
                <c:pt idx="2">
                  <c:v>11</c:v>
                </c:pt>
                <c:pt idx="3">
                  <c:v>2</c:v>
                </c:pt>
                <c:pt idx="4">
                  <c:v>20</c:v>
                </c:pt>
                <c:pt idx="5">
                  <c:v>6</c:v>
                </c:pt>
                <c:pt idx="6">
                  <c:v>6</c:v>
                </c:pt>
                <c:pt idx="7">
                  <c:v>20</c:v>
                </c:pt>
              </c:numCache>
            </c:numRef>
          </c:val>
          <c:smooth val="0"/>
          <c:extLst>
            <c:ext xmlns:c16="http://schemas.microsoft.com/office/drawing/2014/chart" uri="{C3380CC4-5D6E-409C-BE32-E72D297353CC}">
              <c16:uniqueId val="{00000000-FB15-419A-84D4-331BE555810E}"/>
            </c:ext>
          </c:extLst>
        </c:ser>
        <c:ser>
          <c:idx val="1"/>
          <c:order val="1"/>
          <c:tx>
            <c:strRef>
              <c:f>Feuil1!$D$4</c:f>
              <c:strCache>
                <c:ptCount val="1"/>
                <c:pt idx="0">
                  <c:v>Queries ST+</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Feuil1!$B$5:$B$12</c:f>
              <c:strCache>
                <c:ptCount val="8"/>
                <c:pt idx="0">
                  <c:v>Monitoring 2022-01</c:v>
                </c:pt>
                <c:pt idx="1">
                  <c:v>Monitoring 2022-02</c:v>
                </c:pt>
                <c:pt idx="2">
                  <c:v>Monitoring 2022-03</c:v>
                </c:pt>
                <c:pt idx="3">
                  <c:v>Monitoring 2022-04</c:v>
                </c:pt>
                <c:pt idx="4">
                  <c:v>Monitoring 2022-05</c:v>
                </c:pt>
                <c:pt idx="5">
                  <c:v>Monitoring 2022-06</c:v>
                </c:pt>
                <c:pt idx="6">
                  <c:v>Monitoring 2023-01</c:v>
                </c:pt>
                <c:pt idx="7">
                  <c:v>Monitoring 2023-02</c:v>
                </c:pt>
              </c:strCache>
            </c:strRef>
          </c:cat>
          <c:val>
            <c:numRef>
              <c:f>Feuil1!$D$5:$D$12</c:f>
              <c:numCache>
                <c:formatCode>General</c:formatCode>
                <c:ptCount val="8"/>
                <c:pt idx="0">
                  <c:v>41</c:v>
                </c:pt>
                <c:pt idx="1">
                  <c:v>16</c:v>
                </c:pt>
                <c:pt idx="2">
                  <c:v>13</c:v>
                </c:pt>
                <c:pt idx="3">
                  <c:v>3</c:v>
                </c:pt>
                <c:pt idx="4">
                  <c:v>9</c:v>
                </c:pt>
                <c:pt idx="5">
                  <c:v>0</c:v>
                </c:pt>
                <c:pt idx="6">
                  <c:v>6</c:v>
                </c:pt>
                <c:pt idx="7">
                  <c:v>7</c:v>
                </c:pt>
              </c:numCache>
            </c:numRef>
          </c:val>
          <c:smooth val="0"/>
          <c:extLst>
            <c:ext xmlns:c16="http://schemas.microsoft.com/office/drawing/2014/chart" uri="{C3380CC4-5D6E-409C-BE32-E72D297353CC}">
              <c16:uniqueId val="{00000001-FB15-419A-84D4-331BE555810E}"/>
            </c:ext>
          </c:extLst>
        </c:ser>
        <c:ser>
          <c:idx val="2"/>
          <c:order val="2"/>
          <c:tx>
            <c:strRef>
              <c:f>Feuil1!$E$4</c:f>
              <c:strCache>
                <c:ptCount val="1"/>
                <c:pt idx="0">
                  <c:v>Queries suivis H</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Feuil1!$B$5:$B$12</c:f>
              <c:strCache>
                <c:ptCount val="8"/>
                <c:pt idx="0">
                  <c:v>Monitoring 2022-01</c:v>
                </c:pt>
                <c:pt idx="1">
                  <c:v>Monitoring 2022-02</c:v>
                </c:pt>
                <c:pt idx="2">
                  <c:v>Monitoring 2022-03</c:v>
                </c:pt>
                <c:pt idx="3">
                  <c:v>Monitoring 2022-04</c:v>
                </c:pt>
                <c:pt idx="4">
                  <c:v>Monitoring 2022-05</c:v>
                </c:pt>
                <c:pt idx="5">
                  <c:v>Monitoring 2022-06</c:v>
                </c:pt>
                <c:pt idx="6">
                  <c:v>Monitoring 2023-01</c:v>
                </c:pt>
                <c:pt idx="7">
                  <c:v>Monitoring 2023-02</c:v>
                </c:pt>
              </c:strCache>
            </c:strRef>
          </c:cat>
          <c:val>
            <c:numRef>
              <c:f>Feuil1!$E$5:$E$12</c:f>
              <c:numCache>
                <c:formatCode>General</c:formatCode>
                <c:ptCount val="8"/>
                <c:pt idx="0">
                  <c:v>10</c:v>
                </c:pt>
                <c:pt idx="1">
                  <c:v>11</c:v>
                </c:pt>
                <c:pt idx="2">
                  <c:v>3</c:v>
                </c:pt>
                <c:pt idx="3">
                  <c:v>5</c:v>
                </c:pt>
                <c:pt idx="4">
                  <c:v>2</c:v>
                </c:pt>
                <c:pt idx="5">
                  <c:v>27</c:v>
                </c:pt>
                <c:pt idx="6">
                  <c:v>13</c:v>
                </c:pt>
                <c:pt idx="7">
                  <c:v>8</c:v>
                </c:pt>
              </c:numCache>
            </c:numRef>
          </c:val>
          <c:smooth val="0"/>
          <c:extLst>
            <c:ext xmlns:c16="http://schemas.microsoft.com/office/drawing/2014/chart" uri="{C3380CC4-5D6E-409C-BE32-E72D297353CC}">
              <c16:uniqueId val="{00000002-FB15-419A-84D4-331BE555810E}"/>
            </c:ext>
          </c:extLst>
        </c:ser>
        <c:ser>
          <c:idx val="3"/>
          <c:order val="3"/>
          <c:tx>
            <c:strRef>
              <c:f>Feuil1!$F$4</c:f>
              <c:strCache>
                <c:ptCount val="1"/>
                <c:pt idx="0">
                  <c:v>Queries suivis 1an</c:v>
                </c:pt>
              </c:strCache>
            </c:strRef>
          </c:tx>
          <c:spPr>
            <a:ln w="31750" cap="rnd">
              <a:solidFill>
                <a:schemeClr val="accent4"/>
              </a:solidFill>
              <a:round/>
            </a:ln>
            <a:effectLst/>
          </c:spPr>
          <c:marker>
            <c:symbol val="circle"/>
            <c:size val="17"/>
            <c:spPr>
              <a:solidFill>
                <a:schemeClr val="accent4"/>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Feuil1!$B$5:$B$12</c:f>
              <c:strCache>
                <c:ptCount val="8"/>
                <c:pt idx="0">
                  <c:v>Monitoring 2022-01</c:v>
                </c:pt>
                <c:pt idx="1">
                  <c:v>Monitoring 2022-02</c:v>
                </c:pt>
                <c:pt idx="2">
                  <c:v>Monitoring 2022-03</c:v>
                </c:pt>
                <c:pt idx="3">
                  <c:v>Monitoring 2022-04</c:v>
                </c:pt>
                <c:pt idx="4">
                  <c:v>Monitoring 2022-05</c:v>
                </c:pt>
                <c:pt idx="5">
                  <c:v>Monitoring 2022-06</c:v>
                </c:pt>
                <c:pt idx="6">
                  <c:v>Monitoring 2023-01</c:v>
                </c:pt>
                <c:pt idx="7">
                  <c:v>Monitoring 2023-02</c:v>
                </c:pt>
              </c:strCache>
            </c:strRef>
          </c:cat>
          <c:val>
            <c:numRef>
              <c:f>Feuil1!$F$5:$F$12</c:f>
              <c:numCache>
                <c:formatCode>General</c:formatCode>
                <c:ptCount val="8"/>
                <c:pt idx="0">
                  <c:v>1</c:v>
                </c:pt>
                <c:pt idx="1">
                  <c:v>45</c:v>
                </c:pt>
                <c:pt idx="2">
                  <c:v>191</c:v>
                </c:pt>
                <c:pt idx="3">
                  <c:v>131</c:v>
                </c:pt>
                <c:pt idx="4">
                  <c:v>3</c:v>
                </c:pt>
                <c:pt idx="5">
                  <c:v>7</c:v>
                </c:pt>
                <c:pt idx="6">
                  <c:v>10</c:v>
                </c:pt>
                <c:pt idx="7">
                  <c:v>9</c:v>
                </c:pt>
              </c:numCache>
            </c:numRef>
          </c:val>
          <c:smooth val="0"/>
          <c:extLst>
            <c:ext xmlns:c16="http://schemas.microsoft.com/office/drawing/2014/chart" uri="{C3380CC4-5D6E-409C-BE32-E72D297353CC}">
              <c16:uniqueId val="{00000003-FB15-419A-84D4-331BE555810E}"/>
            </c:ext>
          </c:extLst>
        </c:ser>
        <c:dLbls>
          <c:dLblPos val="ctr"/>
          <c:showLegendKey val="0"/>
          <c:showVal val="1"/>
          <c:showCatName val="0"/>
          <c:showSerName val="0"/>
          <c:showPercent val="0"/>
          <c:showBubbleSize val="0"/>
        </c:dLbls>
        <c:marker val="1"/>
        <c:smooth val="0"/>
        <c:axId val="477684000"/>
        <c:axId val="477678424"/>
      </c:lineChart>
      <c:catAx>
        <c:axId val="4776840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477678424"/>
        <c:crosses val="autoZero"/>
        <c:auto val="1"/>
        <c:lblAlgn val="ctr"/>
        <c:lblOffset val="100"/>
        <c:noMultiLvlLbl val="0"/>
      </c:catAx>
      <c:valAx>
        <c:axId val="4776784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77684000"/>
        <c:crosses val="autoZero"/>
        <c:crossBetween val="between"/>
      </c:val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hyperlink" Target="mailto:francepci@ch-chartres.fr"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francepci@ch-chartres.fr"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F1CF2-F947-4942-A4FE-CC66CC8C1F9D}" type="doc">
      <dgm:prSet loTypeId="urn:microsoft.com/office/officeart/2005/8/layout/cycle2" loCatId="cycle" qsTypeId="urn:microsoft.com/office/officeart/2005/8/quickstyle/3d4" qsCatId="3D" csTypeId="urn:microsoft.com/office/officeart/2005/8/colors/colorful3" csCatId="colorful" phldr="1"/>
      <dgm:spPr/>
      <dgm:t>
        <a:bodyPr/>
        <a:lstStyle/>
        <a:p>
          <a:endParaRPr lang="fr-FR"/>
        </a:p>
      </dgm:t>
    </dgm:pt>
    <dgm:pt modelId="{51C980D3-3862-4B18-A3B0-5848E9FD7001}">
      <dgm:prSet phldrT="[Texte]" custT="1"/>
      <dgm:spPr/>
      <dgm:t>
        <a:bodyPr/>
        <a:lstStyle/>
        <a:p>
          <a:r>
            <a:rPr lang="fr-FR" sz="1200" b="1" dirty="0">
              <a:solidFill>
                <a:schemeClr val="tx2"/>
              </a:solidFill>
            </a:rPr>
            <a:t>Adhérents </a:t>
          </a:r>
          <a:r>
            <a:rPr lang="fr-FR" sz="1100" b="0" dirty="0"/>
            <a:t>: </a:t>
          </a:r>
          <a:r>
            <a:rPr lang="fr-FR" sz="1100" dirty="0"/>
            <a:t>Médecins, Internes, Etudiants, Paramédicaux</a:t>
          </a:r>
        </a:p>
      </dgm:t>
    </dgm:pt>
    <dgm:pt modelId="{16BCB79C-0C53-4B9B-8651-5888BA276EC2}" type="parTrans" cxnId="{15A8CA48-8C77-4402-8345-3D219613E1D6}">
      <dgm:prSet/>
      <dgm:spPr/>
      <dgm:t>
        <a:bodyPr/>
        <a:lstStyle/>
        <a:p>
          <a:endParaRPr lang="fr-FR"/>
        </a:p>
      </dgm:t>
    </dgm:pt>
    <dgm:pt modelId="{79D0EBC4-DB30-4773-A1DC-F7B35246FBC4}" type="sibTrans" cxnId="{15A8CA48-8C77-4402-8345-3D219613E1D6}">
      <dgm:prSet/>
      <dgm:spPr/>
      <dgm:t>
        <a:bodyPr/>
        <a:lstStyle/>
        <a:p>
          <a:endParaRPr lang="fr-FR"/>
        </a:p>
      </dgm:t>
    </dgm:pt>
    <dgm:pt modelId="{1083CE43-CAF6-4CED-85AB-4A06943DC4C1}">
      <dgm:prSet phldrT="[Texte]" custT="1"/>
      <dgm:spPr/>
      <dgm:t>
        <a:bodyPr/>
        <a:lstStyle/>
        <a:p>
          <a:r>
            <a:rPr lang="fr-FR" sz="1200" b="1" dirty="0">
              <a:solidFill>
                <a:schemeClr val="tx2"/>
              </a:solidFill>
            </a:rPr>
            <a:t>Envoyez la demande et les informations nécessaires</a:t>
          </a:r>
          <a:r>
            <a:rPr lang="fr-FR" sz="1100" b="1" dirty="0"/>
            <a:t> à</a:t>
          </a:r>
          <a:r>
            <a:rPr lang="fr-FR" sz="1100" dirty="0"/>
            <a:t> </a:t>
          </a:r>
          <a:r>
            <a:rPr lang="fr-FR" sz="1100" dirty="0">
              <a:hlinkClick xmlns:r="http://schemas.openxmlformats.org/officeDocument/2006/relationships" r:id="rId1"/>
            </a:rPr>
            <a:t>francepci@ch-chartres.fr</a:t>
          </a:r>
          <a:r>
            <a:rPr lang="fr-FR" sz="1100" dirty="0"/>
            <a:t> </a:t>
          </a:r>
        </a:p>
      </dgm:t>
    </dgm:pt>
    <dgm:pt modelId="{6BC14AFE-A674-4EBC-A281-5222EFF8B6B2}" type="parTrans" cxnId="{01DCE4EC-5520-4161-91A9-2C8469187F69}">
      <dgm:prSet/>
      <dgm:spPr/>
      <dgm:t>
        <a:bodyPr/>
        <a:lstStyle/>
        <a:p>
          <a:endParaRPr lang="fr-FR"/>
        </a:p>
      </dgm:t>
    </dgm:pt>
    <dgm:pt modelId="{B2B64818-F08E-4084-B0E3-BE032E25C82B}" type="sibTrans" cxnId="{01DCE4EC-5520-4161-91A9-2C8469187F69}">
      <dgm:prSet/>
      <dgm:spPr/>
      <dgm:t>
        <a:bodyPr/>
        <a:lstStyle/>
        <a:p>
          <a:endParaRPr lang="fr-FR"/>
        </a:p>
      </dgm:t>
    </dgm:pt>
    <dgm:pt modelId="{17CF448D-4894-47A9-B4A4-BAF943ECCA35}">
      <dgm:prSet phldrT="[Texte]" custT="1"/>
      <dgm:spPr/>
      <dgm:t>
        <a:bodyPr/>
        <a:lstStyle/>
        <a:p>
          <a:r>
            <a:rPr lang="fr-FR" sz="1200" b="1" dirty="0">
              <a:solidFill>
                <a:schemeClr val="tx2"/>
              </a:solidFill>
            </a:rPr>
            <a:t>A dates fixes </a:t>
          </a:r>
          <a:r>
            <a:rPr lang="fr-FR" sz="1400" dirty="0"/>
            <a:t>: </a:t>
          </a:r>
          <a:r>
            <a:rPr lang="fr-FR" sz="1100" dirty="0"/>
            <a:t>Disponible sur le site internet </a:t>
          </a:r>
          <a:endParaRPr lang="fr-FR" sz="1400" dirty="0"/>
        </a:p>
      </dgm:t>
    </dgm:pt>
    <dgm:pt modelId="{64106C00-8942-4A9A-8D36-53D4C5BB31E6}" type="parTrans" cxnId="{4062B9C3-264A-4573-86C8-84A320EAB346}">
      <dgm:prSet/>
      <dgm:spPr/>
      <dgm:t>
        <a:bodyPr/>
        <a:lstStyle/>
        <a:p>
          <a:endParaRPr lang="fr-FR"/>
        </a:p>
      </dgm:t>
    </dgm:pt>
    <dgm:pt modelId="{8F81FF8B-58C9-446C-AD05-BE7EB777351B}" type="sibTrans" cxnId="{4062B9C3-264A-4573-86C8-84A320EAB346}">
      <dgm:prSet/>
      <dgm:spPr/>
      <dgm:t>
        <a:bodyPr/>
        <a:lstStyle/>
        <a:p>
          <a:endParaRPr lang="fr-FR"/>
        </a:p>
      </dgm:t>
    </dgm:pt>
    <dgm:pt modelId="{D50AAA7F-09CA-433E-956E-A959DA5501AE}">
      <dgm:prSet phldrT="[Texte]" custT="1"/>
      <dgm:spPr/>
      <dgm:t>
        <a:bodyPr/>
        <a:lstStyle/>
        <a:p>
          <a:r>
            <a:rPr lang="fr-FR" sz="1200" b="1" dirty="0">
              <a:solidFill>
                <a:schemeClr val="tx2"/>
              </a:solidFill>
            </a:rPr>
            <a:t>Comité scientifique </a:t>
          </a:r>
          <a:r>
            <a:rPr lang="fr-FR" sz="1100" dirty="0"/>
            <a:t>Valide, Accompagne, Aide-  méthodologique</a:t>
          </a:r>
        </a:p>
      </dgm:t>
    </dgm:pt>
    <dgm:pt modelId="{CE1256CE-C9C4-4ABB-A0E4-B44F41888C54}" type="parTrans" cxnId="{EDDBC3E9-D3C3-4F6A-95CE-1827D86F42B2}">
      <dgm:prSet/>
      <dgm:spPr/>
      <dgm:t>
        <a:bodyPr/>
        <a:lstStyle/>
        <a:p>
          <a:endParaRPr lang="fr-FR"/>
        </a:p>
      </dgm:t>
    </dgm:pt>
    <dgm:pt modelId="{9F871C53-04D2-4C97-AAC4-3E0383C1A7AB}" type="sibTrans" cxnId="{EDDBC3E9-D3C3-4F6A-95CE-1827D86F42B2}">
      <dgm:prSet/>
      <dgm:spPr/>
      <dgm:t>
        <a:bodyPr/>
        <a:lstStyle/>
        <a:p>
          <a:endParaRPr lang="fr-FR"/>
        </a:p>
      </dgm:t>
    </dgm:pt>
    <dgm:pt modelId="{AC71C233-96EE-43FA-BC1A-3C95A9326A6A}">
      <dgm:prSet phldrT="[Texte]" custT="1"/>
      <dgm:spPr/>
      <dgm:t>
        <a:bodyPr/>
        <a:lstStyle/>
        <a:p>
          <a:r>
            <a:rPr lang="fr-FR" sz="1200" b="1" dirty="0">
              <a:solidFill>
                <a:schemeClr val="tx2"/>
              </a:solidFill>
            </a:rPr>
            <a:t>Documents à compléter </a:t>
          </a:r>
          <a:r>
            <a:rPr lang="fr-FR" sz="1100" b="0" dirty="0"/>
            <a:t>: </a:t>
          </a:r>
          <a:r>
            <a:rPr lang="fr-FR" sz="1100" dirty="0"/>
            <a:t>Disponible sur le site internet</a:t>
          </a:r>
        </a:p>
      </dgm:t>
    </dgm:pt>
    <dgm:pt modelId="{5552E841-8A42-4BCF-9E8F-66860F1A957E}" type="sibTrans" cxnId="{B13CA5E1-E2D2-43BA-B7DB-092DBC856735}">
      <dgm:prSet/>
      <dgm:spPr/>
      <dgm:t>
        <a:bodyPr/>
        <a:lstStyle/>
        <a:p>
          <a:endParaRPr lang="fr-FR"/>
        </a:p>
      </dgm:t>
    </dgm:pt>
    <dgm:pt modelId="{1F6EE1BF-0CFB-401F-AE71-3F40936A2465}" type="parTrans" cxnId="{B13CA5E1-E2D2-43BA-B7DB-092DBC856735}">
      <dgm:prSet/>
      <dgm:spPr/>
      <dgm:t>
        <a:bodyPr/>
        <a:lstStyle/>
        <a:p>
          <a:endParaRPr lang="fr-FR"/>
        </a:p>
      </dgm:t>
    </dgm:pt>
    <dgm:pt modelId="{43FEF21A-D251-4BC9-8E91-033F85C78470}">
      <dgm:prSet custT="1"/>
      <dgm:spPr/>
      <dgm:t>
        <a:bodyPr/>
        <a:lstStyle/>
        <a:p>
          <a:r>
            <a:rPr lang="fr-FR" sz="1200" b="1" dirty="0">
              <a:solidFill>
                <a:schemeClr val="tx2"/>
              </a:solidFill>
            </a:rPr>
            <a:t>Répondre aux demandes </a:t>
          </a:r>
          <a:r>
            <a:rPr lang="fr-FR" sz="1100" dirty="0"/>
            <a:t>régulière de projets de façon structuré</a:t>
          </a:r>
          <a:endParaRPr lang="fr-FR" sz="1050" dirty="0"/>
        </a:p>
      </dgm:t>
    </dgm:pt>
    <dgm:pt modelId="{ED167A4A-60FE-4D9F-A896-EBA22C9B8B10}" type="parTrans" cxnId="{07BCFF72-0B90-497E-804C-F9E459A22520}">
      <dgm:prSet/>
      <dgm:spPr/>
      <dgm:t>
        <a:bodyPr/>
        <a:lstStyle/>
        <a:p>
          <a:endParaRPr lang="fr-FR"/>
        </a:p>
      </dgm:t>
    </dgm:pt>
    <dgm:pt modelId="{2B108B7F-6353-4C60-818E-113F88A8A30A}" type="sibTrans" cxnId="{07BCFF72-0B90-497E-804C-F9E459A22520}">
      <dgm:prSet/>
      <dgm:spPr/>
      <dgm:t>
        <a:bodyPr/>
        <a:lstStyle/>
        <a:p>
          <a:endParaRPr lang="fr-FR"/>
        </a:p>
      </dgm:t>
    </dgm:pt>
    <dgm:pt modelId="{8DAC2E34-BC73-4292-90AE-428FD480D3FD}" type="pres">
      <dgm:prSet presAssocID="{551F1CF2-F947-4942-A4FE-CC66CC8C1F9D}" presName="cycle" presStyleCnt="0">
        <dgm:presLayoutVars>
          <dgm:dir/>
          <dgm:resizeHandles val="exact"/>
        </dgm:presLayoutVars>
      </dgm:prSet>
      <dgm:spPr/>
    </dgm:pt>
    <dgm:pt modelId="{C6213FC9-9C12-4BAF-99A1-83F5E5FF9E34}" type="pres">
      <dgm:prSet presAssocID="{51C980D3-3862-4B18-A3B0-5848E9FD7001}" presName="node" presStyleLbl="node1" presStyleIdx="0" presStyleCnt="6">
        <dgm:presLayoutVars>
          <dgm:bulletEnabled val="1"/>
        </dgm:presLayoutVars>
      </dgm:prSet>
      <dgm:spPr/>
    </dgm:pt>
    <dgm:pt modelId="{B85C7E00-BC00-4203-A28E-703B733DAE7E}" type="pres">
      <dgm:prSet presAssocID="{79D0EBC4-DB30-4773-A1DC-F7B35246FBC4}" presName="sibTrans" presStyleLbl="sibTrans2D1" presStyleIdx="0" presStyleCnt="6"/>
      <dgm:spPr/>
    </dgm:pt>
    <dgm:pt modelId="{662A2B8A-4F7B-4C47-827D-6A774CF6E9B5}" type="pres">
      <dgm:prSet presAssocID="{79D0EBC4-DB30-4773-A1DC-F7B35246FBC4}" presName="connectorText" presStyleLbl="sibTrans2D1" presStyleIdx="0" presStyleCnt="6"/>
      <dgm:spPr/>
    </dgm:pt>
    <dgm:pt modelId="{82EFAB28-A077-453F-9BD1-7E68F3BE5A90}" type="pres">
      <dgm:prSet presAssocID="{AC71C233-96EE-43FA-BC1A-3C95A9326A6A}" presName="node" presStyleLbl="node1" presStyleIdx="1" presStyleCnt="6">
        <dgm:presLayoutVars>
          <dgm:bulletEnabled val="1"/>
        </dgm:presLayoutVars>
      </dgm:prSet>
      <dgm:spPr/>
    </dgm:pt>
    <dgm:pt modelId="{4DA95FB2-3612-437C-A7E0-AE4DEB3F1EB1}" type="pres">
      <dgm:prSet presAssocID="{5552E841-8A42-4BCF-9E8F-66860F1A957E}" presName="sibTrans" presStyleLbl="sibTrans2D1" presStyleIdx="1" presStyleCnt="6"/>
      <dgm:spPr/>
    </dgm:pt>
    <dgm:pt modelId="{F98A8F63-1B94-4734-8B4C-2CF869EE4FE9}" type="pres">
      <dgm:prSet presAssocID="{5552E841-8A42-4BCF-9E8F-66860F1A957E}" presName="connectorText" presStyleLbl="sibTrans2D1" presStyleIdx="1" presStyleCnt="6"/>
      <dgm:spPr/>
    </dgm:pt>
    <dgm:pt modelId="{42AD6C08-4782-4BE2-8FEF-5E372ADB787F}" type="pres">
      <dgm:prSet presAssocID="{1083CE43-CAF6-4CED-85AB-4A06943DC4C1}" presName="node" presStyleLbl="node1" presStyleIdx="2" presStyleCnt="6" custRadScaleRad="101869" custRadScaleInc="-2649">
        <dgm:presLayoutVars>
          <dgm:bulletEnabled val="1"/>
        </dgm:presLayoutVars>
      </dgm:prSet>
      <dgm:spPr/>
    </dgm:pt>
    <dgm:pt modelId="{E9B6A839-772F-4997-8490-05EDB1C670CA}" type="pres">
      <dgm:prSet presAssocID="{B2B64818-F08E-4084-B0E3-BE032E25C82B}" presName="sibTrans" presStyleLbl="sibTrans2D1" presStyleIdx="2" presStyleCnt="6"/>
      <dgm:spPr/>
    </dgm:pt>
    <dgm:pt modelId="{3A5A125D-E773-4C51-912F-E5DDF9F8AF18}" type="pres">
      <dgm:prSet presAssocID="{B2B64818-F08E-4084-B0E3-BE032E25C82B}" presName="connectorText" presStyleLbl="sibTrans2D1" presStyleIdx="2" presStyleCnt="6"/>
      <dgm:spPr/>
    </dgm:pt>
    <dgm:pt modelId="{20F1B167-F26E-4B7C-B73E-C49FC43311EC}" type="pres">
      <dgm:prSet presAssocID="{17CF448D-4894-47A9-B4A4-BAF943ECCA35}" presName="node" presStyleLbl="node1" presStyleIdx="3" presStyleCnt="6">
        <dgm:presLayoutVars>
          <dgm:bulletEnabled val="1"/>
        </dgm:presLayoutVars>
      </dgm:prSet>
      <dgm:spPr/>
    </dgm:pt>
    <dgm:pt modelId="{D8073ADD-5AC9-460F-AF03-523955C22DE6}" type="pres">
      <dgm:prSet presAssocID="{8F81FF8B-58C9-446C-AD05-BE7EB777351B}" presName="sibTrans" presStyleLbl="sibTrans2D1" presStyleIdx="3" presStyleCnt="6"/>
      <dgm:spPr/>
    </dgm:pt>
    <dgm:pt modelId="{2BB10216-C561-4051-A38A-B6A58BC92666}" type="pres">
      <dgm:prSet presAssocID="{8F81FF8B-58C9-446C-AD05-BE7EB777351B}" presName="connectorText" presStyleLbl="sibTrans2D1" presStyleIdx="3" presStyleCnt="6"/>
      <dgm:spPr/>
    </dgm:pt>
    <dgm:pt modelId="{588ABFFC-452F-48C4-BFB3-8A457117D9F2}" type="pres">
      <dgm:prSet presAssocID="{D50AAA7F-09CA-433E-956E-A959DA5501AE}" presName="node" presStyleLbl="node1" presStyleIdx="4" presStyleCnt="6">
        <dgm:presLayoutVars>
          <dgm:bulletEnabled val="1"/>
        </dgm:presLayoutVars>
      </dgm:prSet>
      <dgm:spPr/>
    </dgm:pt>
    <dgm:pt modelId="{77CCE211-97A7-414C-B712-8A7F82F87879}" type="pres">
      <dgm:prSet presAssocID="{9F871C53-04D2-4C97-AAC4-3E0383C1A7AB}" presName="sibTrans" presStyleLbl="sibTrans2D1" presStyleIdx="4" presStyleCnt="6"/>
      <dgm:spPr/>
    </dgm:pt>
    <dgm:pt modelId="{2B3C099B-72A7-4E5E-B40B-9F7EFADDC83F}" type="pres">
      <dgm:prSet presAssocID="{9F871C53-04D2-4C97-AAC4-3E0383C1A7AB}" presName="connectorText" presStyleLbl="sibTrans2D1" presStyleIdx="4" presStyleCnt="6"/>
      <dgm:spPr/>
    </dgm:pt>
    <dgm:pt modelId="{84CCC8BD-06BE-4396-BC40-40638EF5A65D}" type="pres">
      <dgm:prSet presAssocID="{43FEF21A-D251-4BC9-8E91-033F85C78470}" presName="node" presStyleLbl="node1" presStyleIdx="5" presStyleCnt="6">
        <dgm:presLayoutVars>
          <dgm:bulletEnabled val="1"/>
        </dgm:presLayoutVars>
      </dgm:prSet>
      <dgm:spPr/>
    </dgm:pt>
    <dgm:pt modelId="{5B049F1D-DB92-4332-9877-E400A583644B}" type="pres">
      <dgm:prSet presAssocID="{2B108B7F-6353-4C60-818E-113F88A8A30A}" presName="sibTrans" presStyleLbl="sibTrans2D1" presStyleIdx="5" presStyleCnt="6"/>
      <dgm:spPr/>
    </dgm:pt>
    <dgm:pt modelId="{02FE82EA-82EA-45F1-999B-44BB175A3ADD}" type="pres">
      <dgm:prSet presAssocID="{2B108B7F-6353-4C60-818E-113F88A8A30A}" presName="connectorText" presStyleLbl="sibTrans2D1" presStyleIdx="5" presStyleCnt="6"/>
      <dgm:spPr/>
    </dgm:pt>
  </dgm:ptLst>
  <dgm:cxnLst>
    <dgm:cxn modelId="{81CEF307-F8F5-4766-A63E-F0FF031A8416}" type="presOf" srcId="{43FEF21A-D251-4BC9-8E91-033F85C78470}" destId="{84CCC8BD-06BE-4396-BC40-40638EF5A65D}" srcOrd="0" destOrd="0" presId="urn:microsoft.com/office/officeart/2005/8/layout/cycle2"/>
    <dgm:cxn modelId="{B477FB08-2277-4469-95F3-3FE7B1440741}" type="presOf" srcId="{8F81FF8B-58C9-446C-AD05-BE7EB777351B}" destId="{2BB10216-C561-4051-A38A-B6A58BC92666}" srcOrd="1" destOrd="0" presId="urn:microsoft.com/office/officeart/2005/8/layout/cycle2"/>
    <dgm:cxn modelId="{CAE4B11A-9E19-4F1A-9318-04D396550336}" type="presOf" srcId="{2B108B7F-6353-4C60-818E-113F88A8A30A}" destId="{5B049F1D-DB92-4332-9877-E400A583644B}" srcOrd="0" destOrd="0" presId="urn:microsoft.com/office/officeart/2005/8/layout/cycle2"/>
    <dgm:cxn modelId="{C5D8212F-98A1-4A8E-8B3A-F6ECC0F87F72}" type="presOf" srcId="{5552E841-8A42-4BCF-9E8F-66860F1A957E}" destId="{F98A8F63-1B94-4734-8B4C-2CF869EE4FE9}" srcOrd="1" destOrd="0" presId="urn:microsoft.com/office/officeart/2005/8/layout/cycle2"/>
    <dgm:cxn modelId="{9F3D2930-60C3-49DA-9775-CE06D63C87CA}" type="presOf" srcId="{79D0EBC4-DB30-4773-A1DC-F7B35246FBC4}" destId="{662A2B8A-4F7B-4C47-827D-6A774CF6E9B5}" srcOrd="1" destOrd="0" presId="urn:microsoft.com/office/officeart/2005/8/layout/cycle2"/>
    <dgm:cxn modelId="{65BD4936-1235-4423-BF7C-DE7FE80E6D6B}" type="presOf" srcId="{9F871C53-04D2-4C97-AAC4-3E0383C1A7AB}" destId="{2B3C099B-72A7-4E5E-B40B-9F7EFADDC83F}" srcOrd="1" destOrd="0" presId="urn:microsoft.com/office/officeart/2005/8/layout/cycle2"/>
    <dgm:cxn modelId="{4083B33F-2ECA-48C7-8159-FCD9628C43AA}" type="presOf" srcId="{9F871C53-04D2-4C97-AAC4-3E0383C1A7AB}" destId="{77CCE211-97A7-414C-B712-8A7F82F87879}" srcOrd="0" destOrd="0" presId="urn:microsoft.com/office/officeart/2005/8/layout/cycle2"/>
    <dgm:cxn modelId="{DC42BD40-853D-4EB3-A74C-C83C5762F618}" type="presOf" srcId="{B2B64818-F08E-4084-B0E3-BE032E25C82B}" destId="{E9B6A839-772F-4997-8490-05EDB1C670CA}" srcOrd="0" destOrd="0" presId="urn:microsoft.com/office/officeart/2005/8/layout/cycle2"/>
    <dgm:cxn modelId="{15A8CA48-8C77-4402-8345-3D219613E1D6}" srcId="{551F1CF2-F947-4942-A4FE-CC66CC8C1F9D}" destId="{51C980D3-3862-4B18-A3B0-5848E9FD7001}" srcOrd="0" destOrd="0" parTransId="{16BCB79C-0C53-4B9B-8651-5888BA276EC2}" sibTransId="{79D0EBC4-DB30-4773-A1DC-F7B35246FBC4}"/>
    <dgm:cxn modelId="{A4F0FD51-5616-4FF9-925B-25F5E51F0FD8}" type="presOf" srcId="{AC71C233-96EE-43FA-BC1A-3C95A9326A6A}" destId="{82EFAB28-A077-453F-9BD1-7E68F3BE5A90}" srcOrd="0" destOrd="0" presId="urn:microsoft.com/office/officeart/2005/8/layout/cycle2"/>
    <dgm:cxn modelId="{D1EABA5E-749C-4D1A-A02E-E4A8244748D3}" type="presOf" srcId="{D50AAA7F-09CA-433E-956E-A959DA5501AE}" destId="{588ABFFC-452F-48C4-BFB3-8A457117D9F2}" srcOrd="0" destOrd="0" presId="urn:microsoft.com/office/officeart/2005/8/layout/cycle2"/>
    <dgm:cxn modelId="{A4102961-E7B4-46DF-8A97-CC23FF148EB7}" type="presOf" srcId="{5552E841-8A42-4BCF-9E8F-66860F1A957E}" destId="{4DA95FB2-3612-437C-A7E0-AE4DEB3F1EB1}" srcOrd="0" destOrd="0" presId="urn:microsoft.com/office/officeart/2005/8/layout/cycle2"/>
    <dgm:cxn modelId="{4B6C3368-970E-47FE-80E7-1BDA1C5A0772}" type="presOf" srcId="{2B108B7F-6353-4C60-818E-113F88A8A30A}" destId="{02FE82EA-82EA-45F1-999B-44BB175A3ADD}" srcOrd="1" destOrd="0" presId="urn:microsoft.com/office/officeart/2005/8/layout/cycle2"/>
    <dgm:cxn modelId="{07BCFF72-0B90-497E-804C-F9E459A22520}" srcId="{551F1CF2-F947-4942-A4FE-CC66CC8C1F9D}" destId="{43FEF21A-D251-4BC9-8E91-033F85C78470}" srcOrd="5" destOrd="0" parTransId="{ED167A4A-60FE-4D9F-A896-EBA22C9B8B10}" sibTransId="{2B108B7F-6353-4C60-818E-113F88A8A30A}"/>
    <dgm:cxn modelId="{1779C2A5-9A67-4ACA-889E-C8E437D57D68}" type="presOf" srcId="{551F1CF2-F947-4942-A4FE-CC66CC8C1F9D}" destId="{8DAC2E34-BC73-4292-90AE-428FD480D3FD}" srcOrd="0" destOrd="0" presId="urn:microsoft.com/office/officeart/2005/8/layout/cycle2"/>
    <dgm:cxn modelId="{777CD3B6-8491-4F93-B16D-B0693AAB896D}" type="presOf" srcId="{8F81FF8B-58C9-446C-AD05-BE7EB777351B}" destId="{D8073ADD-5AC9-460F-AF03-523955C22DE6}" srcOrd="0" destOrd="0" presId="urn:microsoft.com/office/officeart/2005/8/layout/cycle2"/>
    <dgm:cxn modelId="{4062B9C3-264A-4573-86C8-84A320EAB346}" srcId="{551F1CF2-F947-4942-A4FE-CC66CC8C1F9D}" destId="{17CF448D-4894-47A9-B4A4-BAF943ECCA35}" srcOrd="3" destOrd="0" parTransId="{64106C00-8942-4A9A-8D36-53D4C5BB31E6}" sibTransId="{8F81FF8B-58C9-446C-AD05-BE7EB777351B}"/>
    <dgm:cxn modelId="{075551C7-4636-4305-82D8-5BE110D60CA1}" type="presOf" srcId="{B2B64818-F08E-4084-B0E3-BE032E25C82B}" destId="{3A5A125D-E773-4C51-912F-E5DDF9F8AF18}" srcOrd="1" destOrd="0" presId="urn:microsoft.com/office/officeart/2005/8/layout/cycle2"/>
    <dgm:cxn modelId="{E7E81ACA-0D54-4991-BEE0-D5DDA9EF5DB7}" type="presOf" srcId="{51C980D3-3862-4B18-A3B0-5848E9FD7001}" destId="{C6213FC9-9C12-4BAF-99A1-83F5E5FF9E34}" srcOrd="0" destOrd="0" presId="urn:microsoft.com/office/officeart/2005/8/layout/cycle2"/>
    <dgm:cxn modelId="{4498CBCC-78E1-4611-A652-6666D440E91A}" type="presOf" srcId="{1083CE43-CAF6-4CED-85AB-4A06943DC4C1}" destId="{42AD6C08-4782-4BE2-8FEF-5E372ADB787F}" srcOrd="0" destOrd="0" presId="urn:microsoft.com/office/officeart/2005/8/layout/cycle2"/>
    <dgm:cxn modelId="{B13CA5E1-E2D2-43BA-B7DB-092DBC856735}" srcId="{551F1CF2-F947-4942-A4FE-CC66CC8C1F9D}" destId="{AC71C233-96EE-43FA-BC1A-3C95A9326A6A}" srcOrd="1" destOrd="0" parTransId="{1F6EE1BF-0CFB-401F-AE71-3F40936A2465}" sibTransId="{5552E841-8A42-4BCF-9E8F-66860F1A957E}"/>
    <dgm:cxn modelId="{EDDBC3E9-D3C3-4F6A-95CE-1827D86F42B2}" srcId="{551F1CF2-F947-4942-A4FE-CC66CC8C1F9D}" destId="{D50AAA7F-09CA-433E-956E-A959DA5501AE}" srcOrd="4" destOrd="0" parTransId="{CE1256CE-C9C4-4ABB-A0E4-B44F41888C54}" sibTransId="{9F871C53-04D2-4C97-AAC4-3E0383C1A7AB}"/>
    <dgm:cxn modelId="{01DCE4EC-5520-4161-91A9-2C8469187F69}" srcId="{551F1CF2-F947-4942-A4FE-CC66CC8C1F9D}" destId="{1083CE43-CAF6-4CED-85AB-4A06943DC4C1}" srcOrd="2" destOrd="0" parTransId="{6BC14AFE-A674-4EBC-A281-5222EFF8B6B2}" sibTransId="{B2B64818-F08E-4084-B0E3-BE032E25C82B}"/>
    <dgm:cxn modelId="{B49D2CF1-2F65-44AE-A332-36446B5BB2A9}" type="presOf" srcId="{17CF448D-4894-47A9-B4A4-BAF943ECCA35}" destId="{20F1B167-F26E-4B7C-B73E-C49FC43311EC}" srcOrd="0" destOrd="0" presId="urn:microsoft.com/office/officeart/2005/8/layout/cycle2"/>
    <dgm:cxn modelId="{45C9A2FA-5BA6-44F2-88F1-26303A583922}" type="presOf" srcId="{79D0EBC4-DB30-4773-A1DC-F7B35246FBC4}" destId="{B85C7E00-BC00-4203-A28E-703B733DAE7E}" srcOrd="0" destOrd="0" presId="urn:microsoft.com/office/officeart/2005/8/layout/cycle2"/>
    <dgm:cxn modelId="{F67C40F8-B0D2-472E-A5A8-13A5A80D050B}" type="presParOf" srcId="{8DAC2E34-BC73-4292-90AE-428FD480D3FD}" destId="{C6213FC9-9C12-4BAF-99A1-83F5E5FF9E34}" srcOrd="0" destOrd="0" presId="urn:microsoft.com/office/officeart/2005/8/layout/cycle2"/>
    <dgm:cxn modelId="{5A0FE533-69CD-43A0-BAD9-9E9F4957FA37}" type="presParOf" srcId="{8DAC2E34-BC73-4292-90AE-428FD480D3FD}" destId="{B85C7E00-BC00-4203-A28E-703B733DAE7E}" srcOrd="1" destOrd="0" presId="urn:microsoft.com/office/officeart/2005/8/layout/cycle2"/>
    <dgm:cxn modelId="{D128DE74-50D9-44E2-B159-F3FA6141DFB6}" type="presParOf" srcId="{B85C7E00-BC00-4203-A28E-703B733DAE7E}" destId="{662A2B8A-4F7B-4C47-827D-6A774CF6E9B5}" srcOrd="0" destOrd="0" presId="urn:microsoft.com/office/officeart/2005/8/layout/cycle2"/>
    <dgm:cxn modelId="{9B6D5728-2A7C-410D-AD4E-FE74E796EC40}" type="presParOf" srcId="{8DAC2E34-BC73-4292-90AE-428FD480D3FD}" destId="{82EFAB28-A077-453F-9BD1-7E68F3BE5A90}" srcOrd="2" destOrd="0" presId="urn:microsoft.com/office/officeart/2005/8/layout/cycle2"/>
    <dgm:cxn modelId="{4718A7A2-FCE8-41D4-9C5E-40ECBD8FFCFF}" type="presParOf" srcId="{8DAC2E34-BC73-4292-90AE-428FD480D3FD}" destId="{4DA95FB2-3612-437C-A7E0-AE4DEB3F1EB1}" srcOrd="3" destOrd="0" presId="urn:microsoft.com/office/officeart/2005/8/layout/cycle2"/>
    <dgm:cxn modelId="{6E3DE22A-C466-4302-970B-CC0B85BAB09F}" type="presParOf" srcId="{4DA95FB2-3612-437C-A7E0-AE4DEB3F1EB1}" destId="{F98A8F63-1B94-4734-8B4C-2CF869EE4FE9}" srcOrd="0" destOrd="0" presId="urn:microsoft.com/office/officeart/2005/8/layout/cycle2"/>
    <dgm:cxn modelId="{EF08EC32-4D84-49DF-AAE1-46A3EF3DF916}" type="presParOf" srcId="{8DAC2E34-BC73-4292-90AE-428FD480D3FD}" destId="{42AD6C08-4782-4BE2-8FEF-5E372ADB787F}" srcOrd="4" destOrd="0" presId="urn:microsoft.com/office/officeart/2005/8/layout/cycle2"/>
    <dgm:cxn modelId="{8A97CE73-E65B-4873-92BF-C2230F7B144E}" type="presParOf" srcId="{8DAC2E34-BC73-4292-90AE-428FD480D3FD}" destId="{E9B6A839-772F-4997-8490-05EDB1C670CA}" srcOrd="5" destOrd="0" presId="urn:microsoft.com/office/officeart/2005/8/layout/cycle2"/>
    <dgm:cxn modelId="{85087AB7-4C44-4F4B-975F-4C535DC4828B}" type="presParOf" srcId="{E9B6A839-772F-4997-8490-05EDB1C670CA}" destId="{3A5A125D-E773-4C51-912F-E5DDF9F8AF18}" srcOrd="0" destOrd="0" presId="urn:microsoft.com/office/officeart/2005/8/layout/cycle2"/>
    <dgm:cxn modelId="{0BDC1949-9252-4515-B73F-065DB2C66321}" type="presParOf" srcId="{8DAC2E34-BC73-4292-90AE-428FD480D3FD}" destId="{20F1B167-F26E-4B7C-B73E-C49FC43311EC}" srcOrd="6" destOrd="0" presId="urn:microsoft.com/office/officeart/2005/8/layout/cycle2"/>
    <dgm:cxn modelId="{7BE77B89-B148-4EB8-846F-2CC2B69DF9C4}" type="presParOf" srcId="{8DAC2E34-BC73-4292-90AE-428FD480D3FD}" destId="{D8073ADD-5AC9-460F-AF03-523955C22DE6}" srcOrd="7" destOrd="0" presId="urn:microsoft.com/office/officeart/2005/8/layout/cycle2"/>
    <dgm:cxn modelId="{15A85EC9-2DF0-4E2F-AA32-7B719C8543D5}" type="presParOf" srcId="{D8073ADD-5AC9-460F-AF03-523955C22DE6}" destId="{2BB10216-C561-4051-A38A-B6A58BC92666}" srcOrd="0" destOrd="0" presId="urn:microsoft.com/office/officeart/2005/8/layout/cycle2"/>
    <dgm:cxn modelId="{F6D95BF0-E7B5-41BE-822F-490EF2E443D9}" type="presParOf" srcId="{8DAC2E34-BC73-4292-90AE-428FD480D3FD}" destId="{588ABFFC-452F-48C4-BFB3-8A457117D9F2}" srcOrd="8" destOrd="0" presId="urn:microsoft.com/office/officeart/2005/8/layout/cycle2"/>
    <dgm:cxn modelId="{E224F911-C7A7-4682-BCD9-0332C077C972}" type="presParOf" srcId="{8DAC2E34-BC73-4292-90AE-428FD480D3FD}" destId="{77CCE211-97A7-414C-B712-8A7F82F87879}" srcOrd="9" destOrd="0" presId="urn:microsoft.com/office/officeart/2005/8/layout/cycle2"/>
    <dgm:cxn modelId="{9D248A21-4AF7-4087-9B18-24AE0DB1A5FF}" type="presParOf" srcId="{77CCE211-97A7-414C-B712-8A7F82F87879}" destId="{2B3C099B-72A7-4E5E-B40B-9F7EFADDC83F}" srcOrd="0" destOrd="0" presId="urn:microsoft.com/office/officeart/2005/8/layout/cycle2"/>
    <dgm:cxn modelId="{898DC416-54BA-4894-8D4A-6D6AA6501637}" type="presParOf" srcId="{8DAC2E34-BC73-4292-90AE-428FD480D3FD}" destId="{84CCC8BD-06BE-4396-BC40-40638EF5A65D}" srcOrd="10" destOrd="0" presId="urn:microsoft.com/office/officeart/2005/8/layout/cycle2"/>
    <dgm:cxn modelId="{D9B4F851-C68B-4C1F-AEAF-755800DED241}" type="presParOf" srcId="{8DAC2E34-BC73-4292-90AE-428FD480D3FD}" destId="{5B049F1D-DB92-4332-9877-E400A583644B}" srcOrd="11" destOrd="0" presId="urn:microsoft.com/office/officeart/2005/8/layout/cycle2"/>
    <dgm:cxn modelId="{FFD9789C-FF4F-4C0A-9BD2-154640CB022D}" type="presParOf" srcId="{5B049F1D-DB92-4332-9877-E400A583644B}" destId="{02FE82EA-82EA-45F1-999B-44BB175A3ADD}"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13FC9-9C12-4BAF-99A1-83F5E5FF9E34}">
      <dsp:nvSpPr>
        <dsp:cNvPr id="0" name=""/>
        <dsp:cNvSpPr/>
      </dsp:nvSpPr>
      <dsp:spPr>
        <a:xfrm>
          <a:off x="3586596" y="1848"/>
          <a:ext cx="1422886" cy="1422886"/>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tx2"/>
              </a:solidFill>
            </a:rPr>
            <a:t>Adhérents </a:t>
          </a:r>
          <a:r>
            <a:rPr lang="fr-FR" sz="1100" b="0" kern="1200" dirty="0"/>
            <a:t>: </a:t>
          </a:r>
          <a:r>
            <a:rPr lang="fr-FR" sz="1100" kern="1200" dirty="0"/>
            <a:t>Médecins, Internes, Etudiants, Paramédicaux</a:t>
          </a:r>
        </a:p>
      </dsp:txBody>
      <dsp:txXfrm>
        <a:off x="3794973" y="210225"/>
        <a:ext cx="1006132" cy="1006132"/>
      </dsp:txXfrm>
    </dsp:sp>
    <dsp:sp modelId="{B85C7E00-BC00-4203-A28E-703B733DAE7E}">
      <dsp:nvSpPr>
        <dsp:cNvPr id="0" name=""/>
        <dsp:cNvSpPr/>
      </dsp:nvSpPr>
      <dsp:spPr>
        <a:xfrm rot="1800000">
          <a:off x="5024802" y="1001965"/>
          <a:ext cx="378244" cy="48022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5032403" y="1069642"/>
        <a:ext cx="264771" cy="288134"/>
      </dsp:txXfrm>
    </dsp:sp>
    <dsp:sp modelId="{82EFAB28-A077-453F-9BD1-7E68F3BE5A90}">
      <dsp:nvSpPr>
        <dsp:cNvPr id="0" name=""/>
        <dsp:cNvSpPr/>
      </dsp:nvSpPr>
      <dsp:spPr>
        <a:xfrm>
          <a:off x="5436908" y="1070125"/>
          <a:ext cx="1422886" cy="1422886"/>
        </a:xfrm>
        <a:prstGeom prst="ellipse">
          <a:avLst/>
        </a:prstGeom>
        <a:solidFill>
          <a:schemeClr val="accent3">
            <a:hueOff val="542120"/>
            <a:satOff val="20000"/>
            <a:lumOff val="-294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tx2"/>
              </a:solidFill>
            </a:rPr>
            <a:t>Documents à compléter </a:t>
          </a:r>
          <a:r>
            <a:rPr lang="fr-FR" sz="1100" b="0" kern="1200" dirty="0"/>
            <a:t>: </a:t>
          </a:r>
          <a:r>
            <a:rPr lang="fr-FR" sz="1100" kern="1200" dirty="0"/>
            <a:t>Disponible sur le site internet</a:t>
          </a:r>
        </a:p>
      </dsp:txBody>
      <dsp:txXfrm>
        <a:off x="5645285" y="1278502"/>
        <a:ext cx="1006132" cy="1006132"/>
      </dsp:txXfrm>
    </dsp:sp>
    <dsp:sp modelId="{4DA95FB2-3612-437C-A7E0-AE4DEB3F1EB1}">
      <dsp:nvSpPr>
        <dsp:cNvPr id="0" name=""/>
        <dsp:cNvSpPr/>
      </dsp:nvSpPr>
      <dsp:spPr>
        <a:xfrm rot="5320142">
          <a:off x="5985242" y="2595977"/>
          <a:ext cx="375220" cy="480224"/>
        </a:xfrm>
        <a:prstGeom prst="rightArrow">
          <a:avLst>
            <a:gd name="adj1" fmla="val 60000"/>
            <a:gd name="adj2" fmla="val 50000"/>
          </a:avLst>
        </a:prstGeom>
        <a:solidFill>
          <a:schemeClr val="accent3">
            <a:hueOff val="542120"/>
            <a:satOff val="20000"/>
            <a:lumOff val="-2941"/>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6040218" y="2635754"/>
        <a:ext cx="262654" cy="288134"/>
      </dsp:txXfrm>
    </dsp:sp>
    <dsp:sp modelId="{42AD6C08-4782-4BE2-8FEF-5E372ADB787F}">
      <dsp:nvSpPr>
        <dsp:cNvPr id="0" name=""/>
        <dsp:cNvSpPr/>
      </dsp:nvSpPr>
      <dsp:spPr>
        <a:xfrm>
          <a:off x="5486403" y="3200400"/>
          <a:ext cx="1422886" cy="1422886"/>
        </a:xfrm>
        <a:prstGeom prst="ellipse">
          <a:avLst/>
        </a:prstGeom>
        <a:solidFill>
          <a:schemeClr val="accent3">
            <a:hueOff val="1084240"/>
            <a:satOff val="40000"/>
            <a:lumOff val="-588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tx2"/>
              </a:solidFill>
            </a:rPr>
            <a:t>Envoyez la demande et les informations nécessaires</a:t>
          </a:r>
          <a:r>
            <a:rPr lang="fr-FR" sz="1100" b="1" kern="1200" dirty="0"/>
            <a:t> à</a:t>
          </a:r>
          <a:r>
            <a:rPr lang="fr-FR" sz="1100" kern="1200" dirty="0"/>
            <a:t> </a:t>
          </a:r>
          <a:r>
            <a:rPr lang="fr-FR" sz="1100" kern="1200" dirty="0">
              <a:hlinkClick xmlns:r="http://schemas.openxmlformats.org/officeDocument/2006/relationships" r:id="rId1"/>
            </a:rPr>
            <a:t>francepci@ch-chartres.fr</a:t>
          </a:r>
          <a:r>
            <a:rPr lang="fr-FR" sz="1100" kern="1200" dirty="0"/>
            <a:t> </a:t>
          </a:r>
        </a:p>
      </dsp:txBody>
      <dsp:txXfrm>
        <a:off x="5694780" y="3408777"/>
        <a:ext cx="1006132" cy="1006132"/>
      </dsp:txXfrm>
    </dsp:sp>
    <dsp:sp modelId="{E9B6A839-772F-4997-8490-05EDB1C670CA}">
      <dsp:nvSpPr>
        <dsp:cNvPr id="0" name=""/>
        <dsp:cNvSpPr/>
      </dsp:nvSpPr>
      <dsp:spPr>
        <a:xfrm rot="9030410">
          <a:off x="5056526" y="4203400"/>
          <a:ext cx="402672" cy="480224"/>
        </a:xfrm>
        <a:prstGeom prst="rightArrow">
          <a:avLst>
            <a:gd name="adj1" fmla="val 60000"/>
            <a:gd name="adj2" fmla="val 50000"/>
          </a:avLst>
        </a:prstGeom>
        <a:solidFill>
          <a:schemeClr val="accent3">
            <a:hueOff val="1084240"/>
            <a:satOff val="40000"/>
            <a:lumOff val="-588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rot="10800000">
        <a:off x="5169501" y="4269708"/>
        <a:ext cx="281870" cy="288134"/>
      </dsp:txXfrm>
    </dsp:sp>
    <dsp:sp modelId="{20F1B167-F26E-4B7C-B73E-C49FC43311EC}">
      <dsp:nvSpPr>
        <dsp:cNvPr id="0" name=""/>
        <dsp:cNvSpPr/>
      </dsp:nvSpPr>
      <dsp:spPr>
        <a:xfrm>
          <a:off x="3586596" y="4274959"/>
          <a:ext cx="1422886" cy="1422886"/>
        </a:xfrm>
        <a:prstGeom prst="ellipse">
          <a:avLst/>
        </a:prstGeom>
        <a:solidFill>
          <a:schemeClr val="accent3">
            <a:hueOff val="1626359"/>
            <a:satOff val="60000"/>
            <a:lumOff val="-882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tx2"/>
              </a:solidFill>
            </a:rPr>
            <a:t>A dates fixes </a:t>
          </a:r>
          <a:r>
            <a:rPr lang="fr-FR" sz="1400" kern="1200" dirty="0"/>
            <a:t>: </a:t>
          </a:r>
          <a:r>
            <a:rPr lang="fr-FR" sz="1100" kern="1200" dirty="0"/>
            <a:t>Disponible sur le site internet </a:t>
          </a:r>
          <a:endParaRPr lang="fr-FR" sz="1400" kern="1200" dirty="0"/>
        </a:p>
      </dsp:txBody>
      <dsp:txXfrm>
        <a:off x="3794973" y="4483336"/>
        <a:ext cx="1006132" cy="1006132"/>
      </dsp:txXfrm>
    </dsp:sp>
    <dsp:sp modelId="{D8073ADD-5AC9-460F-AF03-523955C22DE6}">
      <dsp:nvSpPr>
        <dsp:cNvPr id="0" name=""/>
        <dsp:cNvSpPr/>
      </dsp:nvSpPr>
      <dsp:spPr>
        <a:xfrm rot="12600000">
          <a:off x="3193032" y="4217504"/>
          <a:ext cx="378244" cy="480224"/>
        </a:xfrm>
        <a:prstGeom prst="rightArrow">
          <a:avLst>
            <a:gd name="adj1" fmla="val 60000"/>
            <a:gd name="adj2" fmla="val 50000"/>
          </a:avLst>
        </a:prstGeom>
        <a:solidFill>
          <a:schemeClr val="accent3">
            <a:hueOff val="1626359"/>
            <a:satOff val="60000"/>
            <a:lumOff val="-8824"/>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rot="10800000">
        <a:off x="3298904" y="4341917"/>
        <a:ext cx="264771" cy="288134"/>
      </dsp:txXfrm>
    </dsp:sp>
    <dsp:sp modelId="{588ABFFC-452F-48C4-BFB3-8A457117D9F2}">
      <dsp:nvSpPr>
        <dsp:cNvPr id="0" name=""/>
        <dsp:cNvSpPr/>
      </dsp:nvSpPr>
      <dsp:spPr>
        <a:xfrm>
          <a:off x="1736285" y="3206681"/>
          <a:ext cx="1422886" cy="1422886"/>
        </a:xfrm>
        <a:prstGeom prst="ellipse">
          <a:avLst/>
        </a:prstGeom>
        <a:solidFill>
          <a:schemeClr val="accent3">
            <a:hueOff val="2168479"/>
            <a:satOff val="80000"/>
            <a:lumOff val="-1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tx2"/>
              </a:solidFill>
            </a:rPr>
            <a:t>Comité scientifique </a:t>
          </a:r>
          <a:r>
            <a:rPr lang="fr-FR" sz="1100" kern="1200" dirty="0"/>
            <a:t>Valide, Accompagne, Aide-  méthodologique</a:t>
          </a:r>
        </a:p>
      </dsp:txBody>
      <dsp:txXfrm>
        <a:off x="1944662" y="3415058"/>
        <a:ext cx="1006132" cy="1006132"/>
      </dsp:txXfrm>
    </dsp:sp>
    <dsp:sp modelId="{77CCE211-97A7-414C-B712-8A7F82F87879}">
      <dsp:nvSpPr>
        <dsp:cNvPr id="0" name=""/>
        <dsp:cNvSpPr/>
      </dsp:nvSpPr>
      <dsp:spPr>
        <a:xfrm rot="16200000">
          <a:off x="2258606" y="2620439"/>
          <a:ext cx="378244" cy="480224"/>
        </a:xfrm>
        <a:prstGeom prst="rightArrow">
          <a:avLst>
            <a:gd name="adj1" fmla="val 60000"/>
            <a:gd name="adj2" fmla="val 50000"/>
          </a:avLst>
        </a:prstGeom>
        <a:solidFill>
          <a:schemeClr val="accent3">
            <a:hueOff val="2168479"/>
            <a:satOff val="80000"/>
            <a:lumOff val="-11765"/>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2315343" y="2773221"/>
        <a:ext cx="264771" cy="288134"/>
      </dsp:txXfrm>
    </dsp:sp>
    <dsp:sp modelId="{84CCC8BD-06BE-4396-BC40-40638EF5A65D}">
      <dsp:nvSpPr>
        <dsp:cNvPr id="0" name=""/>
        <dsp:cNvSpPr/>
      </dsp:nvSpPr>
      <dsp:spPr>
        <a:xfrm>
          <a:off x="1736285" y="1070125"/>
          <a:ext cx="1422886" cy="1422886"/>
        </a:xfrm>
        <a:prstGeom prst="ellipse">
          <a:avLst/>
        </a:prstGeom>
        <a:solidFill>
          <a:schemeClr val="accent3">
            <a:hueOff val="2710599"/>
            <a:satOff val="100000"/>
            <a:lumOff val="-1470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tx2"/>
              </a:solidFill>
            </a:rPr>
            <a:t>Répondre aux demandes </a:t>
          </a:r>
          <a:r>
            <a:rPr lang="fr-FR" sz="1100" kern="1200" dirty="0"/>
            <a:t>régulière de projets de façon structuré</a:t>
          </a:r>
          <a:endParaRPr lang="fr-FR" sz="1050" kern="1200" dirty="0"/>
        </a:p>
      </dsp:txBody>
      <dsp:txXfrm>
        <a:off x="1944662" y="1278502"/>
        <a:ext cx="1006132" cy="1006132"/>
      </dsp:txXfrm>
    </dsp:sp>
    <dsp:sp modelId="{5B049F1D-DB92-4332-9877-E400A583644B}">
      <dsp:nvSpPr>
        <dsp:cNvPr id="0" name=""/>
        <dsp:cNvSpPr/>
      </dsp:nvSpPr>
      <dsp:spPr>
        <a:xfrm rot="19800000">
          <a:off x="3174490" y="1012670"/>
          <a:ext cx="378244" cy="480224"/>
        </a:xfrm>
        <a:prstGeom prst="rightArrow">
          <a:avLst>
            <a:gd name="adj1" fmla="val 60000"/>
            <a:gd name="adj2" fmla="val 50000"/>
          </a:avLst>
        </a:prstGeom>
        <a:solidFill>
          <a:schemeClr val="accent3">
            <a:hueOff val="2710599"/>
            <a:satOff val="100000"/>
            <a:lumOff val="-14706"/>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3182091" y="1137083"/>
        <a:ext cx="264771" cy="28813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0.59619</cdr:x>
      <cdr:y>0.40051</cdr:y>
    </cdr:from>
    <cdr:to>
      <cdr:x>0.62227</cdr:x>
      <cdr:y>0.6232</cdr:y>
    </cdr:to>
    <cdr:sp macro="" textlink="">
      <cdr:nvSpPr>
        <cdr:cNvPr id="2" name="Flèche vers le bas 1"/>
        <cdr:cNvSpPr/>
      </cdr:nvSpPr>
      <cdr:spPr>
        <a:xfrm xmlns:a="http://schemas.openxmlformats.org/drawingml/2006/main" rot="1528636">
          <a:off x="4214371" y="1596215"/>
          <a:ext cx="184364" cy="887532"/>
        </a:xfrm>
        <a:prstGeom xmlns:a="http://schemas.openxmlformats.org/drawingml/2006/main" prst="downArrow">
          <a:avLst/>
        </a:prstGeom>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0.64176</cdr:x>
      <cdr:y>0.28563</cdr:y>
    </cdr:from>
    <cdr:to>
      <cdr:x>0.8455</cdr:x>
      <cdr:y>0.3579</cdr:y>
    </cdr:to>
    <cdr:sp macro="" textlink="">
      <cdr:nvSpPr>
        <cdr:cNvPr id="3" name="ZoneTexte 2"/>
        <cdr:cNvSpPr txBox="1"/>
      </cdr:nvSpPr>
      <cdr:spPr>
        <a:xfrm xmlns:a="http://schemas.openxmlformats.org/drawingml/2006/main">
          <a:off x="4536504" y="1138363"/>
          <a:ext cx="144016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400" dirty="0"/>
            <a:t>Arrivée D’Ariane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90433-C75B-ED49-A9B2-1AC8CE46D402}" type="datetimeFigureOut">
              <a:rPr lang="fr-FR" smtClean="0"/>
              <a:t>22/03/2024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AA90E-9A63-E44A-BA33-1B65CD4DB91D}" type="slidenum">
              <a:rPr lang="fr-FR" smtClean="0"/>
              <a:t>‹N°›</a:t>
            </a:fld>
            <a:endParaRPr lang="fr-FR"/>
          </a:p>
        </p:txBody>
      </p:sp>
    </p:spTree>
    <p:extLst>
      <p:ext uri="{BB962C8B-B14F-4D97-AF65-F5344CB8AC3E}">
        <p14:creationId xmlns:p14="http://schemas.microsoft.com/office/powerpoint/2010/main" val="317763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1F869A1-0F54-4622-805A-15400DF4D11F}" type="slidenum">
              <a:rPr lang="fr-FR" altLang="fr-FR" smtClean="0"/>
              <a:pPr>
                <a:defRPr/>
              </a:pPr>
              <a:t>6</a:t>
            </a:fld>
            <a:endParaRPr lang="fr-FR" altLang="fr-FR"/>
          </a:p>
        </p:txBody>
      </p:sp>
    </p:spTree>
    <p:extLst>
      <p:ext uri="{BB962C8B-B14F-4D97-AF65-F5344CB8AC3E}">
        <p14:creationId xmlns:p14="http://schemas.microsoft.com/office/powerpoint/2010/main" val="1621142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772C78B-44B2-4031-AEF2-479D0AAE197E}" type="slidenum">
              <a:rPr lang="fr-FR" smtClean="0"/>
              <a:t>35</a:t>
            </a:fld>
            <a:endParaRPr lang="fr-FR"/>
          </a:p>
        </p:txBody>
      </p:sp>
    </p:spTree>
    <p:extLst>
      <p:ext uri="{BB962C8B-B14F-4D97-AF65-F5344CB8AC3E}">
        <p14:creationId xmlns:p14="http://schemas.microsoft.com/office/powerpoint/2010/main" val="4019001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772C78B-44B2-4031-AEF2-479D0AAE197E}" type="slidenum">
              <a:rPr lang="fr-FR" smtClean="0"/>
              <a:t>36</a:t>
            </a:fld>
            <a:endParaRPr lang="fr-FR"/>
          </a:p>
        </p:txBody>
      </p:sp>
    </p:spTree>
    <p:extLst>
      <p:ext uri="{BB962C8B-B14F-4D97-AF65-F5344CB8AC3E}">
        <p14:creationId xmlns:p14="http://schemas.microsoft.com/office/powerpoint/2010/main" val="3783989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772C78B-44B2-4031-AEF2-479D0AAE197E}" type="slidenum">
              <a:rPr lang="fr-FR" smtClean="0"/>
              <a:t>37</a:t>
            </a:fld>
            <a:endParaRPr lang="fr-FR"/>
          </a:p>
        </p:txBody>
      </p:sp>
    </p:spTree>
    <p:extLst>
      <p:ext uri="{BB962C8B-B14F-4D97-AF65-F5344CB8AC3E}">
        <p14:creationId xmlns:p14="http://schemas.microsoft.com/office/powerpoint/2010/main" val="4019001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772C78B-44B2-4031-AEF2-479D0AAE197E}" type="slidenum">
              <a:rPr lang="fr-FR" smtClean="0"/>
              <a:t>39</a:t>
            </a:fld>
            <a:endParaRPr lang="fr-FR"/>
          </a:p>
        </p:txBody>
      </p:sp>
    </p:spTree>
    <p:extLst>
      <p:ext uri="{BB962C8B-B14F-4D97-AF65-F5344CB8AC3E}">
        <p14:creationId xmlns:p14="http://schemas.microsoft.com/office/powerpoint/2010/main" val="202240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840acf42f_0_22: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840acf42f_0_22:notes"/>
          <p:cNvSpPr txBox="1">
            <a:spLocks noGrp="1"/>
          </p:cNvSpPr>
          <p:nvPr>
            <p:ph type="body" idx="1"/>
          </p:nvPr>
        </p:nvSpPr>
        <p:spPr>
          <a:xfrm>
            <a:off x="992664" y="3228896"/>
            <a:ext cx="7941310" cy="3058954"/>
          </a:xfrm>
          <a:prstGeom prst="rect">
            <a:avLst/>
          </a:prstGeom>
        </p:spPr>
        <p:txBody>
          <a:bodyPr spcFirstLastPara="1" wrap="square" lIns="99032" tIns="99032" rIns="99032" bIns="99032" anchor="t" anchorCtr="0">
            <a:noAutofit/>
          </a:bodyPr>
          <a:lstStyle/>
          <a:p>
            <a:pPr>
              <a:spcBef>
                <a:spcPts val="0"/>
              </a:spcBef>
              <a:spcAft>
                <a:spcPts val="0"/>
              </a:spcAft>
            </a:pPr>
            <a:endParaRPr/>
          </a:p>
        </p:txBody>
      </p:sp>
    </p:spTree>
    <p:extLst>
      <p:ext uri="{BB962C8B-B14F-4D97-AF65-F5344CB8AC3E}">
        <p14:creationId xmlns:p14="http://schemas.microsoft.com/office/powerpoint/2010/main" val="273455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1F869A1-0F54-4622-805A-15400DF4D11F}" type="slidenum">
              <a:rPr lang="fr-FR" altLang="fr-FR" smtClean="0"/>
              <a:pPr>
                <a:defRPr/>
              </a:pPr>
              <a:t>8</a:t>
            </a:fld>
            <a:endParaRPr lang="fr-FR" altLang="fr-FR"/>
          </a:p>
        </p:txBody>
      </p:sp>
    </p:spTree>
    <p:extLst>
      <p:ext uri="{BB962C8B-B14F-4D97-AF65-F5344CB8AC3E}">
        <p14:creationId xmlns:p14="http://schemas.microsoft.com/office/powerpoint/2010/main" val="162114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1F869A1-0F54-4622-805A-15400DF4D11F}" type="slidenum">
              <a:rPr lang="fr-FR" altLang="fr-FR" smtClean="0"/>
              <a:pPr>
                <a:defRPr/>
              </a:pPr>
              <a:t>9</a:t>
            </a:fld>
            <a:endParaRPr lang="fr-FR" altLang="fr-FR"/>
          </a:p>
        </p:txBody>
      </p:sp>
    </p:spTree>
    <p:extLst>
      <p:ext uri="{BB962C8B-B14F-4D97-AF65-F5344CB8AC3E}">
        <p14:creationId xmlns:p14="http://schemas.microsoft.com/office/powerpoint/2010/main" val="162114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1F869A1-0F54-4622-805A-15400DF4D11F}" type="slidenum">
              <a:rPr lang="fr-FR" altLang="fr-FR" smtClean="0"/>
              <a:pPr>
                <a:defRPr/>
              </a:pPr>
              <a:t>10</a:t>
            </a:fld>
            <a:endParaRPr lang="fr-FR" altLang="fr-FR"/>
          </a:p>
        </p:txBody>
      </p:sp>
    </p:spTree>
    <p:extLst>
      <p:ext uri="{BB962C8B-B14F-4D97-AF65-F5344CB8AC3E}">
        <p14:creationId xmlns:p14="http://schemas.microsoft.com/office/powerpoint/2010/main" val="162114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1F869A1-0F54-4622-805A-15400DF4D11F}" type="slidenum">
              <a:rPr lang="fr-FR" altLang="fr-FR" smtClean="0"/>
              <a:pPr>
                <a:defRPr/>
              </a:pPr>
              <a:t>12</a:t>
            </a:fld>
            <a:endParaRPr lang="fr-FR" altLang="fr-FR"/>
          </a:p>
        </p:txBody>
      </p:sp>
    </p:spTree>
    <p:extLst>
      <p:ext uri="{BB962C8B-B14F-4D97-AF65-F5344CB8AC3E}">
        <p14:creationId xmlns:p14="http://schemas.microsoft.com/office/powerpoint/2010/main" val="162114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7514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772C78B-44B2-4031-AEF2-479D0AAE197E}" type="slidenum">
              <a:rPr lang="fr-FR" smtClean="0"/>
              <a:t>32</a:t>
            </a:fld>
            <a:endParaRPr lang="fr-FR"/>
          </a:p>
        </p:txBody>
      </p:sp>
    </p:spTree>
    <p:extLst>
      <p:ext uri="{BB962C8B-B14F-4D97-AF65-F5344CB8AC3E}">
        <p14:creationId xmlns:p14="http://schemas.microsoft.com/office/powerpoint/2010/main" val="1923063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772C78B-44B2-4031-AEF2-479D0AAE197E}" type="slidenum">
              <a:rPr lang="fr-FR" smtClean="0"/>
              <a:t>33</a:t>
            </a:fld>
            <a:endParaRPr lang="fr-FR"/>
          </a:p>
        </p:txBody>
      </p:sp>
    </p:spTree>
    <p:extLst>
      <p:ext uri="{BB962C8B-B14F-4D97-AF65-F5344CB8AC3E}">
        <p14:creationId xmlns:p14="http://schemas.microsoft.com/office/powerpoint/2010/main" val="124078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772C78B-44B2-4031-AEF2-479D0AAE197E}" type="slidenum">
              <a:rPr lang="fr-FR" smtClean="0"/>
              <a:t>34</a:t>
            </a:fld>
            <a:endParaRPr lang="fr-FR"/>
          </a:p>
        </p:txBody>
      </p:sp>
    </p:spTree>
    <p:extLst>
      <p:ext uri="{BB962C8B-B14F-4D97-AF65-F5344CB8AC3E}">
        <p14:creationId xmlns:p14="http://schemas.microsoft.com/office/powerpoint/2010/main" val="652579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67D1E-74D3-854C-8726-0FCC80B1E60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A323D8B-101A-424E-8322-056CA9E26B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ABD411A-64A6-D84A-B1E1-FBB56BBFEF8D}"/>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5" name="Espace réservé du pied de page 4">
            <a:extLst>
              <a:ext uri="{FF2B5EF4-FFF2-40B4-BE49-F238E27FC236}">
                <a16:creationId xmlns:a16="http://schemas.microsoft.com/office/drawing/2014/main" id="{85F51565-1AB8-6F41-931A-11C44723E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8F2BED-F1AD-9645-8B47-0C4F07000AB5}"/>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02388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2E19C4-668C-0D47-B379-5BF5AA9389B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9BA4D9F-0E52-2041-993E-73CAF89BF285}"/>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9990E68-8A1A-A049-827F-57896C576898}"/>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5" name="Espace réservé du pied de page 4">
            <a:extLst>
              <a:ext uri="{FF2B5EF4-FFF2-40B4-BE49-F238E27FC236}">
                <a16:creationId xmlns:a16="http://schemas.microsoft.com/office/drawing/2014/main" id="{DACD5DFE-AADE-694A-A0B1-7059FC015E4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CAF3B5-06C9-EA44-9CF0-6A82EB5C4BB3}"/>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454357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79BB32B-18A2-7340-B830-CC536AE444A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3A38E54-463F-624A-9B4F-35F58A974281}"/>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AAFE303-3AB1-694D-91F9-F2F174D980D1}"/>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5" name="Espace réservé du pied de page 4">
            <a:extLst>
              <a:ext uri="{FF2B5EF4-FFF2-40B4-BE49-F238E27FC236}">
                <a16:creationId xmlns:a16="http://schemas.microsoft.com/office/drawing/2014/main" id="{A1F0118F-019D-C145-B716-15C179C6AC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A1DA3D-6170-0E41-B9F5-5F057034F491}"/>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138926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63D032-40E5-5045-B95C-D5B8A75EDAD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C8A692-E91B-5447-A3AB-425F3A9CBB9B}"/>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FDCA2F9-54DA-6540-9170-4E581536873C}"/>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5" name="Espace réservé du pied de page 4">
            <a:extLst>
              <a:ext uri="{FF2B5EF4-FFF2-40B4-BE49-F238E27FC236}">
                <a16:creationId xmlns:a16="http://schemas.microsoft.com/office/drawing/2014/main" id="{568F21E9-541C-F846-B966-48BDB9644E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32B482-A9CE-8242-A652-59519F6A9A07}"/>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227844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22263-7CFB-BF45-8EB9-4C1E119180C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B5EBED4-591B-104E-9CC6-320978A11D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232E008-D7C0-8F4D-AF62-EB64DC7973F2}"/>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5" name="Espace réservé du pied de page 4">
            <a:extLst>
              <a:ext uri="{FF2B5EF4-FFF2-40B4-BE49-F238E27FC236}">
                <a16:creationId xmlns:a16="http://schemas.microsoft.com/office/drawing/2014/main" id="{F1FD09B8-FD8F-EA44-8F11-C28BF11ED8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E11A86-8BA4-2347-9CA1-69093144ECAB}"/>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2794084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5D299D-9F9E-7444-A314-1D8D812C59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3F3F1F0-8A8F-6744-8EF9-E8C6CD8B4C17}"/>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7D58A85-C643-854F-A6EC-E7336FFA4B0F}"/>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13185A7-4C2D-C24C-BDC8-6F677EDBC939}"/>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6" name="Espace réservé du pied de page 5">
            <a:extLst>
              <a:ext uri="{FF2B5EF4-FFF2-40B4-BE49-F238E27FC236}">
                <a16:creationId xmlns:a16="http://schemas.microsoft.com/office/drawing/2014/main" id="{EDCC3FDF-51F5-F14C-ADEF-E090EBA7220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4624C7-BBE9-8D44-AEE5-3E0D3F8F991A}"/>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66510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10A6A9-5A4E-AA41-9535-68E22CF26DA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2F83AD8-DCE5-4445-992C-720C122CF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E34FEFA-87E6-2844-97EA-81D7CFDB9D00}"/>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7181F620-87FB-8C47-B679-653F36A4E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ABB67076-212F-4449-A1E4-94B9FDABE030}"/>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85BF7074-7887-BC44-B9BF-09AEAF02C6D2}"/>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8" name="Espace réservé du pied de page 7">
            <a:extLst>
              <a:ext uri="{FF2B5EF4-FFF2-40B4-BE49-F238E27FC236}">
                <a16:creationId xmlns:a16="http://schemas.microsoft.com/office/drawing/2014/main" id="{84ABB922-C2FB-E549-ABFB-D343CE44C80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1A4622D-DD6D-5240-A037-46DAB66FDB48}"/>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157807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12836-28FF-BF47-8752-C72F48BCAA6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6C26999-3842-3846-8F51-CD5FD1C5F177}"/>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4" name="Espace réservé du pied de page 3">
            <a:extLst>
              <a:ext uri="{FF2B5EF4-FFF2-40B4-BE49-F238E27FC236}">
                <a16:creationId xmlns:a16="http://schemas.microsoft.com/office/drawing/2014/main" id="{A1DB3CDD-E715-F849-86E7-15DC3F7D0EF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7D3B8DE-9D04-9645-BB17-18A052DE1D37}"/>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4139607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9DB9885-37A5-F645-AA3C-D545BB0C9DBE}"/>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3" name="Espace réservé du pied de page 2">
            <a:extLst>
              <a:ext uri="{FF2B5EF4-FFF2-40B4-BE49-F238E27FC236}">
                <a16:creationId xmlns:a16="http://schemas.microsoft.com/office/drawing/2014/main" id="{70986B58-212E-9446-9042-136456567E0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2499EF2-3E9C-BE46-AD2C-35FA850F4DD8}"/>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44832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5B1F7E-E233-1F4A-A589-29BF2D9C0D5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08399DC-E964-574E-A653-910CF6114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256EB73-6FE5-AE42-ABE1-8E5BC8E8E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DF24EAA-4022-DD45-8942-A5ECA1ED9BC0}"/>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6" name="Espace réservé du pied de page 5">
            <a:extLst>
              <a:ext uri="{FF2B5EF4-FFF2-40B4-BE49-F238E27FC236}">
                <a16:creationId xmlns:a16="http://schemas.microsoft.com/office/drawing/2014/main" id="{D7430DFF-C359-B243-A9E0-9496E3E7A86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237BDA-2A82-3E48-90FA-F1C85DC82B7E}"/>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58877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E87E7-02F6-2B4A-B49B-8B5B488138C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BD3ED85-2F12-B447-9F7D-C80ABDF8A9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5100675-2E4A-1F4C-AAA6-56C679DAB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DCF969B-DFD5-FA40-BF71-69A2985F8D4C}"/>
              </a:ext>
            </a:extLst>
          </p:cNvPr>
          <p:cNvSpPr>
            <a:spLocks noGrp="1"/>
          </p:cNvSpPr>
          <p:nvPr>
            <p:ph type="dt" sz="half" idx="10"/>
          </p:nvPr>
        </p:nvSpPr>
        <p:spPr/>
        <p:txBody>
          <a:bodyPr/>
          <a:lstStyle/>
          <a:p>
            <a:fld id="{D8603B86-4CD0-B044-B4BE-21C38E921E6A}" type="datetimeFigureOut">
              <a:rPr lang="fr-FR" smtClean="0"/>
              <a:t>22/03/2024</a:t>
            </a:fld>
            <a:endParaRPr lang="fr-FR"/>
          </a:p>
        </p:txBody>
      </p:sp>
      <p:sp>
        <p:nvSpPr>
          <p:cNvPr id="6" name="Espace réservé du pied de page 5">
            <a:extLst>
              <a:ext uri="{FF2B5EF4-FFF2-40B4-BE49-F238E27FC236}">
                <a16:creationId xmlns:a16="http://schemas.microsoft.com/office/drawing/2014/main" id="{26060AEC-0A25-C84C-BCE0-AA2E52DBEA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E92302D-14A3-A048-9694-F3F051044B98}"/>
              </a:ext>
            </a:extLst>
          </p:cNvPr>
          <p:cNvSpPr>
            <a:spLocks noGrp="1"/>
          </p:cNvSpPr>
          <p:nvPr>
            <p:ph type="sldNum" sz="quarter" idx="12"/>
          </p:nvPr>
        </p:nvSpPr>
        <p:spPr/>
        <p:txBody>
          <a:bodyPr/>
          <a:lstStyle/>
          <a:p>
            <a:fld id="{3ADCEC97-74F7-7A45-9DBC-FCC2C1FDBA9E}" type="slidenum">
              <a:rPr lang="fr-FR" smtClean="0"/>
              <a:t>‹N°›</a:t>
            </a:fld>
            <a:endParaRPr lang="fr-FR"/>
          </a:p>
        </p:txBody>
      </p:sp>
    </p:spTree>
    <p:extLst>
      <p:ext uri="{BB962C8B-B14F-4D97-AF65-F5344CB8AC3E}">
        <p14:creationId xmlns:p14="http://schemas.microsoft.com/office/powerpoint/2010/main" val="353062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D106E7-5834-6843-AC15-9D410A863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808F6F2-98A9-1544-A717-112ECFF1FA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FD1D58B-64D8-784D-BA82-B61778D5E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03B86-4CD0-B044-B4BE-21C38E921E6A}" type="datetimeFigureOut">
              <a:rPr lang="fr-FR" smtClean="0"/>
              <a:t>22/03/2024</a:t>
            </a:fld>
            <a:endParaRPr lang="fr-FR"/>
          </a:p>
        </p:txBody>
      </p:sp>
      <p:sp>
        <p:nvSpPr>
          <p:cNvPr id="5" name="Espace réservé du pied de page 4">
            <a:extLst>
              <a:ext uri="{FF2B5EF4-FFF2-40B4-BE49-F238E27FC236}">
                <a16:creationId xmlns:a16="http://schemas.microsoft.com/office/drawing/2014/main" id="{F2C47F98-A853-6443-B991-48CA970DFC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307D5A-DD9C-BB4F-ABAF-9A783557C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CEC97-74F7-7A45-9DBC-FCC2C1FDBA9E}" type="slidenum">
              <a:rPr lang="fr-FR" smtClean="0"/>
              <a:t>‹N°›</a:t>
            </a:fld>
            <a:endParaRPr lang="fr-FR"/>
          </a:p>
        </p:txBody>
      </p:sp>
    </p:spTree>
    <p:extLst>
      <p:ext uri="{BB962C8B-B14F-4D97-AF65-F5344CB8AC3E}">
        <p14:creationId xmlns:p14="http://schemas.microsoft.com/office/powerpoint/2010/main" val="1856246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tiff"/><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0.png"/><Relationship Id="rId10" Type="http://schemas.openxmlformats.org/officeDocument/2006/relationships/image" Target="../media/image54.png"/><Relationship Id="rId4" Type="http://schemas.microsoft.com/office/2007/relationships/hdphoto" Target="../media/hdphoto2.wdp"/><Relationship Id="rId9" Type="http://schemas.openxmlformats.org/officeDocument/2006/relationships/image" Target="../media/image53.jpe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4.png"/><Relationship Id="rId4" Type="http://schemas.microsoft.com/office/2007/relationships/hdphoto" Target="../media/hdphoto2.wdp"/><Relationship Id="rId9"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0.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0.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0.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0.png"/><Relationship Id="rId4" Type="http://schemas.microsoft.com/office/2007/relationships/hdphoto" Target="../media/hdphoto2.wdp"/><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2.wdp"/><Relationship Id="rId7"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50.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9.png"/><Relationship Id="rId7" Type="http://schemas.openxmlformats.org/officeDocument/2006/relationships/hyperlink" Target="http://www.francepci.co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13" Type="http://schemas.microsoft.com/office/2007/relationships/hdphoto" Target="../media/hdphoto3.wdp"/><Relationship Id="rId3" Type="http://schemas.openxmlformats.org/officeDocument/2006/relationships/image" Target="../media/image66.jpeg"/><Relationship Id="rId7" Type="http://schemas.openxmlformats.org/officeDocument/2006/relationships/diagramQuickStyle" Target="../diagrams/quickStyle1.xml"/><Relationship Id="rId12"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Layout" Target="../diagrams/layout1.xml"/><Relationship Id="rId11" Type="http://schemas.microsoft.com/office/2007/relationships/hdphoto" Target="../media/hdphoto2.wdp"/><Relationship Id="rId5" Type="http://schemas.openxmlformats.org/officeDocument/2006/relationships/diagramData" Target="../diagrams/data1.xml"/><Relationship Id="rId10" Type="http://schemas.openxmlformats.org/officeDocument/2006/relationships/image" Target="../media/image49.png"/><Relationship Id="rId4" Type="http://schemas.microsoft.com/office/2007/relationships/hdphoto" Target="../media/hdphoto5.wdp"/><Relationship Id="rId9" Type="http://schemas.microsoft.com/office/2007/relationships/diagramDrawing" Target="../diagrams/drawing1.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79C4032-1C63-EC42-B0D1-4A50D47670F2}"/>
              </a:ext>
            </a:extLst>
          </p:cNvPr>
          <p:cNvSpPr>
            <a:spLocks noGrp="1"/>
          </p:cNvSpPr>
          <p:nvPr>
            <p:ph type="subTitle" idx="1"/>
          </p:nvPr>
        </p:nvSpPr>
        <p:spPr>
          <a:xfrm>
            <a:off x="1523999" y="4126972"/>
            <a:ext cx="9144000" cy="1655762"/>
          </a:xfrm>
          <a:solidFill>
            <a:srgbClr val="D10000"/>
          </a:solidFill>
        </p:spPr>
        <p:txBody>
          <a:bodyPr>
            <a:normAutofit/>
          </a:bodyPr>
          <a:lstStyle/>
          <a:p>
            <a:endParaRPr lang="fr-FR" dirty="0"/>
          </a:p>
          <a:p>
            <a:r>
              <a:rPr lang="fr-FR" sz="4000" b="1" dirty="0">
                <a:solidFill>
                  <a:schemeClr val="bg1"/>
                </a:solidFill>
                <a:latin typeface="Avenir Next Demi Bold" panose="020B0503020202020204" pitchFamily="34" charset="0"/>
              </a:rPr>
              <a:t>FRANCE PCI</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97249" y="294217"/>
            <a:ext cx="5397500" cy="3594100"/>
          </a:xfrm>
          <a:prstGeom prst="rect">
            <a:avLst/>
          </a:prstGeom>
        </p:spPr>
      </p:pic>
      <p:sp>
        <p:nvSpPr>
          <p:cNvPr id="4" name="ZoneTexte 3">
            <a:extLst>
              <a:ext uri="{FF2B5EF4-FFF2-40B4-BE49-F238E27FC236}">
                <a16:creationId xmlns:a16="http://schemas.microsoft.com/office/drawing/2014/main" id="{F9C8B58F-8498-E747-AF3E-793EB882DC9A}"/>
              </a:ext>
            </a:extLst>
          </p:cNvPr>
          <p:cNvSpPr txBox="1"/>
          <p:nvPr/>
        </p:nvSpPr>
        <p:spPr>
          <a:xfrm>
            <a:off x="5016305" y="3154017"/>
            <a:ext cx="2403222" cy="369332"/>
          </a:xfrm>
          <a:prstGeom prst="rect">
            <a:avLst/>
          </a:prstGeom>
          <a:noFill/>
        </p:spPr>
        <p:txBody>
          <a:bodyPr wrap="none" rtlCol="0">
            <a:spAutoFit/>
          </a:bodyPr>
          <a:lstStyle/>
          <a:p>
            <a:r>
              <a:rPr lang="fr-FR" b="1" dirty="0">
                <a:latin typeface="Helvetica" pitchFamily="2" charset="0"/>
              </a:rPr>
              <a:t>STRASBOURG 2024</a:t>
            </a:r>
          </a:p>
        </p:txBody>
      </p:sp>
      <p:sp>
        <p:nvSpPr>
          <p:cNvPr id="2" name="Rectangle 1">
            <a:extLst>
              <a:ext uri="{FF2B5EF4-FFF2-40B4-BE49-F238E27FC236}">
                <a16:creationId xmlns:a16="http://schemas.microsoft.com/office/drawing/2014/main" id="{F6F93886-67A3-A146-9915-51D5A6961E68}"/>
              </a:ext>
            </a:extLst>
          </p:cNvPr>
          <p:cNvSpPr/>
          <p:nvPr/>
        </p:nvSpPr>
        <p:spPr>
          <a:xfrm>
            <a:off x="2383372" y="5836723"/>
            <a:ext cx="7669087" cy="369332"/>
          </a:xfrm>
          <a:prstGeom prst="rect">
            <a:avLst/>
          </a:prstGeom>
        </p:spPr>
        <p:txBody>
          <a:bodyPr wrap="none">
            <a:spAutoFit/>
          </a:bodyPr>
          <a:lstStyle/>
          <a:p>
            <a:r>
              <a:rPr lang="fr-FR" b="1" dirty="0">
                <a:solidFill>
                  <a:schemeClr val="tx1">
                    <a:lumMod val="50000"/>
                    <a:lumOff val="50000"/>
                  </a:schemeClr>
                </a:solidFill>
                <a:latin typeface="Avenir Next Demi Bold" panose="020B0503020202020204" pitchFamily="34" charset="0"/>
              </a:rPr>
              <a:t>Modérateurs : Mathieu VALLA – Olivier  MERÇON – Jérôme RISCHNER</a:t>
            </a:r>
          </a:p>
        </p:txBody>
      </p:sp>
    </p:spTree>
    <p:extLst>
      <p:ext uri="{BB962C8B-B14F-4D97-AF65-F5344CB8AC3E}">
        <p14:creationId xmlns:p14="http://schemas.microsoft.com/office/powerpoint/2010/main" val="3346061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agone 21"/>
          <p:cNvSpPr/>
          <p:nvPr/>
        </p:nvSpPr>
        <p:spPr>
          <a:xfrm rot="5400000">
            <a:off x="5518413" y="-3979107"/>
            <a:ext cx="1143000" cy="9131826"/>
          </a:xfrm>
          <a:prstGeom prst="homePlate">
            <a:avLst/>
          </a:prstGeom>
          <a:solidFill>
            <a:srgbClr val="5A8B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23" name="Pentagone 22"/>
          <p:cNvSpPr/>
          <p:nvPr/>
        </p:nvSpPr>
        <p:spPr>
          <a:xfrm rot="5400000">
            <a:off x="5649714" y="-4093408"/>
            <a:ext cx="914400" cy="9131826"/>
          </a:xfrm>
          <a:prstGeom prst="homePlate">
            <a:avLst/>
          </a:prstGeom>
          <a:solidFill>
            <a:srgbClr val="0070C0"/>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Impact pour les TEC</a:t>
            </a:r>
          </a:p>
        </p:txBody>
      </p:sp>
      <p:pic>
        <p:nvPicPr>
          <p:cNvPr id="25" name="Picture 7" descr="grand-france-pci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434" y="76201"/>
            <a:ext cx="390166" cy="3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622"/>
          <a:stretch/>
        </p:blipFill>
        <p:spPr bwMode="auto">
          <a:xfrm>
            <a:off x="1600200" y="2209799"/>
            <a:ext cx="4343400" cy="235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31"/>
          <a:stretch/>
        </p:blipFill>
        <p:spPr bwMode="auto">
          <a:xfrm>
            <a:off x="6106915" y="2209798"/>
            <a:ext cx="4343769" cy="235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734785" y="1296948"/>
            <a:ext cx="8698082" cy="923330"/>
          </a:xfrm>
          <a:prstGeom prst="rect">
            <a:avLst/>
          </a:prstGeom>
          <a:noFill/>
        </p:spPr>
        <p:txBody>
          <a:bodyPr wrap="square" rtlCol="0">
            <a:spAutoFit/>
          </a:bodyPr>
          <a:lstStyle/>
          <a:p>
            <a:r>
              <a:rPr lang="fr-FR" sz="1600" dirty="0">
                <a:sym typeface="Wingdings" panose="05000000000000000000" pitchFamily="2" charset="2"/>
              </a:rPr>
              <a:t>Nouvel onglet « suivi » pour les TEC </a:t>
            </a:r>
            <a:r>
              <a:rPr lang="fr-FR" dirty="0">
                <a:sym typeface="Wingdings" panose="05000000000000000000" pitchFamily="2" charset="2"/>
              </a:rPr>
              <a:t> uniquement pour les </a:t>
            </a:r>
            <a:r>
              <a:rPr lang="fr-FR" b="1" dirty="0">
                <a:solidFill>
                  <a:srgbClr val="FF0000"/>
                </a:solidFill>
                <a:sym typeface="Wingdings" panose="05000000000000000000" pitchFamily="2" charset="2"/>
              </a:rPr>
              <a:t>ST+ &lt;24 h </a:t>
            </a:r>
            <a:r>
              <a:rPr lang="fr-FR" dirty="0">
                <a:sym typeface="Wingdings" panose="05000000000000000000" pitchFamily="2" charset="2"/>
              </a:rPr>
              <a:t>et les </a:t>
            </a:r>
            <a:r>
              <a:rPr lang="fr-FR" b="1" dirty="0">
                <a:solidFill>
                  <a:srgbClr val="FF0000"/>
                </a:solidFill>
                <a:sym typeface="Wingdings" panose="05000000000000000000" pitchFamily="2" charset="2"/>
              </a:rPr>
              <a:t>ATL</a:t>
            </a:r>
          </a:p>
          <a:p>
            <a:endParaRPr lang="fr-FR" dirty="0">
              <a:sym typeface="Wingdings" panose="05000000000000000000" pitchFamily="2" charset="2"/>
            </a:endParaRPr>
          </a:p>
          <a:p>
            <a:r>
              <a:rPr lang="fr-FR" dirty="0">
                <a:sym typeface="Wingdings" panose="05000000000000000000" pitchFamily="2" charset="2"/>
              </a:rPr>
              <a:t>	</a:t>
            </a:r>
            <a:r>
              <a:rPr lang="fr-FR" sz="1600" dirty="0">
                <a:solidFill>
                  <a:schemeClr val="bg1">
                    <a:lumMod val="50000"/>
                  </a:schemeClr>
                </a:solidFill>
                <a:sym typeface="Wingdings" panose="05000000000000000000" pitchFamily="2" charset="2"/>
              </a:rPr>
              <a:t>Suivi hospitalier</a:t>
            </a:r>
            <a:r>
              <a:rPr lang="fr-FR" sz="1600" dirty="0">
                <a:sym typeface="Wingdings" panose="05000000000000000000" pitchFamily="2" charset="2"/>
              </a:rPr>
              <a:t>	</a:t>
            </a:r>
            <a:r>
              <a:rPr lang="fr-FR" dirty="0">
                <a:sym typeface="Wingdings" panose="05000000000000000000" pitchFamily="2" charset="2"/>
              </a:rPr>
              <a:t>			</a:t>
            </a:r>
            <a:r>
              <a:rPr lang="fr-FR" sz="1600" dirty="0">
                <a:solidFill>
                  <a:schemeClr val="bg1">
                    <a:lumMod val="50000"/>
                  </a:schemeClr>
                </a:solidFill>
                <a:sym typeface="Wingdings" panose="05000000000000000000" pitchFamily="2" charset="2"/>
              </a:rPr>
              <a:t>Suivi à 1 an</a:t>
            </a:r>
            <a:endParaRPr lang="fr-FR" sz="1600" dirty="0">
              <a:solidFill>
                <a:schemeClr val="bg1">
                  <a:lumMod val="50000"/>
                </a:schemeClr>
              </a:solidFill>
            </a:endParaRPr>
          </a:p>
        </p:txBody>
      </p:sp>
      <p:cxnSp>
        <p:nvCxnSpPr>
          <p:cNvPr id="4" name="Connecteur droit 3"/>
          <p:cNvCxnSpPr/>
          <p:nvPr/>
        </p:nvCxnSpPr>
        <p:spPr>
          <a:xfrm>
            <a:off x="6019800" y="1905001"/>
            <a:ext cx="0" cy="3967969"/>
          </a:xfrm>
          <a:prstGeom prst="line">
            <a:avLst/>
          </a:prstGeom>
        </p:spPr>
        <p:style>
          <a:lnRef idx="1">
            <a:schemeClr val="accent6"/>
          </a:lnRef>
          <a:fillRef idx="0">
            <a:schemeClr val="accent6"/>
          </a:fillRef>
          <a:effectRef idx="0">
            <a:schemeClr val="accent6"/>
          </a:effectRef>
          <a:fontRef idx="minor">
            <a:schemeClr val="tx1"/>
          </a:fontRef>
        </p:style>
      </p:cxnSp>
      <p:sp>
        <p:nvSpPr>
          <p:cNvPr id="5" name="ZoneTexte 4"/>
          <p:cNvSpPr txBox="1"/>
          <p:nvPr/>
        </p:nvSpPr>
        <p:spPr>
          <a:xfrm>
            <a:off x="1866900" y="4672641"/>
            <a:ext cx="38100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200" u="sng" dirty="0"/>
              <a:t>Données recueillies :</a:t>
            </a:r>
          </a:p>
          <a:p>
            <a:r>
              <a:rPr lang="fr-FR" sz="1200" dirty="0"/>
              <a:t>- Date de sortie</a:t>
            </a:r>
          </a:p>
          <a:p>
            <a:r>
              <a:rPr lang="fr-FR" sz="1200" dirty="0"/>
              <a:t>- Évènements cardiovasculaires</a:t>
            </a:r>
          </a:p>
          <a:p>
            <a:r>
              <a:rPr lang="fr-FR" sz="1200" dirty="0"/>
              <a:t>- Traitements</a:t>
            </a:r>
          </a:p>
          <a:p>
            <a:endParaRPr lang="fr-FR" sz="1200" dirty="0"/>
          </a:p>
          <a:p>
            <a:r>
              <a:rPr lang="fr-FR" sz="1200" dirty="0">
                <a:sym typeface="Wingdings" panose="05000000000000000000" pitchFamily="2" charset="2"/>
              </a:rPr>
              <a:t> </a:t>
            </a:r>
            <a:r>
              <a:rPr lang="fr-FR" sz="1200" dirty="0"/>
              <a:t>A partir du dossier médical du patient</a:t>
            </a:r>
          </a:p>
        </p:txBody>
      </p:sp>
      <p:sp>
        <p:nvSpPr>
          <p:cNvPr id="13" name="ZoneTexte 12"/>
          <p:cNvSpPr txBox="1"/>
          <p:nvPr/>
        </p:nvSpPr>
        <p:spPr>
          <a:xfrm>
            <a:off x="6183851" y="4710022"/>
            <a:ext cx="443177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200" u="sng" dirty="0"/>
              <a:t>Données recueillies :</a:t>
            </a:r>
          </a:p>
          <a:p>
            <a:r>
              <a:rPr lang="fr-FR" sz="1200" dirty="0"/>
              <a:t>- Survie</a:t>
            </a:r>
          </a:p>
          <a:p>
            <a:r>
              <a:rPr lang="fr-FR" sz="1200" dirty="0"/>
              <a:t>- Évènements cardiovasculaires</a:t>
            </a:r>
          </a:p>
          <a:p>
            <a:r>
              <a:rPr lang="fr-FR" sz="1200" dirty="0"/>
              <a:t>- Traitements</a:t>
            </a:r>
          </a:p>
          <a:p>
            <a:endParaRPr lang="fr-FR" sz="1200" dirty="0"/>
          </a:p>
          <a:p>
            <a:r>
              <a:rPr lang="fr-FR" sz="1200" dirty="0">
                <a:sym typeface="Wingdings" panose="05000000000000000000" pitchFamily="2" charset="2"/>
              </a:rPr>
              <a:t> Par téléphone, entre le 13</a:t>
            </a:r>
            <a:r>
              <a:rPr lang="fr-FR" sz="1200" baseline="30000" dirty="0">
                <a:sym typeface="Wingdings" panose="05000000000000000000" pitchFamily="2" charset="2"/>
              </a:rPr>
              <a:t>ème</a:t>
            </a:r>
            <a:r>
              <a:rPr lang="fr-FR" sz="1200" dirty="0">
                <a:sym typeface="Wingdings" panose="05000000000000000000" pitchFamily="2" charset="2"/>
              </a:rPr>
              <a:t> et le 14</a:t>
            </a:r>
            <a:r>
              <a:rPr lang="fr-FR" sz="1200" baseline="30000" dirty="0">
                <a:sym typeface="Wingdings" panose="05000000000000000000" pitchFamily="2" charset="2"/>
              </a:rPr>
              <a:t>ème</a:t>
            </a:r>
            <a:r>
              <a:rPr lang="fr-FR" sz="1200" dirty="0">
                <a:sym typeface="Wingdings" panose="05000000000000000000" pitchFamily="2" charset="2"/>
              </a:rPr>
              <a:t> mois après la procédure</a:t>
            </a:r>
            <a:endParaRPr lang="fr-FR" sz="1200" dirty="0"/>
          </a:p>
        </p:txBody>
      </p:sp>
      <p:pic>
        <p:nvPicPr>
          <p:cNvPr id="1029" name="Picture 5" descr="attention-hi - FC Guichen : FC Guich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0034" y="5994798"/>
            <a:ext cx="735062" cy="6627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71900" y="6096164"/>
            <a:ext cx="4107526" cy="861774"/>
          </a:xfrm>
          <a:prstGeom prst="rect">
            <a:avLst/>
          </a:prstGeom>
        </p:spPr>
        <p:txBody>
          <a:bodyPr wrap="square">
            <a:spAutoFit/>
          </a:bodyPr>
          <a:lstStyle/>
          <a:p>
            <a:pPr algn="just"/>
            <a:r>
              <a:rPr lang="fr-FR" altLang="fr-FR" b="1" dirty="0">
                <a:latin typeface="Leelawadee" panose="020B0502040204020203" pitchFamily="34" charset="-34"/>
                <a:cs typeface="Leelawadee" panose="020B0502040204020203" pitchFamily="34" charset="-34"/>
              </a:rPr>
              <a:t>1 procédure = 1 suivi H + 1 suivi 1an</a:t>
            </a:r>
          </a:p>
          <a:p>
            <a:pPr algn="just"/>
            <a:r>
              <a:rPr lang="fr-FR" altLang="fr-FR" sz="1400" dirty="0">
                <a:solidFill>
                  <a:schemeClr val="bg1">
                    <a:lumMod val="50000"/>
                  </a:schemeClr>
                </a:solidFill>
                <a:latin typeface="Leelawadee" panose="020B0502040204020203" pitchFamily="34" charset="-34"/>
                <a:cs typeface="Leelawadee" panose="020B0502040204020203" pitchFamily="34" charset="-34"/>
              </a:rPr>
              <a:t> Un patient peut avoir plusieurs procédures …</a:t>
            </a:r>
          </a:p>
        </p:txBody>
      </p:sp>
      <p:sp>
        <p:nvSpPr>
          <p:cNvPr id="18" name="Espace réservé du pied de page 2"/>
          <p:cNvSpPr txBox="1">
            <a:spLocks/>
          </p:cNvSpPr>
          <p:nvPr/>
        </p:nvSpPr>
        <p:spPr>
          <a:xfrm>
            <a:off x="9067800" y="6569076"/>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latin typeface="Leelawadee" panose="020B0502040204020203" pitchFamily="34" charset="-34"/>
                <a:cs typeface="Leelawadee" panose="020B0502040204020203" pitchFamily="34" charset="-34"/>
              </a:rPr>
              <a:t>Registre France PCI</a:t>
            </a:r>
          </a:p>
        </p:txBody>
      </p:sp>
    </p:spTree>
    <p:extLst>
      <p:ext uri="{BB962C8B-B14F-4D97-AF65-F5344CB8AC3E}">
        <p14:creationId xmlns:p14="http://schemas.microsoft.com/office/powerpoint/2010/main" val="994744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
          <p:cNvSpPr txBox="1">
            <a:spLocks noChangeArrowheads="1"/>
          </p:cNvSpPr>
          <p:nvPr/>
        </p:nvSpPr>
        <p:spPr bwMode="auto">
          <a:xfrm>
            <a:off x="1973609" y="5410201"/>
            <a:ext cx="8220434"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fr-FR" altLang="fr-FR" sz="1600" dirty="0">
                <a:latin typeface="Leelawadee" panose="020B0502040204020203" pitchFamily="34" charset="-34"/>
                <a:cs typeface="Leelawadee" panose="020B0502040204020203" pitchFamily="34" charset="-34"/>
              </a:rPr>
              <a:t>En cas de données incohérentes ou non saisies : des fenêtres de type « pop-up » s’ouvrent </a:t>
            </a:r>
          </a:p>
          <a:p>
            <a:pPr algn="just" eaLnBrk="1" hangingPunct="1">
              <a:spcBef>
                <a:spcPct val="50000"/>
              </a:spcBef>
            </a:pPr>
            <a:r>
              <a:rPr lang="fr-FR" altLang="fr-FR" sz="1400" dirty="0">
                <a:solidFill>
                  <a:schemeClr val="bg1">
                    <a:lumMod val="50000"/>
                  </a:schemeClr>
                </a:solidFill>
                <a:latin typeface="Leelawadee" panose="020B0502040204020203" pitchFamily="34" charset="-34"/>
                <a:cs typeface="Leelawadee" panose="020B0502040204020203" pitchFamily="34" charset="-34"/>
                <a:sym typeface="Wingdings" panose="05000000000000000000" pitchFamily="2" charset="2"/>
              </a:rPr>
              <a:t>Cocher « ok » pour la rectifier</a:t>
            </a:r>
            <a:endParaRPr lang="fr-FR" altLang="fr-FR" sz="1400" dirty="0">
              <a:solidFill>
                <a:schemeClr val="bg1">
                  <a:lumMod val="50000"/>
                </a:schemeClr>
              </a:solidFill>
              <a:latin typeface="Leelawadee" panose="020B0502040204020203" pitchFamily="34" charset="-34"/>
              <a:cs typeface="Leelawadee" panose="020B0502040204020203" pitchFamily="34" charset="-34"/>
            </a:endParaRPr>
          </a:p>
        </p:txBody>
      </p:sp>
      <p:pic>
        <p:nvPicPr>
          <p:cNvPr id="2253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371600"/>
            <a:ext cx="3988674" cy="3711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entagone 8"/>
          <p:cNvSpPr/>
          <p:nvPr/>
        </p:nvSpPr>
        <p:spPr>
          <a:xfrm rot="5400000">
            <a:off x="5524500" y="-4000497"/>
            <a:ext cx="1143000" cy="9144000"/>
          </a:xfrm>
          <a:prstGeom prst="homePlate">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Pentagone 9"/>
          <p:cNvSpPr/>
          <p:nvPr/>
        </p:nvSpPr>
        <p:spPr>
          <a:xfrm rot="5400000">
            <a:off x="5638800" y="-4114797"/>
            <a:ext cx="914400" cy="9144000"/>
          </a:xfrm>
          <a:prstGeom prst="homePlate">
            <a:avLst/>
          </a:prstGeom>
          <a:solidFill>
            <a:schemeClr val="accent1"/>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541" name="Rectangle 2"/>
          <p:cNvSpPr txBox="1">
            <a:spLocks noChangeArrowheads="1"/>
          </p:cNvSpPr>
          <p:nvPr/>
        </p:nvSpPr>
        <p:spPr bwMode="auto">
          <a:xfrm>
            <a:off x="1524000" y="50800"/>
            <a:ext cx="9144000" cy="52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err="1">
                <a:solidFill>
                  <a:schemeClr val="bg1"/>
                </a:solidFill>
                <a:latin typeface="Leelawadee" panose="020B0502040204020203" pitchFamily="34" charset="-34"/>
                <a:cs typeface="Leelawadee" panose="020B0502040204020203" pitchFamily="34" charset="-34"/>
              </a:rPr>
              <a:t>CardioReport</a:t>
            </a:r>
            <a:r>
              <a:rPr lang="fr-FR" altLang="fr-FR" sz="3300" dirty="0">
                <a:solidFill>
                  <a:schemeClr val="bg1"/>
                </a:solidFill>
                <a:latin typeface="Leelawadee" panose="020B0502040204020203" pitchFamily="34" charset="-34"/>
                <a:cs typeface="Leelawadee" panose="020B0502040204020203" pitchFamily="34" charset="-34"/>
              </a:rPr>
              <a:t> - Saisie des données</a:t>
            </a:r>
          </a:p>
        </p:txBody>
      </p:sp>
      <p:sp>
        <p:nvSpPr>
          <p:cNvPr id="13" name="Pentagone 12"/>
          <p:cNvSpPr/>
          <p:nvPr/>
        </p:nvSpPr>
        <p:spPr>
          <a:xfrm rot="5400000">
            <a:off x="5518413" y="-3979107"/>
            <a:ext cx="1143000" cy="9131826"/>
          </a:xfrm>
          <a:prstGeom prst="homePlate">
            <a:avLst/>
          </a:prstGeom>
          <a:solidFill>
            <a:srgbClr val="5A8B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14" name="Pentagone 13"/>
          <p:cNvSpPr/>
          <p:nvPr/>
        </p:nvSpPr>
        <p:spPr>
          <a:xfrm rot="5400000">
            <a:off x="5649714" y="-4093408"/>
            <a:ext cx="914400" cy="9131826"/>
          </a:xfrm>
          <a:prstGeom prst="homePlate">
            <a:avLst/>
          </a:prstGeom>
          <a:solidFill>
            <a:srgbClr val="0070C0"/>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err="1">
                <a:solidFill>
                  <a:schemeClr val="bg1"/>
                </a:solidFill>
                <a:latin typeface="Leelawadee" panose="020B0502040204020203" pitchFamily="34" charset="-34"/>
                <a:cs typeface="Leelawadee" panose="020B0502040204020203" pitchFamily="34" charset="-34"/>
              </a:rPr>
              <a:t>Cardioreport</a:t>
            </a:r>
            <a:r>
              <a:rPr lang="fr-FR" altLang="fr-FR" sz="3300" dirty="0">
                <a:solidFill>
                  <a:schemeClr val="bg1"/>
                </a:solidFill>
                <a:latin typeface="Leelawadee" panose="020B0502040204020203" pitchFamily="34" charset="-34"/>
                <a:cs typeface="Leelawadee" panose="020B0502040204020203" pitchFamily="34" charset="-34"/>
              </a:rPr>
              <a:t> – Pop up</a:t>
            </a:r>
          </a:p>
        </p:txBody>
      </p:sp>
      <p:pic>
        <p:nvPicPr>
          <p:cNvPr id="16" name="Picture 7" descr="grand-france-pci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434" y="76201"/>
            <a:ext cx="390166" cy="3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pied de page 2"/>
          <p:cNvSpPr txBox="1">
            <a:spLocks/>
          </p:cNvSpPr>
          <p:nvPr/>
        </p:nvSpPr>
        <p:spPr>
          <a:xfrm>
            <a:off x="9067800" y="6569076"/>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latin typeface="Leelawadee" panose="020B0502040204020203" pitchFamily="34" charset="-34"/>
                <a:cs typeface="Leelawadee" panose="020B0502040204020203" pitchFamily="34" charset="-34"/>
              </a:rPr>
              <a:t>Registre France PCI</a:t>
            </a:r>
          </a:p>
        </p:txBody>
      </p:sp>
    </p:spTree>
    <p:extLst>
      <p:ext uri="{BB962C8B-B14F-4D97-AF65-F5344CB8AC3E}">
        <p14:creationId xmlns:p14="http://schemas.microsoft.com/office/powerpoint/2010/main" val="1158555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531"/>
                                        </p:tgtEl>
                                        <p:attrNameLst>
                                          <p:attrName>style.visibility</p:attrName>
                                        </p:attrNameLst>
                                      </p:cBhvr>
                                      <p:to>
                                        <p:strVal val="visible"/>
                                      </p:to>
                                    </p:set>
                                    <p:anim calcmode="lin" valueType="num">
                                      <p:cBhvr additive="base">
                                        <p:cTn id="11" dur="500" fill="hold"/>
                                        <p:tgtEl>
                                          <p:spTgt spid="22531"/>
                                        </p:tgtEl>
                                        <p:attrNameLst>
                                          <p:attrName>ppt_x</p:attrName>
                                        </p:attrNameLst>
                                      </p:cBhvr>
                                      <p:tavLst>
                                        <p:tav tm="0">
                                          <p:val>
                                            <p:strVal val="#ppt_x"/>
                                          </p:val>
                                        </p:tav>
                                        <p:tav tm="100000">
                                          <p:val>
                                            <p:strVal val="#ppt_x"/>
                                          </p:val>
                                        </p:tav>
                                      </p:tavLst>
                                    </p:anim>
                                    <p:anim calcmode="lin" valueType="num">
                                      <p:cBhvr additive="base">
                                        <p:cTn id="12"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agone 21"/>
          <p:cNvSpPr/>
          <p:nvPr/>
        </p:nvSpPr>
        <p:spPr>
          <a:xfrm rot="5400000">
            <a:off x="5518413" y="-3979107"/>
            <a:ext cx="1143000" cy="9131826"/>
          </a:xfrm>
          <a:prstGeom prst="homePlate">
            <a:avLst/>
          </a:prstGeom>
          <a:solidFill>
            <a:srgbClr val="5A8B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23" name="Pentagone 22"/>
          <p:cNvSpPr/>
          <p:nvPr/>
        </p:nvSpPr>
        <p:spPr>
          <a:xfrm rot="5400000">
            <a:off x="5649714" y="-4093408"/>
            <a:ext cx="914400" cy="9131826"/>
          </a:xfrm>
          <a:prstGeom prst="homePlate">
            <a:avLst/>
          </a:prstGeom>
          <a:solidFill>
            <a:srgbClr val="0070C0"/>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Données recueillies – onglet France PCI</a:t>
            </a:r>
          </a:p>
        </p:txBody>
      </p:sp>
      <p:pic>
        <p:nvPicPr>
          <p:cNvPr id="25" name="Picture 7" descr="grand-france-pci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434" y="76201"/>
            <a:ext cx="390166" cy="3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844"/>
          <a:stretch/>
        </p:blipFill>
        <p:spPr bwMode="auto">
          <a:xfrm>
            <a:off x="3352800" y="2057400"/>
            <a:ext cx="563525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2038940" y="1367472"/>
            <a:ext cx="8101947" cy="369332"/>
          </a:xfrm>
          <a:prstGeom prst="rect">
            <a:avLst/>
          </a:prstGeom>
          <a:noFill/>
        </p:spPr>
        <p:txBody>
          <a:bodyPr wrap="square" rtlCol="0">
            <a:spAutoFit/>
          </a:bodyPr>
          <a:lstStyle/>
          <a:p>
            <a:r>
              <a:rPr lang="fr-FR" dirty="0"/>
              <a:t>Onglet France PCI : onglet récapitulatif des données obligatoires du registre</a:t>
            </a:r>
          </a:p>
        </p:txBody>
      </p:sp>
      <p:sp>
        <p:nvSpPr>
          <p:cNvPr id="6" name="ZoneTexte 5"/>
          <p:cNvSpPr txBox="1"/>
          <p:nvPr/>
        </p:nvSpPr>
        <p:spPr>
          <a:xfrm>
            <a:off x="2209800" y="5257800"/>
            <a:ext cx="8110717" cy="1046440"/>
          </a:xfrm>
          <a:prstGeom prst="rect">
            <a:avLst/>
          </a:prstGeom>
          <a:noFill/>
        </p:spPr>
        <p:txBody>
          <a:bodyPr wrap="square" rtlCol="0">
            <a:spAutoFit/>
          </a:bodyPr>
          <a:lstStyle/>
          <a:p>
            <a:r>
              <a:rPr lang="fr-FR" sz="1400" u="sng" dirty="0"/>
              <a:t>Les + de cet onglet :</a:t>
            </a:r>
          </a:p>
          <a:p>
            <a:pPr marL="285750" indent="-285750">
              <a:buFont typeface="Arial" panose="020B0604020202020204" pitchFamily="34" charset="0"/>
              <a:buChar char="•"/>
            </a:pPr>
            <a:r>
              <a:rPr lang="fr-FR" sz="1200" dirty="0"/>
              <a:t>Possibilité de remplir les données manquantes directement via cet onglet</a:t>
            </a:r>
          </a:p>
          <a:p>
            <a:pPr marL="285750" indent="-285750">
              <a:buFont typeface="Arial" panose="020B0604020202020204" pitchFamily="34" charset="0"/>
              <a:buChar char="•"/>
            </a:pPr>
            <a:r>
              <a:rPr lang="fr-FR" sz="1200" dirty="0"/>
              <a:t>Données manquantes symbolisées :</a:t>
            </a:r>
          </a:p>
          <a:p>
            <a:pPr marL="285750" indent="-285750">
              <a:buFont typeface="Arial" panose="020B0604020202020204" pitchFamily="34" charset="0"/>
              <a:buChar char="•"/>
            </a:pPr>
            <a:r>
              <a:rPr lang="fr-FR" sz="1200" dirty="0"/>
              <a:t>Aperçu de l’exhaustivité de la procédure</a:t>
            </a:r>
          </a:p>
          <a:p>
            <a:pPr marL="285750" indent="-285750">
              <a:buFont typeface="Arial" panose="020B0604020202020204" pitchFamily="34" charset="0"/>
              <a:buChar char="•"/>
            </a:pPr>
            <a:r>
              <a:rPr lang="fr-FR" sz="1200" dirty="0"/>
              <a:t>Vue rapide et simple</a:t>
            </a:r>
          </a:p>
        </p:txBody>
      </p:sp>
      <p:sp>
        <p:nvSpPr>
          <p:cNvPr id="16" name="object 13"/>
          <p:cNvSpPr/>
          <p:nvPr/>
        </p:nvSpPr>
        <p:spPr>
          <a:xfrm>
            <a:off x="5105400" y="5715000"/>
            <a:ext cx="336190" cy="180776"/>
          </a:xfrm>
          <a:prstGeom prst="rect">
            <a:avLst/>
          </a:prstGeom>
          <a:blipFill>
            <a:blip r:embed="rId5" cstate="print"/>
            <a:srcRect/>
            <a:stretch>
              <a:fillRect t="-29176" b="10488"/>
            </a:stretch>
          </a:blipFill>
        </p:spPr>
        <p:txBody>
          <a:bodyPr wrap="square" lIns="0" tIns="0" rIns="0" bIns="0" rtlCol="0"/>
          <a:lstStyle/>
          <a:p>
            <a:endParaRPr/>
          </a:p>
        </p:txBody>
      </p:sp>
      <p:sp>
        <p:nvSpPr>
          <p:cNvPr id="7" name="Ellipse 6"/>
          <p:cNvSpPr/>
          <p:nvPr/>
        </p:nvSpPr>
        <p:spPr>
          <a:xfrm>
            <a:off x="4305300" y="2413094"/>
            <a:ext cx="685800" cy="177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642950" y="2590800"/>
            <a:ext cx="1524000" cy="253916"/>
          </a:xfrm>
          <a:prstGeom prst="rect">
            <a:avLst/>
          </a:prstGeom>
          <a:noFill/>
        </p:spPr>
        <p:txBody>
          <a:bodyPr wrap="square" rtlCol="0">
            <a:spAutoFit/>
          </a:bodyPr>
          <a:lstStyle/>
          <a:p>
            <a:r>
              <a:rPr lang="fr-FR" sz="1050" dirty="0"/>
              <a:t>Protocole France PCI </a:t>
            </a:r>
          </a:p>
        </p:txBody>
      </p:sp>
      <p:sp>
        <p:nvSpPr>
          <p:cNvPr id="9" name="Flèche droite 8"/>
          <p:cNvSpPr/>
          <p:nvPr/>
        </p:nvSpPr>
        <p:spPr>
          <a:xfrm rot="21209202">
            <a:off x="3145168" y="2485500"/>
            <a:ext cx="968968" cy="304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rgbClr val="FF0000"/>
              </a:solidFill>
            </a:endParaRPr>
          </a:p>
        </p:txBody>
      </p:sp>
      <p:sp>
        <p:nvSpPr>
          <p:cNvPr id="21" name="Espace réservé du pied de page 2"/>
          <p:cNvSpPr txBox="1">
            <a:spLocks/>
          </p:cNvSpPr>
          <p:nvPr/>
        </p:nvSpPr>
        <p:spPr>
          <a:xfrm>
            <a:off x="9067800" y="6569076"/>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latin typeface="Leelawadee" panose="020B0502040204020203" pitchFamily="34" charset="-34"/>
                <a:cs typeface="Leelawadee" panose="020B0502040204020203" pitchFamily="34" charset="-34"/>
              </a:rPr>
              <a:t>Registre France PCI</a:t>
            </a:r>
          </a:p>
        </p:txBody>
      </p:sp>
    </p:spTree>
    <p:extLst>
      <p:ext uri="{BB962C8B-B14F-4D97-AF65-F5344CB8AC3E}">
        <p14:creationId xmlns:p14="http://schemas.microsoft.com/office/powerpoint/2010/main" val="2046457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e 7"/>
          <p:cNvSpPr/>
          <p:nvPr/>
        </p:nvSpPr>
        <p:spPr>
          <a:xfrm rot="5400000">
            <a:off x="5524500" y="-4000497"/>
            <a:ext cx="1143000" cy="9144000"/>
          </a:xfrm>
          <a:prstGeom prst="homePlate">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Pentagone 8"/>
          <p:cNvSpPr/>
          <p:nvPr/>
        </p:nvSpPr>
        <p:spPr>
          <a:xfrm rot="5400000">
            <a:off x="5638800" y="-4114797"/>
            <a:ext cx="914400" cy="9144000"/>
          </a:xfrm>
          <a:prstGeom prst="homePlate">
            <a:avLst/>
          </a:prstGeom>
          <a:solidFill>
            <a:schemeClr val="accent1"/>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8685" name="Rectangle 2"/>
          <p:cNvSpPr txBox="1">
            <a:spLocks noChangeArrowheads="1"/>
          </p:cNvSpPr>
          <p:nvPr/>
        </p:nvSpPr>
        <p:spPr bwMode="auto">
          <a:xfrm>
            <a:off x="1524000" y="50800"/>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err="1">
                <a:solidFill>
                  <a:schemeClr val="bg1"/>
                </a:solidFill>
                <a:latin typeface="Leelawadee" panose="020B0502040204020203" pitchFamily="34" charset="-34"/>
                <a:cs typeface="Leelawadee" panose="020B0502040204020203" pitchFamily="34" charset="-34"/>
              </a:rPr>
              <a:t>eCRAC</a:t>
            </a:r>
            <a:r>
              <a:rPr lang="fr-FR" altLang="fr-FR" sz="3300" dirty="0">
                <a:solidFill>
                  <a:schemeClr val="bg1"/>
                </a:solidFill>
                <a:latin typeface="Leelawadee" panose="020B0502040204020203" pitchFamily="34" charset="-34"/>
                <a:cs typeface="Leelawadee" panose="020B0502040204020203" pitchFamily="34" charset="-34"/>
              </a:rPr>
              <a:t>- Rapport d’activité</a:t>
            </a:r>
          </a:p>
        </p:txBody>
      </p:sp>
      <p:sp>
        <p:nvSpPr>
          <p:cNvPr id="11" name="Espace réservé du pied de page 2"/>
          <p:cNvSpPr txBox="1">
            <a:spLocks/>
          </p:cNvSpPr>
          <p:nvPr/>
        </p:nvSpPr>
        <p:spPr>
          <a:xfrm>
            <a:off x="9067800" y="6569076"/>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latin typeface="Leelawadee" panose="020B0502040204020203" pitchFamily="34" charset="-34"/>
                <a:cs typeface="Leelawadee" panose="020B0502040204020203" pitchFamily="34" charset="-34"/>
              </a:rPr>
              <a:t>Registre CRAC - France PCI</a:t>
            </a:r>
          </a:p>
        </p:txBody>
      </p:sp>
      <p:sp>
        <p:nvSpPr>
          <p:cNvPr id="17" name="Pentagone 16"/>
          <p:cNvSpPr/>
          <p:nvPr/>
        </p:nvSpPr>
        <p:spPr>
          <a:xfrm rot="5400000">
            <a:off x="5518413" y="-3979107"/>
            <a:ext cx="1143000" cy="9131826"/>
          </a:xfrm>
          <a:prstGeom prst="homePlate">
            <a:avLst/>
          </a:prstGeom>
          <a:solidFill>
            <a:srgbClr val="5A8B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18" name="Pentagone 17"/>
          <p:cNvSpPr/>
          <p:nvPr/>
        </p:nvSpPr>
        <p:spPr>
          <a:xfrm rot="5400000">
            <a:off x="5649714" y="-4093408"/>
            <a:ext cx="914400" cy="9131826"/>
          </a:xfrm>
          <a:prstGeom prst="homePlate">
            <a:avLst/>
          </a:prstGeom>
          <a:solidFill>
            <a:srgbClr val="0070C0"/>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Liste  des indications principales</a:t>
            </a:r>
          </a:p>
        </p:txBody>
      </p:sp>
      <p:pic>
        <p:nvPicPr>
          <p:cNvPr id="20" name="Picture 7" descr="grand-france-pci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5434" y="76201"/>
            <a:ext cx="390166" cy="3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627" y="2057400"/>
            <a:ext cx="6058746" cy="3753374"/>
          </a:xfrm>
          <a:prstGeom prst="rect">
            <a:avLst/>
          </a:prstGeom>
        </p:spPr>
      </p:pic>
      <p:sp>
        <p:nvSpPr>
          <p:cNvPr id="2" name="ZoneTexte 1"/>
          <p:cNvSpPr txBox="1"/>
          <p:nvPr/>
        </p:nvSpPr>
        <p:spPr>
          <a:xfrm>
            <a:off x="1734451" y="1454990"/>
            <a:ext cx="8698751" cy="615553"/>
          </a:xfrm>
          <a:prstGeom prst="rect">
            <a:avLst/>
          </a:prstGeom>
          <a:noFill/>
        </p:spPr>
        <p:txBody>
          <a:bodyPr wrap="square" rtlCol="0">
            <a:spAutoFit/>
          </a:bodyPr>
          <a:lstStyle/>
          <a:p>
            <a:pPr algn="ctr"/>
            <a:r>
              <a:rPr lang="fr-FR" dirty="0"/>
              <a:t>Liste officielle du registre : couvre l’ensemble des indications principales</a:t>
            </a:r>
          </a:p>
          <a:p>
            <a:pPr algn="ctr"/>
            <a:r>
              <a:rPr lang="fr-FR" sz="1600" i="1" dirty="0">
                <a:sym typeface="Wingdings" panose="05000000000000000000" pitchFamily="2" charset="2"/>
              </a:rPr>
              <a:t> </a:t>
            </a:r>
            <a:r>
              <a:rPr lang="fr-FR" sz="1600" i="1" dirty="0"/>
              <a:t>Implantée sur </a:t>
            </a:r>
            <a:r>
              <a:rPr lang="fr-FR" sz="1600" i="1" dirty="0" err="1"/>
              <a:t>Cardioreport</a:t>
            </a:r>
            <a:r>
              <a:rPr lang="fr-FR" sz="1600" i="1" dirty="0"/>
              <a:t> le jour de l’ouverture</a:t>
            </a:r>
          </a:p>
        </p:txBody>
      </p:sp>
    </p:spTree>
    <p:extLst>
      <p:ext uri="{BB962C8B-B14F-4D97-AF65-F5344CB8AC3E}">
        <p14:creationId xmlns:p14="http://schemas.microsoft.com/office/powerpoint/2010/main" val="294915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3371-B4CA-E7E0-3213-6DF6A420D21B}"/>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27E66F8D-0330-66D9-56BD-66CEB122DFF4}"/>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19BCD349-8035-EF70-0D1C-896184AE7528}"/>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9489CEF9-5215-5C3D-1F00-D4D6F52B91B1}"/>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dirty="0">
                <a:solidFill>
                  <a:srgbClr val="CE0000"/>
                </a:solidFill>
                <a:latin typeface="Avenir Next Demi Bold" panose="020B0503020202020204" pitchFamily="34" charset="0"/>
              </a:rPr>
              <a:t>Comment</a:t>
            </a:r>
            <a:r>
              <a:rPr lang="fr-FR" sz="2800" b="1" dirty="0">
                <a:solidFill>
                  <a:srgbClr val="CE0000"/>
                </a:solidFill>
                <a:latin typeface="Avenir Next Demi Bold" panose="020B0503020202020204" pitchFamily="34" charset="0"/>
              </a:rPr>
              <a:t> -  </a:t>
            </a:r>
            <a:r>
              <a:rPr lang="fr-FR" sz="2800" b="1" dirty="0">
                <a:solidFill>
                  <a:schemeClr val="bg2"/>
                </a:solidFill>
                <a:latin typeface="Avenir Next Demi Bold" panose="020B0503020202020204" pitchFamily="34" charset="0"/>
              </a:rPr>
              <a:t>Pourquoi - Quels financements ?</a:t>
            </a:r>
          </a:p>
        </p:txBody>
      </p:sp>
      <p:sp>
        <p:nvSpPr>
          <p:cNvPr id="19" name="Sous-titre 2">
            <a:extLst>
              <a:ext uri="{FF2B5EF4-FFF2-40B4-BE49-F238E27FC236}">
                <a16:creationId xmlns:a16="http://schemas.microsoft.com/office/drawing/2014/main" id="{8F72FCDF-6636-14B4-661C-AA8A14284B03}"/>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3" name="Espace réservé du contenu 2">
            <a:extLst>
              <a:ext uri="{FF2B5EF4-FFF2-40B4-BE49-F238E27FC236}">
                <a16:creationId xmlns:a16="http://schemas.microsoft.com/office/drawing/2014/main" id="{AE5CAB65-B9B6-56A4-F28F-E6ABF7FE1E69}"/>
              </a:ext>
            </a:extLst>
          </p:cNvPr>
          <p:cNvSpPr>
            <a:spLocks noGrp="1"/>
          </p:cNvSpPr>
          <p:nvPr>
            <p:ph idx="1"/>
          </p:nvPr>
        </p:nvSpPr>
        <p:spPr/>
        <p:txBody>
          <a:bodyPr/>
          <a:lstStyle/>
          <a:p>
            <a:r>
              <a:rPr lang="fr-FR" dirty="0"/>
              <a:t>Contacter Grégoire</a:t>
            </a:r>
          </a:p>
          <a:p>
            <a:r>
              <a:rPr lang="fr-FR" dirty="0"/>
              <a:t>Avoir un logiciel type </a:t>
            </a:r>
            <a:r>
              <a:rPr lang="fr-FR" dirty="0" err="1"/>
              <a:t>Cardioreport</a:t>
            </a:r>
            <a:r>
              <a:rPr lang="fr-FR" dirty="0"/>
              <a:t>- </a:t>
            </a:r>
            <a:r>
              <a:rPr lang="fr-FR" dirty="0" err="1"/>
              <a:t>hémolia</a:t>
            </a:r>
            <a:endParaRPr lang="fr-FR" dirty="0"/>
          </a:p>
          <a:p>
            <a:r>
              <a:rPr lang="fr-FR" dirty="0"/>
              <a:t>Une ARC</a:t>
            </a:r>
          </a:p>
          <a:p>
            <a:r>
              <a:rPr lang="fr-FR" dirty="0"/>
              <a:t>Un budget en attendant ARS</a:t>
            </a:r>
          </a:p>
          <a:p>
            <a:r>
              <a:rPr lang="fr-FR" dirty="0"/>
              <a:t>Envie+++</a:t>
            </a:r>
          </a:p>
          <a:p>
            <a:endParaRPr lang="fr-FR" dirty="0"/>
          </a:p>
        </p:txBody>
      </p:sp>
    </p:spTree>
    <p:extLst>
      <p:ext uri="{BB962C8B-B14F-4D97-AF65-F5344CB8AC3E}">
        <p14:creationId xmlns:p14="http://schemas.microsoft.com/office/powerpoint/2010/main" val="3903060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59A43-49DC-87B7-5E83-9BA12F273EFB}"/>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B4E89320-D922-CAA5-6157-A0F98420D025}"/>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716D9934-FFC7-2D4A-BEAD-5731F124E21E}"/>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2B31874B-A842-0193-9351-CC4762643019}"/>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a:t>
            </a:r>
            <a:r>
              <a:rPr lang="fr-FR" sz="2800" b="1" dirty="0">
                <a:solidFill>
                  <a:srgbClr val="CE0000"/>
                </a:solidFill>
                <a:latin typeface="Avenir Next Demi Bold" panose="020B0503020202020204" pitchFamily="34" charset="0"/>
              </a:rPr>
              <a:t> -  Pourquoi - </a:t>
            </a:r>
            <a:r>
              <a:rPr lang="fr-FR" sz="2800" b="1" dirty="0">
                <a:solidFill>
                  <a:schemeClr val="bg2"/>
                </a:solidFill>
                <a:latin typeface="Avenir Next Demi Bold" panose="020B0503020202020204" pitchFamily="34" charset="0"/>
              </a:rPr>
              <a:t>Quels financements ?</a:t>
            </a:r>
          </a:p>
        </p:txBody>
      </p:sp>
      <p:sp>
        <p:nvSpPr>
          <p:cNvPr id="19" name="Sous-titre 2">
            <a:extLst>
              <a:ext uri="{FF2B5EF4-FFF2-40B4-BE49-F238E27FC236}">
                <a16:creationId xmlns:a16="http://schemas.microsoft.com/office/drawing/2014/main" id="{20C51FEA-6A9F-08F9-B1DD-70F8B23C61ED}"/>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3" name="Image 2">
            <a:extLst>
              <a:ext uri="{FF2B5EF4-FFF2-40B4-BE49-F238E27FC236}">
                <a16:creationId xmlns:a16="http://schemas.microsoft.com/office/drawing/2014/main" id="{AE601F5B-8CCC-6EC8-075A-5B33BA7C3966}"/>
              </a:ext>
            </a:extLst>
          </p:cNvPr>
          <p:cNvPicPr>
            <a:picLocks noChangeAspect="1"/>
          </p:cNvPicPr>
          <p:nvPr/>
        </p:nvPicPr>
        <p:blipFill>
          <a:blip r:embed="rId3"/>
          <a:stretch>
            <a:fillRect/>
          </a:stretch>
        </p:blipFill>
        <p:spPr>
          <a:xfrm>
            <a:off x="2470497" y="1845672"/>
            <a:ext cx="7772400" cy="4800115"/>
          </a:xfrm>
          <a:prstGeom prst="rect">
            <a:avLst/>
          </a:prstGeom>
        </p:spPr>
      </p:pic>
    </p:spTree>
    <p:extLst>
      <p:ext uri="{BB962C8B-B14F-4D97-AF65-F5344CB8AC3E}">
        <p14:creationId xmlns:p14="http://schemas.microsoft.com/office/powerpoint/2010/main" val="910825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DF71B-FC38-86EB-4955-2A2468F6B733}"/>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AD2447C8-7750-20B0-DD92-0AD0C50808E3}"/>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666DF04A-DBC8-8686-7508-2EA158D282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177832C5-FD35-BE88-7920-50E4D21D0816}"/>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a:t>
            </a:r>
            <a:r>
              <a:rPr lang="fr-FR" sz="2800" b="1" dirty="0">
                <a:solidFill>
                  <a:srgbClr val="CE0000"/>
                </a:solidFill>
                <a:latin typeface="Avenir Next Demi Bold" panose="020B0503020202020204" pitchFamily="34" charset="0"/>
              </a:rPr>
              <a:t> -  Pourquoi - </a:t>
            </a:r>
            <a:r>
              <a:rPr lang="fr-FR" sz="2800" b="1" dirty="0">
                <a:solidFill>
                  <a:schemeClr val="bg2"/>
                </a:solidFill>
                <a:latin typeface="Avenir Next Demi Bold" panose="020B0503020202020204" pitchFamily="34" charset="0"/>
              </a:rPr>
              <a:t>Quels financements ?</a:t>
            </a:r>
          </a:p>
        </p:txBody>
      </p:sp>
      <p:sp>
        <p:nvSpPr>
          <p:cNvPr id="19" name="Sous-titre 2">
            <a:extLst>
              <a:ext uri="{FF2B5EF4-FFF2-40B4-BE49-F238E27FC236}">
                <a16:creationId xmlns:a16="http://schemas.microsoft.com/office/drawing/2014/main" id="{DD88BDD9-DAD0-9241-FF78-9CB93D0AC721}"/>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3" name="Image 2">
            <a:extLst>
              <a:ext uri="{FF2B5EF4-FFF2-40B4-BE49-F238E27FC236}">
                <a16:creationId xmlns:a16="http://schemas.microsoft.com/office/drawing/2014/main" id="{82555907-77E2-2DA7-DEA5-23E395736645}"/>
              </a:ext>
            </a:extLst>
          </p:cNvPr>
          <p:cNvPicPr>
            <a:picLocks noChangeAspect="1"/>
          </p:cNvPicPr>
          <p:nvPr/>
        </p:nvPicPr>
        <p:blipFill>
          <a:blip r:embed="rId3"/>
          <a:stretch>
            <a:fillRect/>
          </a:stretch>
        </p:blipFill>
        <p:spPr>
          <a:xfrm>
            <a:off x="2956697" y="1954453"/>
            <a:ext cx="6278605" cy="4678049"/>
          </a:xfrm>
          <a:prstGeom prst="rect">
            <a:avLst/>
          </a:prstGeom>
        </p:spPr>
      </p:pic>
    </p:spTree>
    <p:extLst>
      <p:ext uri="{BB962C8B-B14F-4D97-AF65-F5344CB8AC3E}">
        <p14:creationId xmlns:p14="http://schemas.microsoft.com/office/powerpoint/2010/main" val="1228494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FD7F-93B5-DAC2-52E6-C6C9378072A0}"/>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9FF03E74-096B-95F7-3647-84B2B90C51D4}"/>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C0414194-2F1B-6624-602C-7DC6D59F4AFF}"/>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029DDDDB-7904-979D-B689-D4DDEA6C14F1}"/>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a:t>
            </a:r>
            <a:r>
              <a:rPr lang="fr-FR" sz="2800" b="1" dirty="0">
                <a:solidFill>
                  <a:srgbClr val="CE0000"/>
                </a:solidFill>
                <a:latin typeface="Avenir Next Demi Bold" panose="020B0503020202020204" pitchFamily="34" charset="0"/>
              </a:rPr>
              <a:t> -  Pourquoi - </a:t>
            </a:r>
            <a:r>
              <a:rPr lang="fr-FR" sz="2800" b="1" dirty="0">
                <a:solidFill>
                  <a:schemeClr val="bg2"/>
                </a:solidFill>
                <a:latin typeface="Avenir Next Demi Bold" panose="020B0503020202020204" pitchFamily="34" charset="0"/>
              </a:rPr>
              <a:t>Quels financements ?</a:t>
            </a:r>
          </a:p>
        </p:txBody>
      </p:sp>
      <p:sp>
        <p:nvSpPr>
          <p:cNvPr id="19" name="Sous-titre 2">
            <a:extLst>
              <a:ext uri="{FF2B5EF4-FFF2-40B4-BE49-F238E27FC236}">
                <a16:creationId xmlns:a16="http://schemas.microsoft.com/office/drawing/2014/main" id="{47321061-0DCF-9F7C-06C5-24E968F5E054}"/>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4" name="Image 3">
            <a:extLst>
              <a:ext uri="{FF2B5EF4-FFF2-40B4-BE49-F238E27FC236}">
                <a16:creationId xmlns:a16="http://schemas.microsoft.com/office/drawing/2014/main" id="{05A69DC2-E7D2-2AF2-1793-A9513BCF346E}"/>
              </a:ext>
            </a:extLst>
          </p:cNvPr>
          <p:cNvPicPr>
            <a:picLocks noChangeAspect="1"/>
          </p:cNvPicPr>
          <p:nvPr/>
        </p:nvPicPr>
        <p:blipFill>
          <a:blip r:embed="rId3"/>
          <a:stretch>
            <a:fillRect/>
          </a:stretch>
        </p:blipFill>
        <p:spPr>
          <a:xfrm>
            <a:off x="2473778" y="1907936"/>
            <a:ext cx="6408964" cy="4786778"/>
          </a:xfrm>
          <a:prstGeom prst="rect">
            <a:avLst/>
          </a:prstGeom>
        </p:spPr>
      </p:pic>
    </p:spTree>
    <p:extLst>
      <p:ext uri="{BB962C8B-B14F-4D97-AF65-F5344CB8AC3E}">
        <p14:creationId xmlns:p14="http://schemas.microsoft.com/office/powerpoint/2010/main" val="1140880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72F08-ABBD-9AA6-1296-402F0409452E}"/>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DBF3FFB6-37C8-AEC3-D520-85F97E669E22}"/>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657E8969-3579-B5C1-3644-19B7FA538D2E}"/>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173E6589-190C-A9DA-12BD-8901D1D5F6F0}"/>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a:t>
            </a:r>
            <a:r>
              <a:rPr lang="fr-FR" sz="2800" b="1" dirty="0">
                <a:solidFill>
                  <a:srgbClr val="CE0000"/>
                </a:solidFill>
                <a:latin typeface="Avenir Next Demi Bold" panose="020B0503020202020204" pitchFamily="34" charset="0"/>
              </a:rPr>
              <a:t> -  Pourquoi - </a:t>
            </a:r>
            <a:r>
              <a:rPr lang="fr-FR" sz="2800" b="1" dirty="0">
                <a:solidFill>
                  <a:schemeClr val="bg2"/>
                </a:solidFill>
                <a:latin typeface="Avenir Next Demi Bold" panose="020B0503020202020204" pitchFamily="34" charset="0"/>
              </a:rPr>
              <a:t>Quels financements ?</a:t>
            </a:r>
          </a:p>
        </p:txBody>
      </p:sp>
      <p:sp>
        <p:nvSpPr>
          <p:cNvPr id="19" name="Sous-titre 2">
            <a:extLst>
              <a:ext uri="{FF2B5EF4-FFF2-40B4-BE49-F238E27FC236}">
                <a16:creationId xmlns:a16="http://schemas.microsoft.com/office/drawing/2014/main" id="{EE54FD2D-3D21-D3FB-96F6-B4EE3FA0789B}"/>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3" name="Image 2">
            <a:extLst>
              <a:ext uri="{FF2B5EF4-FFF2-40B4-BE49-F238E27FC236}">
                <a16:creationId xmlns:a16="http://schemas.microsoft.com/office/drawing/2014/main" id="{BDAD26E9-0B73-396F-C8BF-6A00BA15F724}"/>
              </a:ext>
            </a:extLst>
          </p:cNvPr>
          <p:cNvPicPr>
            <a:picLocks noChangeAspect="1"/>
          </p:cNvPicPr>
          <p:nvPr/>
        </p:nvPicPr>
        <p:blipFill>
          <a:blip r:embed="rId3"/>
          <a:stretch>
            <a:fillRect/>
          </a:stretch>
        </p:blipFill>
        <p:spPr>
          <a:xfrm>
            <a:off x="2872170" y="1877775"/>
            <a:ext cx="6126233" cy="4597049"/>
          </a:xfrm>
          <a:prstGeom prst="rect">
            <a:avLst/>
          </a:prstGeom>
        </p:spPr>
      </p:pic>
    </p:spTree>
    <p:extLst>
      <p:ext uri="{BB962C8B-B14F-4D97-AF65-F5344CB8AC3E}">
        <p14:creationId xmlns:p14="http://schemas.microsoft.com/office/powerpoint/2010/main" val="307739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2EA1-6EE8-121B-CCB3-DBEF885D9209}"/>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F4A0CA1F-9BF4-BA10-D314-430850C8F131}"/>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F16A6754-621C-0A86-46CE-D52EFBC7B848}"/>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E3CFFB6A-9E95-9B55-FDB3-7285D375FDF8}"/>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a:t>
            </a:r>
            <a:r>
              <a:rPr lang="fr-FR" sz="2800" b="1" dirty="0">
                <a:solidFill>
                  <a:srgbClr val="CE0000"/>
                </a:solidFill>
                <a:latin typeface="Avenir Next Demi Bold" panose="020B0503020202020204" pitchFamily="34" charset="0"/>
              </a:rPr>
              <a:t> -  Pourquoi - </a:t>
            </a:r>
            <a:r>
              <a:rPr lang="fr-FR" sz="2800" b="1" dirty="0">
                <a:solidFill>
                  <a:schemeClr val="bg2"/>
                </a:solidFill>
                <a:latin typeface="Avenir Next Demi Bold" panose="020B0503020202020204" pitchFamily="34" charset="0"/>
              </a:rPr>
              <a:t>Quels financements ?</a:t>
            </a:r>
          </a:p>
        </p:txBody>
      </p:sp>
      <p:sp>
        <p:nvSpPr>
          <p:cNvPr id="19" name="Sous-titre 2">
            <a:extLst>
              <a:ext uri="{FF2B5EF4-FFF2-40B4-BE49-F238E27FC236}">
                <a16:creationId xmlns:a16="http://schemas.microsoft.com/office/drawing/2014/main" id="{6B7DA7AA-598E-7A4E-8858-D754A572E34B}"/>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2" name="Image 1">
            <a:extLst>
              <a:ext uri="{FF2B5EF4-FFF2-40B4-BE49-F238E27FC236}">
                <a16:creationId xmlns:a16="http://schemas.microsoft.com/office/drawing/2014/main" id="{EDFBAFD5-13C3-37BB-9965-238E7D09D65D}"/>
              </a:ext>
            </a:extLst>
          </p:cNvPr>
          <p:cNvPicPr>
            <a:picLocks noChangeAspect="1"/>
          </p:cNvPicPr>
          <p:nvPr/>
        </p:nvPicPr>
        <p:blipFill>
          <a:blip r:embed="rId3"/>
          <a:stretch>
            <a:fillRect/>
          </a:stretch>
        </p:blipFill>
        <p:spPr>
          <a:xfrm>
            <a:off x="3725635" y="2002971"/>
            <a:ext cx="5947631" cy="4495409"/>
          </a:xfrm>
          <a:prstGeom prst="rect">
            <a:avLst/>
          </a:prstGeom>
        </p:spPr>
      </p:pic>
    </p:spTree>
    <p:extLst>
      <p:ext uri="{BB962C8B-B14F-4D97-AF65-F5344CB8AC3E}">
        <p14:creationId xmlns:p14="http://schemas.microsoft.com/office/powerpoint/2010/main" val="2194920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79C4032-1C63-EC42-B0D1-4A50D47670F2}"/>
              </a:ext>
            </a:extLst>
          </p:cNvPr>
          <p:cNvSpPr>
            <a:spLocks noGrp="1"/>
          </p:cNvSpPr>
          <p:nvPr>
            <p:ph type="subTitle" idx="1"/>
          </p:nvPr>
        </p:nvSpPr>
        <p:spPr>
          <a:xfrm>
            <a:off x="1523999" y="4126972"/>
            <a:ext cx="9144000" cy="1655762"/>
          </a:xfrm>
          <a:solidFill>
            <a:srgbClr val="D10000"/>
          </a:solidFill>
        </p:spPr>
        <p:txBody>
          <a:bodyPr>
            <a:normAutofit fontScale="70000" lnSpcReduction="20000"/>
          </a:bodyPr>
          <a:lstStyle/>
          <a:p>
            <a:endParaRPr lang="fr-FR" dirty="0"/>
          </a:p>
          <a:p>
            <a:pPr>
              <a:lnSpc>
                <a:spcPct val="120000"/>
              </a:lnSpc>
            </a:pPr>
            <a:r>
              <a:rPr lang="fr-FR" sz="4000" b="1" dirty="0">
                <a:solidFill>
                  <a:schemeClr val="bg1"/>
                </a:solidFill>
                <a:latin typeface="Avenir Next Demi Bold" panose="020B0503020202020204" pitchFamily="34" charset="0"/>
              </a:rPr>
              <a:t>FRANCE PCI : Comment ? Pourquoi ?                          Quels financements ?</a:t>
            </a:r>
          </a:p>
          <a:p>
            <a:r>
              <a:rPr lang="fr-FR" sz="3200" b="1" dirty="0">
                <a:solidFill>
                  <a:schemeClr val="bg1"/>
                </a:solidFill>
                <a:latin typeface="Avenir Next Demi Bold" panose="020B0503020202020204" pitchFamily="34" charset="0"/>
              </a:rPr>
              <a:t>Nicolas LHOEST</a:t>
            </a:r>
          </a:p>
          <a:p>
            <a:endParaRPr lang="fr-FR" sz="4000" b="1" dirty="0">
              <a:solidFill>
                <a:schemeClr val="bg1"/>
              </a:solidFill>
              <a:latin typeface="Avenir Next Demi Bold" panose="020B0503020202020204" pitchFamily="34" charset="0"/>
            </a:endParaRP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97249" y="294217"/>
            <a:ext cx="5397500" cy="3594100"/>
          </a:xfrm>
          <a:prstGeom prst="rect">
            <a:avLst/>
          </a:prstGeom>
        </p:spPr>
      </p:pic>
      <p:sp>
        <p:nvSpPr>
          <p:cNvPr id="4" name="ZoneTexte 3">
            <a:extLst>
              <a:ext uri="{FF2B5EF4-FFF2-40B4-BE49-F238E27FC236}">
                <a16:creationId xmlns:a16="http://schemas.microsoft.com/office/drawing/2014/main" id="{A2AB0FB0-541B-5D48-932A-ECDFD8C7801F}"/>
              </a:ext>
            </a:extLst>
          </p:cNvPr>
          <p:cNvSpPr txBox="1"/>
          <p:nvPr/>
        </p:nvSpPr>
        <p:spPr>
          <a:xfrm>
            <a:off x="5016305" y="3154017"/>
            <a:ext cx="2403222" cy="369332"/>
          </a:xfrm>
          <a:prstGeom prst="rect">
            <a:avLst/>
          </a:prstGeom>
          <a:noFill/>
        </p:spPr>
        <p:txBody>
          <a:bodyPr wrap="none" rtlCol="0">
            <a:spAutoFit/>
          </a:bodyPr>
          <a:lstStyle/>
          <a:p>
            <a:r>
              <a:rPr lang="fr-FR" b="1" dirty="0">
                <a:latin typeface="Helvetica" pitchFamily="2" charset="0"/>
              </a:rPr>
              <a:t>STRASBOURG 2024</a:t>
            </a:r>
          </a:p>
        </p:txBody>
      </p:sp>
    </p:spTree>
    <p:extLst>
      <p:ext uri="{BB962C8B-B14F-4D97-AF65-F5344CB8AC3E}">
        <p14:creationId xmlns:p14="http://schemas.microsoft.com/office/powerpoint/2010/main" val="882993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85918-4360-867F-43A6-2FEA83CA6A60}"/>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D9BC7C34-F041-4B2F-5F76-0AEE682790C6}"/>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90AAE0FF-28C5-0C6A-0580-0546979735EB}"/>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DEC8D822-A3A9-FDB5-70F5-39A557524CB2}"/>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a:t>
            </a:r>
            <a:r>
              <a:rPr lang="fr-FR" sz="2800" b="1" dirty="0">
                <a:solidFill>
                  <a:srgbClr val="CE0000"/>
                </a:solidFill>
                <a:latin typeface="Avenir Next Demi Bold" panose="020B0503020202020204" pitchFamily="34" charset="0"/>
              </a:rPr>
              <a:t> -  Pourquoi - </a:t>
            </a:r>
            <a:r>
              <a:rPr lang="fr-FR" sz="2800" b="1" dirty="0">
                <a:solidFill>
                  <a:schemeClr val="bg2"/>
                </a:solidFill>
                <a:latin typeface="Avenir Next Demi Bold" panose="020B0503020202020204" pitchFamily="34" charset="0"/>
              </a:rPr>
              <a:t>Quels financements ?</a:t>
            </a:r>
          </a:p>
        </p:txBody>
      </p:sp>
      <p:sp>
        <p:nvSpPr>
          <p:cNvPr id="19" name="Sous-titre 2">
            <a:extLst>
              <a:ext uri="{FF2B5EF4-FFF2-40B4-BE49-F238E27FC236}">
                <a16:creationId xmlns:a16="http://schemas.microsoft.com/office/drawing/2014/main" id="{B3F4D45F-EC18-E77C-CE21-61E7DD8BBB4B}"/>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6" name="Image 5">
            <a:extLst>
              <a:ext uri="{FF2B5EF4-FFF2-40B4-BE49-F238E27FC236}">
                <a16:creationId xmlns:a16="http://schemas.microsoft.com/office/drawing/2014/main" id="{10369E20-ACD4-8D5E-843E-A7C9FD002FBE}"/>
              </a:ext>
            </a:extLst>
          </p:cNvPr>
          <p:cNvPicPr>
            <a:picLocks noChangeAspect="1"/>
          </p:cNvPicPr>
          <p:nvPr/>
        </p:nvPicPr>
        <p:blipFill>
          <a:blip r:embed="rId3"/>
          <a:stretch>
            <a:fillRect/>
          </a:stretch>
        </p:blipFill>
        <p:spPr>
          <a:xfrm>
            <a:off x="2613311" y="209550"/>
            <a:ext cx="6413668" cy="6444356"/>
          </a:xfrm>
          <a:prstGeom prst="rect">
            <a:avLst/>
          </a:prstGeom>
        </p:spPr>
      </p:pic>
    </p:spTree>
    <p:extLst>
      <p:ext uri="{BB962C8B-B14F-4D97-AF65-F5344CB8AC3E}">
        <p14:creationId xmlns:p14="http://schemas.microsoft.com/office/powerpoint/2010/main" val="591197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04426-BBE0-DF88-5F99-944C27EC4414}"/>
              </a:ext>
            </a:extLst>
          </p:cNvPr>
          <p:cNvSpPr>
            <a:spLocks noGrp="1"/>
          </p:cNvSpPr>
          <p:nvPr>
            <p:ph type="title"/>
          </p:nvPr>
        </p:nvSpPr>
        <p:spPr>
          <a:xfrm>
            <a:off x="2165779" y="245605"/>
            <a:ext cx="6717030" cy="849493"/>
          </a:xfrm>
        </p:spPr>
        <p:txBody>
          <a:bodyPr/>
          <a:lstStyle/>
          <a:p>
            <a:pPr algn="ctr"/>
            <a:r>
              <a:rPr lang="fr-FR" dirty="0">
                <a:solidFill>
                  <a:schemeClr val="accent1"/>
                </a:solidFill>
              </a:rPr>
              <a:t>Projets en cours </a:t>
            </a:r>
          </a:p>
        </p:txBody>
      </p:sp>
      <p:sp>
        <p:nvSpPr>
          <p:cNvPr id="5" name="object 3">
            <a:extLst>
              <a:ext uri="{FF2B5EF4-FFF2-40B4-BE49-F238E27FC236}">
                <a16:creationId xmlns:a16="http://schemas.microsoft.com/office/drawing/2014/main" id="{969CA1AD-DB3B-02B6-404E-6D7B982B7FC6}"/>
              </a:ext>
            </a:extLst>
          </p:cNvPr>
          <p:cNvSpPr/>
          <p:nvPr/>
        </p:nvSpPr>
        <p:spPr>
          <a:xfrm>
            <a:off x="7631008" y="1043716"/>
            <a:ext cx="2747962" cy="1319212"/>
          </a:xfrm>
          <a:prstGeom prst="rect">
            <a:avLst/>
          </a:prstGeom>
          <a:blipFill>
            <a:blip r:embed="rId2" cstate="print"/>
            <a:stretch>
              <a:fillRect/>
            </a:stretch>
          </a:blipFill>
        </p:spPr>
        <p:txBody>
          <a:bodyPr wrap="square" lIns="0" tIns="0" rIns="0" bIns="0" rtlCol="0"/>
          <a:lstStyle/>
          <a:p>
            <a:pPr defTabSz="457200"/>
            <a:endParaRPr sz="900" dirty="0">
              <a:solidFill>
                <a:prstClr val="black"/>
              </a:solidFill>
              <a:latin typeface="Corbel" panose="020B0503020204020204"/>
            </a:endParaRPr>
          </a:p>
        </p:txBody>
      </p:sp>
      <p:sp>
        <p:nvSpPr>
          <p:cNvPr id="6" name="object 4">
            <a:extLst>
              <a:ext uri="{FF2B5EF4-FFF2-40B4-BE49-F238E27FC236}">
                <a16:creationId xmlns:a16="http://schemas.microsoft.com/office/drawing/2014/main" id="{FC95FB94-34A7-BC91-B561-54296C9D2D7A}"/>
              </a:ext>
            </a:extLst>
          </p:cNvPr>
          <p:cNvSpPr/>
          <p:nvPr/>
        </p:nvSpPr>
        <p:spPr>
          <a:xfrm>
            <a:off x="8215815" y="512596"/>
            <a:ext cx="1985962" cy="280987"/>
          </a:xfrm>
          <a:prstGeom prst="rect">
            <a:avLst/>
          </a:prstGeom>
          <a:blipFill>
            <a:blip r:embed="rId3" cstate="print"/>
            <a:stretch>
              <a:fillRect/>
            </a:stretch>
          </a:blipFill>
        </p:spPr>
        <p:txBody>
          <a:bodyPr wrap="square" lIns="0" tIns="0" rIns="0" bIns="0" rtlCol="0"/>
          <a:lstStyle/>
          <a:p>
            <a:pPr defTabSz="457200"/>
            <a:endParaRPr sz="900">
              <a:solidFill>
                <a:prstClr val="black"/>
              </a:solidFill>
              <a:latin typeface="Corbel" panose="020B0503020204020204"/>
            </a:endParaRPr>
          </a:p>
        </p:txBody>
      </p:sp>
      <p:sp>
        <p:nvSpPr>
          <p:cNvPr id="7" name="object 5">
            <a:extLst>
              <a:ext uri="{FF2B5EF4-FFF2-40B4-BE49-F238E27FC236}">
                <a16:creationId xmlns:a16="http://schemas.microsoft.com/office/drawing/2014/main" id="{65D34702-8319-AC80-7A13-1D4D2077904B}"/>
              </a:ext>
            </a:extLst>
          </p:cNvPr>
          <p:cNvSpPr/>
          <p:nvPr/>
        </p:nvSpPr>
        <p:spPr>
          <a:xfrm>
            <a:off x="1612592" y="909854"/>
            <a:ext cx="1804987" cy="1790700"/>
          </a:xfrm>
          <a:prstGeom prst="rect">
            <a:avLst/>
          </a:prstGeom>
          <a:blipFill>
            <a:blip r:embed="rId4" cstate="print"/>
            <a:stretch>
              <a:fillRect/>
            </a:stretch>
          </a:blipFill>
        </p:spPr>
        <p:txBody>
          <a:bodyPr wrap="square" lIns="0" tIns="0" rIns="0" bIns="0" rtlCol="0"/>
          <a:lstStyle/>
          <a:p>
            <a:pPr defTabSz="457200"/>
            <a:endParaRPr sz="900">
              <a:solidFill>
                <a:prstClr val="black"/>
              </a:solidFill>
              <a:latin typeface="Corbel" panose="020B0503020204020204"/>
            </a:endParaRPr>
          </a:p>
        </p:txBody>
      </p:sp>
      <p:sp>
        <p:nvSpPr>
          <p:cNvPr id="8" name="object 6">
            <a:extLst>
              <a:ext uri="{FF2B5EF4-FFF2-40B4-BE49-F238E27FC236}">
                <a16:creationId xmlns:a16="http://schemas.microsoft.com/office/drawing/2014/main" id="{6C29206B-7DEF-DFB4-5AEF-ABE0ABA984CF}"/>
              </a:ext>
            </a:extLst>
          </p:cNvPr>
          <p:cNvSpPr/>
          <p:nvPr/>
        </p:nvSpPr>
        <p:spPr>
          <a:xfrm>
            <a:off x="1781724" y="4718721"/>
            <a:ext cx="1749752" cy="1504950"/>
          </a:xfrm>
          <a:prstGeom prst="rect">
            <a:avLst/>
          </a:prstGeom>
          <a:blipFill>
            <a:blip r:embed="rId5" cstate="print"/>
            <a:stretch>
              <a:fillRect/>
            </a:stretch>
          </a:blipFill>
        </p:spPr>
        <p:txBody>
          <a:bodyPr wrap="square" lIns="0" tIns="0" rIns="0" bIns="0" rtlCol="0"/>
          <a:lstStyle/>
          <a:p>
            <a:pPr defTabSz="457200"/>
            <a:endParaRPr sz="900">
              <a:solidFill>
                <a:prstClr val="black"/>
              </a:solidFill>
              <a:latin typeface="Corbel" panose="020B0503020204020204"/>
            </a:endParaRPr>
          </a:p>
        </p:txBody>
      </p:sp>
      <p:sp>
        <p:nvSpPr>
          <p:cNvPr id="9" name="object 7">
            <a:extLst>
              <a:ext uri="{FF2B5EF4-FFF2-40B4-BE49-F238E27FC236}">
                <a16:creationId xmlns:a16="http://schemas.microsoft.com/office/drawing/2014/main" id="{E6039B18-7BAD-A5AE-D1D0-8086E87F3382}"/>
              </a:ext>
            </a:extLst>
          </p:cNvPr>
          <p:cNvSpPr txBox="1"/>
          <p:nvPr/>
        </p:nvSpPr>
        <p:spPr>
          <a:xfrm>
            <a:off x="1463474" y="2775938"/>
            <a:ext cx="2199958" cy="211596"/>
          </a:xfrm>
          <a:prstGeom prst="rect">
            <a:avLst/>
          </a:prstGeom>
        </p:spPr>
        <p:txBody>
          <a:bodyPr vert="horz" wrap="square" lIns="0" tIns="7620" rIns="0" bIns="0" rtlCol="0">
            <a:spAutoFit/>
          </a:bodyPr>
          <a:lstStyle/>
          <a:p>
            <a:pPr algn="ctr" defTabSz="457200">
              <a:spcBef>
                <a:spcPts val="60"/>
              </a:spcBef>
              <a:tabLst>
                <a:tab pos="1124903" algn="l"/>
              </a:tabLst>
            </a:pPr>
            <a:r>
              <a:rPr sz="1325" b="1" spc="65" dirty="0">
                <a:solidFill>
                  <a:srgbClr val="1A91CB"/>
                </a:solidFill>
                <a:latin typeface="Arial"/>
                <a:cs typeface="Arial"/>
              </a:rPr>
              <a:t>EXTENSION	</a:t>
            </a:r>
            <a:r>
              <a:rPr sz="1325" b="1" spc="68" dirty="0">
                <a:solidFill>
                  <a:srgbClr val="1A91CB"/>
                </a:solidFill>
                <a:latin typeface="Arial"/>
                <a:cs typeface="Arial"/>
              </a:rPr>
              <a:t>NATIONAL</a:t>
            </a:r>
            <a:r>
              <a:rPr lang="fr-FR" sz="1325" b="1" spc="68" dirty="0">
                <a:solidFill>
                  <a:srgbClr val="1A91CB"/>
                </a:solidFill>
                <a:latin typeface="Arial"/>
                <a:cs typeface="Arial"/>
              </a:rPr>
              <a:t>E</a:t>
            </a:r>
          </a:p>
        </p:txBody>
      </p:sp>
      <p:sp>
        <p:nvSpPr>
          <p:cNvPr id="10" name="object 8">
            <a:extLst>
              <a:ext uri="{FF2B5EF4-FFF2-40B4-BE49-F238E27FC236}">
                <a16:creationId xmlns:a16="http://schemas.microsoft.com/office/drawing/2014/main" id="{865FD551-B7F2-98D7-23C3-A70F948D39B4}"/>
              </a:ext>
            </a:extLst>
          </p:cNvPr>
          <p:cNvSpPr txBox="1"/>
          <p:nvPr/>
        </p:nvSpPr>
        <p:spPr>
          <a:xfrm>
            <a:off x="418789" y="6248315"/>
            <a:ext cx="2730695" cy="197490"/>
          </a:xfrm>
          <a:prstGeom prst="rect">
            <a:avLst/>
          </a:prstGeom>
        </p:spPr>
        <p:txBody>
          <a:bodyPr vert="horz" wrap="square" lIns="0" tIns="6350" rIns="0" bIns="0" rtlCol="0">
            <a:spAutoFit/>
          </a:bodyPr>
          <a:lstStyle/>
          <a:p>
            <a:pPr marL="6350" marR="2540" defTabSz="457200">
              <a:lnSpc>
                <a:spcPts val="1615"/>
              </a:lnSpc>
              <a:spcBef>
                <a:spcPts val="50"/>
              </a:spcBef>
              <a:tabLst>
                <a:tab pos="604838" algn="l"/>
              </a:tabLst>
            </a:pPr>
            <a:r>
              <a:rPr sz="1275" b="1" spc="75" dirty="0">
                <a:solidFill>
                  <a:srgbClr val="1C8BA8"/>
                </a:solidFill>
                <a:latin typeface="Arial"/>
                <a:cs typeface="Arial"/>
              </a:rPr>
              <a:t>A</a:t>
            </a:r>
            <a:r>
              <a:rPr sz="1275" b="1" spc="110" dirty="0">
                <a:solidFill>
                  <a:srgbClr val="1C8BA8"/>
                </a:solidFill>
                <a:latin typeface="Arial"/>
                <a:cs typeface="Arial"/>
              </a:rPr>
              <a:t>PP</a:t>
            </a:r>
            <a:r>
              <a:rPr sz="1275" b="1" spc="48" dirty="0">
                <a:solidFill>
                  <a:srgbClr val="1C8BA8"/>
                </a:solidFill>
                <a:latin typeface="Arial"/>
                <a:cs typeface="Arial"/>
              </a:rPr>
              <a:t>L</a:t>
            </a:r>
            <a:r>
              <a:rPr sz="1275" b="1" spc="23" dirty="0">
                <a:solidFill>
                  <a:srgbClr val="1C8BA8"/>
                </a:solidFill>
                <a:latin typeface="Arial"/>
                <a:cs typeface="Arial"/>
              </a:rPr>
              <a:t>I</a:t>
            </a:r>
            <a:r>
              <a:rPr sz="1275" b="1" dirty="0">
                <a:solidFill>
                  <a:srgbClr val="1C8BA8"/>
                </a:solidFill>
                <a:latin typeface="Arial"/>
                <a:cs typeface="Arial"/>
              </a:rPr>
              <a:t>	</a:t>
            </a:r>
            <a:r>
              <a:rPr sz="1275" b="1" spc="53" dirty="0">
                <a:solidFill>
                  <a:srgbClr val="1C8BA8"/>
                </a:solidFill>
                <a:latin typeface="Arial"/>
                <a:cs typeface="Arial"/>
              </a:rPr>
              <a:t>C</a:t>
            </a:r>
            <a:r>
              <a:rPr sz="1275" b="1" spc="28" dirty="0">
                <a:solidFill>
                  <a:srgbClr val="1C8BA8"/>
                </a:solidFill>
                <a:latin typeface="Arial"/>
                <a:cs typeface="Arial"/>
              </a:rPr>
              <a:t>O</a:t>
            </a:r>
            <a:r>
              <a:rPr sz="1275" b="1" spc="118" dirty="0">
                <a:solidFill>
                  <a:srgbClr val="1C8BA8"/>
                </a:solidFill>
                <a:latin typeface="Arial"/>
                <a:cs typeface="Arial"/>
              </a:rPr>
              <a:t>NN</a:t>
            </a:r>
            <a:r>
              <a:rPr sz="1275" b="1" spc="3" dirty="0">
                <a:solidFill>
                  <a:srgbClr val="1C8BA8"/>
                </a:solidFill>
                <a:latin typeface="Arial"/>
                <a:cs typeface="Arial"/>
              </a:rPr>
              <a:t>E</a:t>
            </a:r>
            <a:r>
              <a:rPr sz="1275" b="1" spc="53" dirty="0">
                <a:solidFill>
                  <a:srgbClr val="1C8BA8"/>
                </a:solidFill>
                <a:latin typeface="Arial"/>
                <a:cs typeface="Arial"/>
              </a:rPr>
              <a:t>C</a:t>
            </a:r>
            <a:r>
              <a:rPr sz="1275" b="1" spc="148" dirty="0">
                <a:solidFill>
                  <a:srgbClr val="1C8BA8"/>
                </a:solidFill>
                <a:latin typeface="Arial"/>
                <a:cs typeface="Arial"/>
              </a:rPr>
              <a:t>T</a:t>
            </a:r>
            <a:r>
              <a:rPr sz="1275" b="1" spc="3" dirty="0">
                <a:solidFill>
                  <a:srgbClr val="1C8BA8"/>
                </a:solidFill>
                <a:latin typeface="Arial"/>
                <a:cs typeface="Arial"/>
              </a:rPr>
              <a:t>É</a:t>
            </a:r>
            <a:r>
              <a:rPr sz="1275" b="1" spc="-78" dirty="0">
                <a:solidFill>
                  <a:srgbClr val="1C8BA8"/>
                </a:solidFill>
                <a:latin typeface="Arial"/>
                <a:cs typeface="Arial"/>
              </a:rPr>
              <a:t>E  </a:t>
            </a:r>
            <a:r>
              <a:rPr sz="1275" b="1" spc="90" dirty="0">
                <a:solidFill>
                  <a:srgbClr val="1C8BA8"/>
                </a:solidFill>
                <a:latin typeface="Arial"/>
                <a:cs typeface="Arial"/>
              </a:rPr>
              <a:t>PATIENT</a:t>
            </a:r>
            <a:endParaRPr sz="1275" dirty="0">
              <a:solidFill>
                <a:prstClr val="black"/>
              </a:solidFill>
              <a:latin typeface="Arial"/>
              <a:cs typeface="Arial"/>
            </a:endParaRPr>
          </a:p>
        </p:txBody>
      </p:sp>
      <p:sp>
        <p:nvSpPr>
          <p:cNvPr id="11" name="object 9">
            <a:extLst>
              <a:ext uri="{FF2B5EF4-FFF2-40B4-BE49-F238E27FC236}">
                <a16:creationId xmlns:a16="http://schemas.microsoft.com/office/drawing/2014/main" id="{C6EE4601-5D77-3EDC-E9E5-2B2709225AFD}"/>
              </a:ext>
            </a:extLst>
          </p:cNvPr>
          <p:cNvSpPr txBox="1"/>
          <p:nvPr/>
        </p:nvSpPr>
        <p:spPr>
          <a:xfrm>
            <a:off x="8504132" y="2461165"/>
            <a:ext cx="1874838" cy="207108"/>
          </a:xfrm>
          <a:prstGeom prst="rect">
            <a:avLst/>
          </a:prstGeom>
        </p:spPr>
        <p:txBody>
          <a:bodyPr vert="horz" wrap="square" lIns="0" tIns="6985" rIns="0" bIns="0" rtlCol="0">
            <a:spAutoFit/>
          </a:bodyPr>
          <a:lstStyle/>
          <a:p>
            <a:pPr marL="6350" defTabSz="457200">
              <a:spcBef>
                <a:spcPts val="55"/>
              </a:spcBef>
              <a:tabLst>
                <a:tab pos="1389698" algn="l"/>
              </a:tabLst>
            </a:pPr>
            <a:r>
              <a:rPr sz="1300" b="1" spc="70" dirty="0">
                <a:solidFill>
                  <a:srgbClr val="1C8BA8"/>
                </a:solidFill>
                <a:latin typeface="Arial"/>
                <a:cs typeface="Arial"/>
              </a:rPr>
              <a:t>A</a:t>
            </a:r>
            <a:r>
              <a:rPr sz="1300" b="1" spc="105" dirty="0">
                <a:solidFill>
                  <a:srgbClr val="1C8BA8"/>
                </a:solidFill>
                <a:latin typeface="Arial"/>
                <a:cs typeface="Arial"/>
              </a:rPr>
              <a:t>PP</a:t>
            </a:r>
            <a:r>
              <a:rPr sz="1300" b="1" spc="70" dirty="0">
                <a:solidFill>
                  <a:srgbClr val="1C8BA8"/>
                </a:solidFill>
                <a:latin typeface="Arial"/>
                <a:cs typeface="Arial"/>
              </a:rPr>
              <a:t>A</a:t>
            </a:r>
            <a:r>
              <a:rPr sz="1300" b="1" spc="23" dirty="0">
                <a:solidFill>
                  <a:srgbClr val="1C8BA8"/>
                </a:solidFill>
                <a:latin typeface="Arial"/>
                <a:cs typeface="Arial"/>
              </a:rPr>
              <a:t>R</a:t>
            </a:r>
            <a:r>
              <a:rPr sz="1300" b="1" spc="148" dirty="0">
                <a:solidFill>
                  <a:srgbClr val="1C8BA8"/>
                </a:solidFill>
                <a:latin typeface="Arial"/>
                <a:cs typeface="Arial"/>
              </a:rPr>
              <a:t>I</a:t>
            </a:r>
            <a:r>
              <a:rPr sz="1300" b="1" spc="-3" dirty="0">
                <a:solidFill>
                  <a:srgbClr val="1C8BA8"/>
                </a:solidFill>
                <a:latin typeface="Arial"/>
                <a:cs typeface="Arial"/>
              </a:rPr>
              <a:t>E</a:t>
            </a:r>
            <a:r>
              <a:rPr sz="1300" b="1" spc="190" dirty="0">
                <a:solidFill>
                  <a:srgbClr val="1C8BA8"/>
                </a:solidFill>
                <a:latin typeface="Arial"/>
                <a:cs typeface="Arial"/>
              </a:rPr>
              <a:t>M</a:t>
            </a:r>
            <a:r>
              <a:rPr sz="1300" b="1" spc="-3" dirty="0">
                <a:solidFill>
                  <a:srgbClr val="1C8BA8"/>
                </a:solidFill>
                <a:latin typeface="Arial"/>
                <a:cs typeface="Arial"/>
              </a:rPr>
              <a:t>E</a:t>
            </a:r>
            <a:r>
              <a:rPr sz="1300" b="1" spc="113" dirty="0">
                <a:solidFill>
                  <a:srgbClr val="1C8BA8"/>
                </a:solidFill>
                <a:latin typeface="Arial"/>
                <a:cs typeface="Arial"/>
              </a:rPr>
              <a:t>N</a:t>
            </a:r>
            <a:r>
              <a:rPr sz="1300" b="1" spc="13" dirty="0">
                <a:solidFill>
                  <a:srgbClr val="1C8BA8"/>
                </a:solidFill>
                <a:latin typeface="Arial"/>
                <a:cs typeface="Arial"/>
              </a:rPr>
              <a:t>T</a:t>
            </a:r>
            <a:r>
              <a:rPr sz="1300" b="1" dirty="0">
                <a:solidFill>
                  <a:srgbClr val="1C8BA8"/>
                </a:solidFill>
                <a:latin typeface="Arial"/>
                <a:cs typeface="Arial"/>
              </a:rPr>
              <a:t>	</a:t>
            </a:r>
            <a:r>
              <a:rPr sz="1300" b="1" spc="65" dirty="0">
                <a:solidFill>
                  <a:srgbClr val="1C8BA8"/>
                </a:solidFill>
                <a:latin typeface="Arial"/>
                <a:cs typeface="Arial"/>
              </a:rPr>
              <a:t>S</a:t>
            </a:r>
            <a:r>
              <a:rPr sz="1300" b="1" spc="113" dirty="0">
                <a:solidFill>
                  <a:srgbClr val="1C8BA8"/>
                </a:solidFill>
                <a:latin typeface="Arial"/>
                <a:cs typeface="Arial"/>
              </a:rPr>
              <a:t>N</a:t>
            </a:r>
            <a:r>
              <a:rPr sz="1300" b="1" spc="40" dirty="0">
                <a:solidFill>
                  <a:srgbClr val="1C8BA8"/>
                </a:solidFill>
                <a:latin typeface="Arial"/>
                <a:cs typeface="Arial"/>
              </a:rPr>
              <a:t>D</a:t>
            </a:r>
            <a:r>
              <a:rPr sz="1300" b="1" spc="-65" dirty="0">
                <a:solidFill>
                  <a:srgbClr val="1C8BA8"/>
                </a:solidFill>
                <a:latin typeface="Arial"/>
                <a:cs typeface="Arial"/>
              </a:rPr>
              <a:t>S</a:t>
            </a:r>
            <a:endParaRPr sz="1300" dirty="0">
              <a:solidFill>
                <a:prstClr val="black"/>
              </a:solidFill>
              <a:latin typeface="Arial"/>
              <a:cs typeface="Arial"/>
            </a:endParaRPr>
          </a:p>
        </p:txBody>
      </p:sp>
      <p:pic>
        <p:nvPicPr>
          <p:cNvPr id="12" name="Image 11" descr="Une image contenant logo&#10;&#10;Description générée automatiquement">
            <a:extLst>
              <a:ext uri="{FF2B5EF4-FFF2-40B4-BE49-F238E27FC236}">
                <a16:creationId xmlns:a16="http://schemas.microsoft.com/office/drawing/2014/main" id="{8B710922-9D5E-F722-0EE7-B3ABB7777159}"/>
              </a:ext>
            </a:extLst>
          </p:cNvPr>
          <p:cNvPicPr>
            <a:picLocks noChangeAspect="1"/>
          </p:cNvPicPr>
          <p:nvPr/>
        </p:nvPicPr>
        <p:blipFill>
          <a:blip r:embed="rId6"/>
          <a:stretch>
            <a:fillRect/>
          </a:stretch>
        </p:blipFill>
        <p:spPr>
          <a:xfrm>
            <a:off x="8004926" y="3033671"/>
            <a:ext cx="3356334" cy="849494"/>
          </a:xfrm>
          <a:prstGeom prst="rect">
            <a:avLst/>
          </a:prstGeom>
        </p:spPr>
      </p:pic>
      <p:sp>
        <p:nvSpPr>
          <p:cNvPr id="13" name="object 8">
            <a:extLst>
              <a:ext uri="{FF2B5EF4-FFF2-40B4-BE49-F238E27FC236}">
                <a16:creationId xmlns:a16="http://schemas.microsoft.com/office/drawing/2014/main" id="{AC79EA72-A64E-09CE-AD38-1B3A10AA5F58}"/>
              </a:ext>
            </a:extLst>
          </p:cNvPr>
          <p:cNvSpPr txBox="1"/>
          <p:nvPr/>
        </p:nvSpPr>
        <p:spPr>
          <a:xfrm>
            <a:off x="8507613" y="4011151"/>
            <a:ext cx="2730695" cy="211596"/>
          </a:xfrm>
          <a:prstGeom prst="rect">
            <a:avLst/>
          </a:prstGeom>
        </p:spPr>
        <p:txBody>
          <a:bodyPr vert="horz" wrap="square" lIns="0" tIns="6350" rIns="0" bIns="0" rtlCol="0">
            <a:spAutoFit/>
          </a:bodyPr>
          <a:lstStyle/>
          <a:p>
            <a:pPr marL="6350" marR="2540" algn="ctr" defTabSz="457200">
              <a:lnSpc>
                <a:spcPts val="1615"/>
              </a:lnSpc>
              <a:spcBef>
                <a:spcPts val="50"/>
              </a:spcBef>
              <a:tabLst>
                <a:tab pos="604838" algn="l"/>
              </a:tabLst>
            </a:pPr>
            <a:r>
              <a:rPr lang="fr-FR" sz="1600" b="1" spc="75" dirty="0">
                <a:solidFill>
                  <a:srgbClr val="1C8BA8"/>
                </a:solidFill>
                <a:latin typeface="Arial"/>
                <a:cs typeface="Arial"/>
              </a:rPr>
              <a:t>Evaluation par le patient</a:t>
            </a:r>
            <a:endParaRPr sz="1600" dirty="0">
              <a:solidFill>
                <a:prstClr val="black"/>
              </a:solidFill>
              <a:latin typeface="Arial"/>
              <a:cs typeface="Arial"/>
            </a:endParaRPr>
          </a:p>
        </p:txBody>
      </p:sp>
      <p:sp>
        <p:nvSpPr>
          <p:cNvPr id="14" name="object 8">
            <a:extLst>
              <a:ext uri="{FF2B5EF4-FFF2-40B4-BE49-F238E27FC236}">
                <a16:creationId xmlns:a16="http://schemas.microsoft.com/office/drawing/2014/main" id="{C2159D4B-B913-1437-D1CC-B0344A1E7EC0}"/>
              </a:ext>
            </a:extLst>
          </p:cNvPr>
          <p:cNvSpPr txBox="1"/>
          <p:nvPr/>
        </p:nvSpPr>
        <p:spPr>
          <a:xfrm>
            <a:off x="352136" y="4567953"/>
            <a:ext cx="2536423" cy="211596"/>
          </a:xfrm>
          <a:prstGeom prst="rect">
            <a:avLst/>
          </a:prstGeom>
        </p:spPr>
        <p:txBody>
          <a:bodyPr vert="horz" wrap="square" lIns="0" tIns="6350" rIns="0" bIns="0" rtlCol="0">
            <a:spAutoFit/>
          </a:bodyPr>
          <a:lstStyle/>
          <a:p>
            <a:pPr marL="6350" marR="2540" defTabSz="457200">
              <a:lnSpc>
                <a:spcPts val="1615"/>
              </a:lnSpc>
              <a:spcBef>
                <a:spcPts val="50"/>
              </a:spcBef>
              <a:tabLst>
                <a:tab pos="604838" algn="l"/>
              </a:tabLst>
            </a:pPr>
            <a:r>
              <a:rPr lang="fr-FR" sz="1600" b="1" spc="75" dirty="0">
                <a:solidFill>
                  <a:srgbClr val="1C8BA8"/>
                </a:solidFill>
                <a:latin typeface="Arial"/>
                <a:cs typeface="Arial"/>
              </a:rPr>
              <a:t>1 publication /mois</a:t>
            </a:r>
            <a:endParaRPr sz="1600" dirty="0">
              <a:solidFill>
                <a:prstClr val="black"/>
              </a:solidFill>
              <a:latin typeface="Arial"/>
              <a:cs typeface="Arial"/>
            </a:endParaRPr>
          </a:p>
        </p:txBody>
      </p:sp>
      <p:pic>
        <p:nvPicPr>
          <p:cNvPr id="1028" name="Picture 4" descr="Massachusetts Medical Society: Publications">
            <a:extLst>
              <a:ext uri="{FF2B5EF4-FFF2-40B4-BE49-F238E27FC236}">
                <a16:creationId xmlns:a16="http://schemas.microsoft.com/office/drawing/2014/main" id="{96BDB674-7560-2E88-F4BD-9E557DFCD5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95"/>
          <a:stretch/>
        </p:blipFill>
        <p:spPr bwMode="auto">
          <a:xfrm>
            <a:off x="2124575" y="3274059"/>
            <a:ext cx="2049818" cy="1293894"/>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3">
            <a:extLst>
              <a:ext uri="{FF2B5EF4-FFF2-40B4-BE49-F238E27FC236}">
                <a16:creationId xmlns:a16="http://schemas.microsoft.com/office/drawing/2014/main" id="{DEFFA186-BD14-072B-EFAD-7672DE397E9C}"/>
              </a:ext>
            </a:extLst>
          </p:cNvPr>
          <p:cNvPicPr/>
          <p:nvPr/>
        </p:nvPicPr>
        <p:blipFill>
          <a:blip r:embed="rId8" cstate="print"/>
          <a:stretch>
            <a:fillRect/>
          </a:stretch>
        </p:blipFill>
        <p:spPr>
          <a:xfrm>
            <a:off x="4640888" y="2461165"/>
            <a:ext cx="2611888" cy="2219748"/>
          </a:xfrm>
          <a:prstGeom prst="rect">
            <a:avLst/>
          </a:prstGeom>
        </p:spPr>
      </p:pic>
      <p:pic>
        <p:nvPicPr>
          <p:cNvPr id="1026" name="Picture 2" descr="EuroHeart">
            <a:extLst>
              <a:ext uri="{FF2B5EF4-FFF2-40B4-BE49-F238E27FC236}">
                <a16:creationId xmlns:a16="http://schemas.microsoft.com/office/drawing/2014/main" id="{39C08241-B2A4-F315-D545-7DDC6E5952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9270" y="4762828"/>
            <a:ext cx="3445919" cy="1217558"/>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8">
            <a:extLst>
              <a:ext uri="{FF2B5EF4-FFF2-40B4-BE49-F238E27FC236}">
                <a16:creationId xmlns:a16="http://schemas.microsoft.com/office/drawing/2014/main" id="{526C867C-3C17-5674-239E-9B5198892737}"/>
              </a:ext>
            </a:extLst>
          </p:cNvPr>
          <p:cNvSpPr txBox="1"/>
          <p:nvPr/>
        </p:nvSpPr>
        <p:spPr>
          <a:xfrm>
            <a:off x="8482490" y="5980386"/>
            <a:ext cx="2730695" cy="211596"/>
          </a:xfrm>
          <a:prstGeom prst="rect">
            <a:avLst/>
          </a:prstGeom>
        </p:spPr>
        <p:txBody>
          <a:bodyPr vert="horz" wrap="square" lIns="0" tIns="6350" rIns="0" bIns="0" rtlCol="0">
            <a:spAutoFit/>
          </a:bodyPr>
          <a:lstStyle/>
          <a:p>
            <a:pPr marL="6350" marR="2540" algn="ctr" defTabSz="457200">
              <a:lnSpc>
                <a:spcPts val="1615"/>
              </a:lnSpc>
              <a:spcBef>
                <a:spcPts val="50"/>
              </a:spcBef>
              <a:tabLst>
                <a:tab pos="604838" algn="l"/>
              </a:tabLst>
            </a:pPr>
            <a:r>
              <a:rPr lang="fr-FR" sz="1600" b="1" spc="75" dirty="0">
                <a:solidFill>
                  <a:srgbClr val="1C8BA8"/>
                </a:solidFill>
                <a:latin typeface="Arial"/>
                <a:cs typeface="Arial"/>
              </a:rPr>
              <a:t>Registre européen</a:t>
            </a:r>
            <a:endParaRPr sz="1600" dirty="0">
              <a:solidFill>
                <a:prstClr val="black"/>
              </a:solidFill>
              <a:latin typeface="Arial"/>
              <a:cs typeface="Arial"/>
            </a:endParaRPr>
          </a:p>
        </p:txBody>
      </p:sp>
      <p:pic>
        <p:nvPicPr>
          <p:cNvPr id="15" name="Picture 4" descr="Registry-based randomised clinical trial: efficient evaluation of generic  pharmacotherapies in the contemporary era | Heart">
            <a:extLst>
              <a:ext uri="{FF2B5EF4-FFF2-40B4-BE49-F238E27FC236}">
                <a16:creationId xmlns:a16="http://schemas.microsoft.com/office/drawing/2014/main" id="{7F0BC0A9-43B1-E961-99F1-81E05840B1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2731" y="5168278"/>
            <a:ext cx="2049818" cy="1277527"/>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8">
            <a:extLst>
              <a:ext uri="{FF2B5EF4-FFF2-40B4-BE49-F238E27FC236}">
                <a16:creationId xmlns:a16="http://schemas.microsoft.com/office/drawing/2014/main" id="{FB8DC6A0-E7F8-CBD8-FFAC-D1104A74EDF9}"/>
              </a:ext>
            </a:extLst>
          </p:cNvPr>
          <p:cNvSpPr txBox="1"/>
          <p:nvPr/>
        </p:nvSpPr>
        <p:spPr>
          <a:xfrm>
            <a:off x="4132292" y="6453471"/>
            <a:ext cx="2730695" cy="416781"/>
          </a:xfrm>
          <a:prstGeom prst="rect">
            <a:avLst/>
          </a:prstGeom>
        </p:spPr>
        <p:txBody>
          <a:bodyPr vert="horz" wrap="square" lIns="0" tIns="6350" rIns="0" bIns="0" rtlCol="0">
            <a:spAutoFit/>
          </a:bodyPr>
          <a:lstStyle/>
          <a:p>
            <a:pPr marL="6350" marR="2540" algn="ctr" defTabSz="457200">
              <a:lnSpc>
                <a:spcPts val="1615"/>
              </a:lnSpc>
              <a:spcBef>
                <a:spcPts val="50"/>
              </a:spcBef>
              <a:tabLst>
                <a:tab pos="604838" algn="l"/>
              </a:tabLst>
            </a:pPr>
            <a:r>
              <a:rPr lang="fr-FR" sz="1600" b="1" spc="75" dirty="0">
                <a:solidFill>
                  <a:srgbClr val="1C8BA8"/>
                </a:solidFill>
                <a:latin typeface="Arial"/>
                <a:cs typeface="Arial"/>
              </a:rPr>
              <a:t>Etudes randomisées au sein du registre</a:t>
            </a:r>
            <a:endParaRPr sz="1600" dirty="0">
              <a:solidFill>
                <a:prstClr val="black"/>
              </a:solidFill>
              <a:latin typeface="Arial"/>
              <a:cs typeface="Arial"/>
            </a:endParaRPr>
          </a:p>
        </p:txBody>
      </p:sp>
    </p:spTree>
    <p:extLst>
      <p:ext uri="{BB962C8B-B14F-4D97-AF65-F5344CB8AC3E}">
        <p14:creationId xmlns:p14="http://schemas.microsoft.com/office/powerpoint/2010/main" val="182452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F8776-74ED-81E8-01BF-EC1AB98E2E6E}"/>
              </a:ext>
            </a:extLst>
          </p:cNvPr>
          <p:cNvSpPr>
            <a:spLocks noGrp="1"/>
          </p:cNvSpPr>
          <p:nvPr>
            <p:ph type="ctrTitle"/>
          </p:nvPr>
        </p:nvSpPr>
        <p:spPr>
          <a:xfrm>
            <a:off x="912844" y="767221"/>
            <a:ext cx="10917715" cy="2914848"/>
          </a:xfrm>
        </p:spPr>
        <p:txBody>
          <a:bodyPr>
            <a:normAutofit/>
          </a:bodyPr>
          <a:lstStyle/>
          <a:p>
            <a:r>
              <a:rPr lang="en-US" sz="31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Safety and efficacy of very short dual antiplatelet therapy followed by P2Y12 inhibitor monotherapy in older patients undergoing percutaneous coronary intervention</a:t>
            </a:r>
            <a:br>
              <a:rPr lang="en-US" sz="3100" dirty="0">
                <a:solidFill>
                  <a:srgbClr val="595959"/>
                </a:solidFill>
                <a:effectLst/>
                <a:latin typeface="Calibri" panose="020F0502020204030204" pitchFamily="34" charset="0"/>
                <a:ea typeface="Calibri" panose="020F0502020204030204" pitchFamily="34" charset="0"/>
                <a:cs typeface="Arial" panose="020B0604020202020204" pitchFamily="34" charset="0"/>
              </a:rPr>
            </a:br>
            <a:r>
              <a:rPr lang="en-US" sz="31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SOLO PCI randomized controlled trial</a:t>
            </a:r>
            <a:r>
              <a:rPr lang="fr-FR" sz="3100" dirty="0">
                <a:effectLst/>
              </a:rPr>
              <a:t> </a:t>
            </a:r>
            <a:br>
              <a:rPr lang="fr-FR" sz="3100" dirty="0">
                <a:effectLst/>
              </a:rPr>
            </a:br>
            <a:br>
              <a:rPr lang="fr-FR" sz="3200" dirty="0">
                <a:effectLst/>
              </a:rPr>
            </a:br>
            <a:r>
              <a:rPr lang="fr-FR" sz="3600" dirty="0">
                <a:effectLst/>
              </a:rPr>
              <a:t>Projet d’une étude randomisée nichée dans un registre</a:t>
            </a:r>
            <a:endParaRPr lang="fr-FR" sz="3200" dirty="0"/>
          </a:p>
        </p:txBody>
      </p:sp>
      <p:sp>
        <p:nvSpPr>
          <p:cNvPr id="3" name="Sous-titre 2">
            <a:extLst>
              <a:ext uri="{FF2B5EF4-FFF2-40B4-BE49-F238E27FC236}">
                <a16:creationId xmlns:a16="http://schemas.microsoft.com/office/drawing/2014/main" id="{3E82A898-80CB-7C5A-B318-277EF14B25CA}"/>
              </a:ext>
            </a:extLst>
          </p:cNvPr>
          <p:cNvSpPr>
            <a:spLocks noGrp="1"/>
          </p:cNvSpPr>
          <p:nvPr>
            <p:ph type="subTitle" idx="1"/>
          </p:nvPr>
        </p:nvSpPr>
        <p:spPr>
          <a:xfrm>
            <a:off x="1318167" y="4136716"/>
            <a:ext cx="9144000" cy="1655762"/>
          </a:xfrm>
        </p:spPr>
        <p:txBody>
          <a:bodyPr/>
          <a:lstStyle/>
          <a:p>
            <a:r>
              <a:rPr lang="fr-FR" dirty="0"/>
              <a:t>F BEYGUI &amp; V ROULE</a:t>
            </a:r>
          </a:p>
          <a:p>
            <a:r>
              <a:rPr lang="fr-FR" dirty="0"/>
              <a:t>CHU Côte de Nacre, Caen</a:t>
            </a:r>
          </a:p>
        </p:txBody>
      </p:sp>
      <p:pic>
        <p:nvPicPr>
          <p:cNvPr id="8" name="Picture 6" descr="http://www.lepoint.fr/images/2010/09/27/169441-caen-chu-une-jpg_68959.jpg">
            <a:extLst>
              <a:ext uri="{FF2B5EF4-FFF2-40B4-BE49-F238E27FC236}">
                <a16:creationId xmlns:a16="http://schemas.microsoft.com/office/drawing/2014/main" id="{88353961-97F2-79BF-89EA-C216F69FB0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47630" y="5227697"/>
            <a:ext cx="3118538" cy="112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F80F7EAB-66BF-E767-80A0-E6B56C9D3A32}"/>
              </a:ext>
            </a:extLst>
          </p:cNvPr>
          <p:cNvGrpSpPr/>
          <p:nvPr/>
        </p:nvGrpSpPr>
        <p:grpSpPr>
          <a:xfrm>
            <a:off x="7959926" y="5227697"/>
            <a:ext cx="1320911" cy="1236082"/>
            <a:chOff x="2965450" y="328613"/>
            <a:chExt cx="3213100" cy="3154232"/>
          </a:xfrm>
        </p:grpSpPr>
        <p:pic>
          <p:nvPicPr>
            <p:cNvPr id="10" name="Image 9">
              <a:extLst>
                <a:ext uri="{FF2B5EF4-FFF2-40B4-BE49-F238E27FC236}">
                  <a16:creationId xmlns:a16="http://schemas.microsoft.com/office/drawing/2014/main" id="{F934046E-4DC9-ADE9-A2DF-390B70C9C395}"/>
                </a:ext>
              </a:extLst>
            </p:cNvPr>
            <p:cNvPicPr>
              <a:picLocks noChangeAspect="1"/>
            </p:cNvPicPr>
            <p:nvPr/>
          </p:nvPicPr>
          <p:blipFill rotWithShape="1">
            <a:blip r:embed="rId3"/>
            <a:srcRect b="27852"/>
            <a:stretch/>
          </p:blipFill>
          <p:spPr>
            <a:xfrm>
              <a:off x="2965450" y="328613"/>
              <a:ext cx="3213100" cy="2345680"/>
            </a:xfrm>
            <a:prstGeom prst="rect">
              <a:avLst/>
            </a:prstGeom>
          </p:spPr>
        </p:pic>
        <p:sp>
          <p:nvSpPr>
            <p:cNvPr id="11" name="ZoneTexte 10">
              <a:extLst>
                <a:ext uri="{FF2B5EF4-FFF2-40B4-BE49-F238E27FC236}">
                  <a16:creationId xmlns:a16="http://schemas.microsoft.com/office/drawing/2014/main" id="{587C3467-1A61-AE5C-0102-AFC0022F4107}"/>
                </a:ext>
              </a:extLst>
            </p:cNvPr>
            <p:cNvSpPr txBox="1"/>
            <p:nvPr/>
          </p:nvSpPr>
          <p:spPr>
            <a:xfrm>
              <a:off x="2965450" y="2674294"/>
              <a:ext cx="3213100" cy="808551"/>
            </a:xfrm>
            <a:prstGeom prst="rect">
              <a:avLst/>
            </a:prstGeom>
            <a:solidFill>
              <a:schemeClr val="bg1"/>
            </a:solidFill>
          </p:spPr>
          <p:txBody>
            <a:bodyPr wrap="square" rtlCol="0">
              <a:spAutoFit/>
            </a:bodyPr>
            <a:lstStyle/>
            <a:p>
              <a:pPr algn="ctr"/>
              <a:r>
                <a:rPr lang="fr-FR" sz="600" dirty="0"/>
                <a:t>INSERM UMRS 1237</a:t>
              </a:r>
            </a:p>
          </p:txBody>
        </p:sp>
      </p:grpSp>
      <p:pic>
        <p:nvPicPr>
          <p:cNvPr id="12" name="Image 11">
            <a:extLst>
              <a:ext uri="{FF2B5EF4-FFF2-40B4-BE49-F238E27FC236}">
                <a16:creationId xmlns:a16="http://schemas.microsoft.com/office/drawing/2014/main" id="{4D118C0E-AA74-265E-BB7D-6D73FE138AD9}"/>
              </a:ext>
            </a:extLst>
          </p:cNvPr>
          <p:cNvPicPr>
            <a:picLocks noChangeAspect="1"/>
          </p:cNvPicPr>
          <p:nvPr/>
        </p:nvPicPr>
        <p:blipFill>
          <a:blip r:embed="rId4"/>
          <a:stretch>
            <a:fillRect/>
          </a:stretch>
        </p:blipFill>
        <p:spPr>
          <a:xfrm>
            <a:off x="1318167" y="5208388"/>
            <a:ext cx="1515878" cy="1231170"/>
          </a:xfrm>
          <a:prstGeom prst="rect">
            <a:avLst/>
          </a:prstGeom>
        </p:spPr>
      </p:pic>
      <p:pic>
        <p:nvPicPr>
          <p:cNvPr id="13" name="Image 12">
            <a:extLst>
              <a:ext uri="{FF2B5EF4-FFF2-40B4-BE49-F238E27FC236}">
                <a16:creationId xmlns:a16="http://schemas.microsoft.com/office/drawing/2014/main" id="{FA785785-D940-1037-87F8-120DEC20564F}"/>
              </a:ext>
            </a:extLst>
          </p:cNvPr>
          <p:cNvPicPr>
            <a:picLocks noChangeAspect="1"/>
          </p:cNvPicPr>
          <p:nvPr/>
        </p:nvPicPr>
        <p:blipFill rotWithShape="1">
          <a:blip r:embed="rId5"/>
          <a:srcRect r="54352" b="44442"/>
          <a:stretch/>
        </p:blipFill>
        <p:spPr>
          <a:xfrm>
            <a:off x="9851713" y="5208388"/>
            <a:ext cx="1790435" cy="1054497"/>
          </a:xfrm>
          <a:prstGeom prst="rect">
            <a:avLst/>
          </a:prstGeom>
        </p:spPr>
      </p:pic>
      <p:sp>
        <p:nvSpPr>
          <p:cNvPr id="4" name="Titre 1">
            <a:extLst>
              <a:ext uri="{FF2B5EF4-FFF2-40B4-BE49-F238E27FC236}">
                <a16:creationId xmlns:a16="http://schemas.microsoft.com/office/drawing/2014/main" id="{DDF68291-61CF-B83F-F7D1-F14DAE777DF3}"/>
              </a:ext>
            </a:extLst>
          </p:cNvPr>
          <p:cNvSpPr txBox="1">
            <a:spLocks/>
          </p:cNvSpPr>
          <p:nvPr/>
        </p:nvSpPr>
        <p:spPr>
          <a:xfrm>
            <a:off x="994458" y="1"/>
            <a:ext cx="11197541" cy="7977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scene3d>
            <a:camera prst="obliqueTopLef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lumMod val="75000"/>
                  </a:schemeClr>
                </a:solidFill>
                <a:latin typeface="+mj-lt"/>
                <a:ea typeface="+mj-ea"/>
                <a:cs typeface="+mj-cs"/>
              </a:defRPr>
            </a:lvl1pPr>
          </a:lstStyle>
          <a:p>
            <a:pPr algn="ctr"/>
            <a:r>
              <a:rPr lang="fr-FR" dirty="0">
                <a:solidFill>
                  <a:schemeClr val="bg1"/>
                </a:solidFill>
              </a:rPr>
              <a:t>Etudes randomisées</a:t>
            </a:r>
          </a:p>
        </p:txBody>
      </p:sp>
    </p:spTree>
    <p:extLst>
      <p:ext uri="{BB962C8B-B14F-4D97-AF65-F5344CB8AC3E}">
        <p14:creationId xmlns:p14="http://schemas.microsoft.com/office/powerpoint/2010/main" val="3732446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15665" y="3477005"/>
            <a:ext cx="1282065" cy="1882775"/>
          </a:xfrm>
          <a:custGeom>
            <a:avLst/>
            <a:gdLst/>
            <a:ahLst/>
            <a:cxnLst/>
            <a:rect l="l" t="t" r="r" b="b"/>
            <a:pathLst>
              <a:path w="1282064" h="1882775">
                <a:moveTo>
                  <a:pt x="1274061" y="0"/>
                </a:moveTo>
                <a:lnTo>
                  <a:pt x="1222961" y="1276"/>
                </a:lnTo>
                <a:lnTo>
                  <a:pt x="1172077" y="4495"/>
                </a:lnTo>
                <a:lnTo>
                  <a:pt x="1121467" y="9641"/>
                </a:lnTo>
                <a:lnTo>
                  <a:pt x="1071189" y="16698"/>
                </a:lnTo>
                <a:lnTo>
                  <a:pt x="1021301" y="25648"/>
                </a:lnTo>
                <a:lnTo>
                  <a:pt x="971860" y="36476"/>
                </a:lnTo>
                <a:lnTo>
                  <a:pt x="922922" y="49164"/>
                </a:lnTo>
                <a:lnTo>
                  <a:pt x="874547" y="63698"/>
                </a:lnTo>
                <a:lnTo>
                  <a:pt x="826791" y="80060"/>
                </a:lnTo>
                <a:lnTo>
                  <a:pt x="779711" y="98234"/>
                </a:lnTo>
                <a:lnTo>
                  <a:pt x="733366" y="118203"/>
                </a:lnTo>
                <a:lnTo>
                  <a:pt x="687812" y="139952"/>
                </a:lnTo>
                <a:lnTo>
                  <a:pt x="643108" y="163464"/>
                </a:lnTo>
                <a:lnTo>
                  <a:pt x="599310" y="188722"/>
                </a:lnTo>
                <a:lnTo>
                  <a:pt x="558188" y="214558"/>
                </a:lnTo>
                <a:lnTo>
                  <a:pt x="518437" y="241640"/>
                </a:lnTo>
                <a:lnTo>
                  <a:pt x="480066" y="269922"/>
                </a:lnTo>
                <a:lnTo>
                  <a:pt x="443087" y="299363"/>
                </a:lnTo>
                <a:lnTo>
                  <a:pt x="407509" y="329917"/>
                </a:lnTo>
                <a:lnTo>
                  <a:pt x="373343" y="361540"/>
                </a:lnTo>
                <a:lnTo>
                  <a:pt x="340599" y="394190"/>
                </a:lnTo>
                <a:lnTo>
                  <a:pt x="309288" y="427821"/>
                </a:lnTo>
                <a:lnTo>
                  <a:pt x="279421" y="462390"/>
                </a:lnTo>
                <a:lnTo>
                  <a:pt x="251007" y="497854"/>
                </a:lnTo>
                <a:lnTo>
                  <a:pt x="224058" y="534167"/>
                </a:lnTo>
                <a:lnTo>
                  <a:pt x="198582" y="571287"/>
                </a:lnTo>
                <a:lnTo>
                  <a:pt x="174592" y="609170"/>
                </a:lnTo>
                <a:lnTo>
                  <a:pt x="152097" y="647771"/>
                </a:lnTo>
                <a:lnTo>
                  <a:pt x="131108" y="687047"/>
                </a:lnTo>
                <a:lnTo>
                  <a:pt x="111634" y="726953"/>
                </a:lnTo>
                <a:lnTo>
                  <a:pt x="93687" y="767447"/>
                </a:lnTo>
                <a:lnTo>
                  <a:pt x="77278" y="808483"/>
                </a:lnTo>
                <a:lnTo>
                  <a:pt x="62415" y="850019"/>
                </a:lnTo>
                <a:lnTo>
                  <a:pt x="49110" y="892010"/>
                </a:lnTo>
                <a:lnTo>
                  <a:pt x="37374" y="934412"/>
                </a:lnTo>
                <a:lnTo>
                  <a:pt x="27216" y="977182"/>
                </a:lnTo>
                <a:lnTo>
                  <a:pt x="18646" y="1020275"/>
                </a:lnTo>
                <a:lnTo>
                  <a:pt x="11677" y="1063649"/>
                </a:lnTo>
                <a:lnTo>
                  <a:pt x="6317" y="1107258"/>
                </a:lnTo>
                <a:lnTo>
                  <a:pt x="2577" y="1151059"/>
                </a:lnTo>
                <a:lnTo>
                  <a:pt x="468" y="1195008"/>
                </a:lnTo>
                <a:lnTo>
                  <a:pt x="0" y="1239061"/>
                </a:lnTo>
                <a:lnTo>
                  <a:pt x="1183" y="1283175"/>
                </a:lnTo>
                <a:lnTo>
                  <a:pt x="4028" y="1327305"/>
                </a:lnTo>
                <a:lnTo>
                  <a:pt x="8545" y="1371407"/>
                </a:lnTo>
                <a:lnTo>
                  <a:pt x="14745" y="1415438"/>
                </a:lnTo>
                <a:lnTo>
                  <a:pt x="22638" y="1459354"/>
                </a:lnTo>
                <a:lnTo>
                  <a:pt x="32234" y="1503111"/>
                </a:lnTo>
                <a:lnTo>
                  <a:pt x="43544" y="1546665"/>
                </a:lnTo>
                <a:lnTo>
                  <a:pt x="56579" y="1589972"/>
                </a:lnTo>
                <a:lnTo>
                  <a:pt x="71348" y="1632988"/>
                </a:lnTo>
                <a:lnTo>
                  <a:pt x="87862" y="1675669"/>
                </a:lnTo>
                <a:lnTo>
                  <a:pt x="106132" y="1717972"/>
                </a:lnTo>
                <a:lnTo>
                  <a:pt x="126168" y="1759853"/>
                </a:lnTo>
                <a:lnTo>
                  <a:pt x="147980" y="1801267"/>
                </a:lnTo>
                <a:lnTo>
                  <a:pt x="171579" y="1842171"/>
                </a:lnTo>
                <a:lnTo>
                  <a:pt x="196974" y="1882521"/>
                </a:lnTo>
                <a:lnTo>
                  <a:pt x="1281808" y="1228344"/>
                </a:lnTo>
                <a:lnTo>
                  <a:pt x="1274061" y="0"/>
                </a:lnTo>
                <a:close/>
              </a:path>
            </a:pathLst>
          </a:custGeom>
          <a:solidFill>
            <a:srgbClr val="7E7E7E"/>
          </a:solidFill>
        </p:spPr>
        <p:txBody>
          <a:bodyPr wrap="square" lIns="0" tIns="0" rIns="0" bIns="0" rtlCol="0"/>
          <a:lstStyle/>
          <a:p>
            <a:endParaRPr/>
          </a:p>
        </p:txBody>
      </p:sp>
      <p:sp>
        <p:nvSpPr>
          <p:cNvPr id="3" name="object 3"/>
          <p:cNvSpPr txBox="1"/>
          <p:nvPr/>
        </p:nvSpPr>
        <p:spPr>
          <a:xfrm>
            <a:off x="648106" y="1346437"/>
            <a:ext cx="9722485" cy="1864995"/>
          </a:xfrm>
          <a:prstGeom prst="rect">
            <a:avLst/>
          </a:prstGeom>
        </p:spPr>
        <p:txBody>
          <a:bodyPr vert="horz" wrap="square" lIns="0" tIns="0" rIns="0" bIns="0" rtlCol="0">
            <a:spAutoFit/>
          </a:bodyPr>
          <a:lstStyle/>
          <a:p>
            <a:pPr marL="756285" indent="-743585">
              <a:lnSpc>
                <a:spcPts val="4255"/>
              </a:lnSpc>
              <a:buClr>
                <a:srgbClr val="AD0F21"/>
              </a:buClr>
              <a:buSzPct val="133928"/>
              <a:buAutoNum type="arabicPeriod"/>
              <a:tabLst>
                <a:tab pos="756285" algn="l"/>
              </a:tabLst>
            </a:pPr>
            <a:r>
              <a:rPr sz="2800" spc="-35" dirty="0">
                <a:latin typeface="Calibri Light"/>
                <a:cs typeface="Calibri Light"/>
              </a:rPr>
              <a:t>Improve</a:t>
            </a:r>
            <a:r>
              <a:rPr sz="2800" spc="-105" dirty="0">
                <a:latin typeface="Calibri Light"/>
                <a:cs typeface="Calibri Light"/>
              </a:rPr>
              <a:t> </a:t>
            </a:r>
            <a:r>
              <a:rPr sz="2800" dirty="0">
                <a:latin typeface="Calibri Light"/>
                <a:cs typeface="Calibri Light"/>
              </a:rPr>
              <a:t>the</a:t>
            </a:r>
            <a:r>
              <a:rPr sz="2800" spc="-100" dirty="0">
                <a:latin typeface="Calibri Light"/>
                <a:cs typeface="Calibri Light"/>
              </a:rPr>
              <a:t> </a:t>
            </a:r>
            <a:r>
              <a:rPr sz="2800" spc="-10" dirty="0">
                <a:latin typeface="Calibri Light"/>
                <a:cs typeface="Calibri Light"/>
              </a:rPr>
              <a:t>quality</a:t>
            </a:r>
            <a:r>
              <a:rPr sz="2800" spc="-105" dirty="0">
                <a:latin typeface="Calibri Light"/>
                <a:cs typeface="Calibri Light"/>
              </a:rPr>
              <a:t> </a:t>
            </a:r>
            <a:r>
              <a:rPr sz="2800" dirty="0">
                <a:latin typeface="Calibri Light"/>
                <a:cs typeface="Calibri Light"/>
              </a:rPr>
              <a:t>of</a:t>
            </a:r>
            <a:r>
              <a:rPr sz="2800" spc="-55" dirty="0">
                <a:latin typeface="Calibri Light"/>
                <a:cs typeface="Calibri Light"/>
              </a:rPr>
              <a:t> </a:t>
            </a:r>
            <a:r>
              <a:rPr sz="2800" spc="-30" dirty="0">
                <a:latin typeface="Calibri Light"/>
                <a:cs typeface="Calibri Light"/>
              </a:rPr>
              <a:t>cardiovascular</a:t>
            </a:r>
            <a:r>
              <a:rPr sz="2800" spc="-100" dirty="0">
                <a:latin typeface="Calibri Light"/>
                <a:cs typeface="Calibri Light"/>
              </a:rPr>
              <a:t> </a:t>
            </a:r>
            <a:r>
              <a:rPr sz="2800" spc="-10" dirty="0">
                <a:latin typeface="Calibri Light"/>
                <a:cs typeface="Calibri Light"/>
              </a:rPr>
              <a:t>care</a:t>
            </a:r>
            <a:r>
              <a:rPr sz="2800" spc="-100" dirty="0">
                <a:latin typeface="Calibri Light"/>
                <a:cs typeface="Calibri Light"/>
              </a:rPr>
              <a:t> </a:t>
            </a:r>
            <a:r>
              <a:rPr sz="2800" spc="-20" dirty="0">
                <a:latin typeface="Calibri Light"/>
                <a:cs typeface="Calibri Light"/>
              </a:rPr>
              <a:t>across</a:t>
            </a:r>
            <a:r>
              <a:rPr sz="2800" spc="-100" dirty="0">
                <a:latin typeface="Calibri Light"/>
                <a:cs typeface="Calibri Light"/>
              </a:rPr>
              <a:t> </a:t>
            </a:r>
            <a:r>
              <a:rPr sz="2800" spc="-10" dirty="0">
                <a:latin typeface="Calibri Light"/>
                <a:cs typeface="Calibri Light"/>
              </a:rPr>
              <a:t>Europe</a:t>
            </a:r>
            <a:endParaRPr sz="2800">
              <a:latin typeface="Calibri Light"/>
              <a:cs typeface="Calibri Light"/>
            </a:endParaRPr>
          </a:p>
          <a:p>
            <a:pPr marL="756285" indent="-743585">
              <a:lnSpc>
                <a:spcPct val="100000"/>
              </a:lnSpc>
              <a:spcBef>
                <a:spcPts val="660"/>
              </a:spcBef>
              <a:buClr>
                <a:srgbClr val="AD0F21"/>
              </a:buClr>
              <a:buSzPct val="133928"/>
              <a:buAutoNum type="arabicPeriod"/>
              <a:tabLst>
                <a:tab pos="756285" algn="l"/>
              </a:tabLst>
            </a:pPr>
            <a:r>
              <a:rPr sz="2800" spc="-10" dirty="0">
                <a:latin typeface="Calibri Light"/>
                <a:cs typeface="Calibri Light"/>
              </a:rPr>
              <a:t>Support</a:t>
            </a:r>
            <a:r>
              <a:rPr sz="2800" spc="-100" dirty="0">
                <a:latin typeface="Calibri Light"/>
                <a:cs typeface="Calibri Light"/>
              </a:rPr>
              <a:t> </a:t>
            </a:r>
            <a:r>
              <a:rPr sz="2800" spc="-25" dirty="0">
                <a:latin typeface="Calibri Light"/>
                <a:cs typeface="Calibri Light"/>
              </a:rPr>
              <a:t>high-</a:t>
            </a:r>
            <a:r>
              <a:rPr sz="2800" spc="-10" dirty="0">
                <a:latin typeface="Calibri Light"/>
                <a:cs typeface="Calibri Light"/>
              </a:rPr>
              <a:t>quality</a:t>
            </a:r>
            <a:r>
              <a:rPr sz="2800" spc="-100" dirty="0">
                <a:latin typeface="Calibri Light"/>
                <a:cs typeface="Calibri Light"/>
              </a:rPr>
              <a:t> </a:t>
            </a:r>
            <a:r>
              <a:rPr sz="2800" spc="-25" dirty="0">
                <a:latin typeface="Calibri Light"/>
                <a:cs typeface="Calibri Light"/>
              </a:rPr>
              <a:t>observational</a:t>
            </a:r>
            <a:r>
              <a:rPr sz="2800" spc="-90" dirty="0">
                <a:latin typeface="Calibri Light"/>
                <a:cs typeface="Calibri Light"/>
              </a:rPr>
              <a:t> </a:t>
            </a:r>
            <a:r>
              <a:rPr sz="2800" dirty="0">
                <a:latin typeface="Calibri Light"/>
                <a:cs typeface="Calibri Light"/>
              </a:rPr>
              <a:t>and</a:t>
            </a:r>
            <a:r>
              <a:rPr sz="2800" spc="-90" dirty="0">
                <a:latin typeface="Calibri Light"/>
                <a:cs typeface="Calibri Light"/>
              </a:rPr>
              <a:t> </a:t>
            </a:r>
            <a:r>
              <a:rPr sz="2800" spc="-35" dirty="0">
                <a:latin typeface="Calibri Light"/>
                <a:cs typeface="Calibri Light"/>
              </a:rPr>
              <a:t>randomized</a:t>
            </a:r>
            <a:r>
              <a:rPr sz="2800" spc="-105" dirty="0">
                <a:latin typeface="Calibri Light"/>
                <a:cs typeface="Calibri Light"/>
              </a:rPr>
              <a:t> </a:t>
            </a:r>
            <a:r>
              <a:rPr sz="2800" spc="-10" dirty="0">
                <a:latin typeface="Calibri Light"/>
                <a:cs typeface="Calibri Light"/>
              </a:rPr>
              <a:t>research</a:t>
            </a:r>
            <a:endParaRPr sz="2800">
              <a:latin typeface="Calibri Light"/>
              <a:cs typeface="Calibri Light"/>
            </a:endParaRPr>
          </a:p>
          <a:p>
            <a:pPr marL="756285" indent="-743585">
              <a:lnSpc>
                <a:spcPct val="100000"/>
              </a:lnSpc>
              <a:spcBef>
                <a:spcPts val="660"/>
              </a:spcBef>
              <a:buClr>
                <a:srgbClr val="AD0F21"/>
              </a:buClr>
              <a:buSzPct val="133928"/>
              <a:buAutoNum type="arabicPeriod"/>
              <a:tabLst>
                <a:tab pos="756285" algn="l"/>
              </a:tabLst>
            </a:pPr>
            <a:r>
              <a:rPr sz="2800" spc="-55" dirty="0">
                <a:latin typeface="Calibri Light"/>
                <a:cs typeface="Calibri Light"/>
              </a:rPr>
              <a:t>Effect</a:t>
            </a:r>
            <a:r>
              <a:rPr sz="2800" spc="-100" dirty="0">
                <a:latin typeface="Calibri Light"/>
                <a:cs typeface="Calibri Light"/>
              </a:rPr>
              <a:t> </a:t>
            </a:r>
            <a:r>
              <a:rPr sz="2800" dirty="0">
                <a:latin typeface="Calibri Light"/>
                <a:cs typeface="Calibri Light"/>
              </a:rPr>
              <a:t>a</a:t>
            </a:r>
            <a:r>
              <a:rPr sz="2800" spc="-60" dirty="0">
                <a:latin typeface="Calibri Light"/>
                <a:cs typeface="Calibri Light"/>
              </a:rPr>
              <a:t> </a:t>
            </a:r>
            <a:r>
              <a:rPr sz="2800" spc="-10" dirty="0">
                <a:latin typeface="Calibri Light"/>
                <a:cs typeface="Calibri Light"/>
              </a:rPr>
              <a:t>culture</a:t>
            </a:r>
            <a:r>
              <a:rPr sz="2800" spc="-90" dirty="0">
                <a:latin typeface="Calibri Light"/>
                <a:cs typeface="Calibri Light"/>
              </a:rPr>
              <a:t> </a:t>
            </a:r>
            <a:r>
              <a:rPr sz="2800" spc="-20" dirty="0">
                <a:latin typeface="Calibri Light"/>
                <a:cs typeface="Calibri Light"/>
              </a:rPr>
              <a:t>change</a:t>
            </a:r>
            <a:r>
              <a:rPr sz="2800" spc="-110" dirty="0">
                <a:latin typeface="Calibri Light"/>
                <a:cs typeface="Calibri Light"/>
              </a:rPr>
              <a:t> </a:t>
            </a:r>
            <a:r>
              <a:rPr sz="2800" spc="-20" dirty="0">
                <a:latin typeface="Calibri Light"/>
                <a:cs typeface="Calibri Light"/>
              </a:rPr>
              <a:t>supporting</a:t>
            </a:r>
            <a:r>
              <a:rPr sz="2800" spc="-105" dirty="0">
                <a:latin typeface="Calibri Light"/>
                <a:cs typeface="Calibri Light"/>
              </a:rPr>
              <a:t> </a:t>
            </a:r>
            <a:r>
              <a:rPr sz="2800" dirty="0">
                <a:latin typeface="Calibri Light"/>
                <a:cs typeface="Calibri Light"/>
              </a:rPr>
              <a:t>a</a:t>
            </a:r>
            <a:r>
              <a:rPr sz="2800" spc="-60" dirty="0">
                <a:latin typeface="Calibri Light"/>
                <a:cs typeface="Calibri Light"/>
              </a:rPr>
              <a:t> </a:t>
            </a:r>
            <a:r>
              <a:rPr sz="2800" spc="-10" dirty="0">
                <a:latin typeface="Calibri Light"/>
                <a:cs typeface="Calibri Light"/>
              </a:rPr>
              <a:t>learning</a:t>
            </a:r>
            <a:r>
              <a:rPr sz="2800" spc="-90" dirty="0">
                <a:latin typeface="Calibri Light"/>
                <a:cs typeface="Calibri Light"/>
              </a:rPr>
              <a:t> </a:t>
            </a:r>
            <a:r>
              <a:rPr sz="2800" spc="-10" dirty="0">
                <a:latin typeface="Calibri Light"/>
                <a:cs typeface="Calibri Light"/>
              </a:rPr>
              <a:t>health</a:t>
            </a:r>
            <a:r>
              <a:rPr sz="2800" spc="-100" dirty="0">
                <a:latin typeface="Calibri Light"/>
                <a:cs typeface="Calibri Light"/>
              </a:rPr>
              <a:t> </a:t>
            </a:r>
            <a:r>
              <a:rPr sz="2800" spc="-10" dirty="0">
                <a:latin typeface="Calibri Light"/>
                <a:cs typeface="Calibri Light"/>
              </a:rPr>
              <a:t>care</a:t>
            </a:r>
            <a:r>
              <a:rPr sz="2800" spc="-105" dirty="0">
                <a:latin typeface="Calibri Light"/>
                <a:cs typeface="Calibri Light"/>
              </a:rPr>
              <a:t> </a:t>
            </a:r>
            <a:r>
              <a:rPr sz="2800" spc="-10" dirty="0">
                <a:latin typeface="Calibri Light"/>
                <a:cs typeface="Calibri Light"/>
              </a:rPr>
              <a:t>system</a:t>
            </a:r>
            <a:endParaRPr sz="2800">
              <a:latin typeface="Calibri Light"/>
              <a:cs typeface="Calibri Light"/>
            </a:endParaRPr>
          </a:p>
        </p:txBody>
      </p:sp>
      <p:sp>
        <p:nvSpPr>
          <p:cNvPr id="4" name="object 4"/>
          <p:cNvSpPr txBox="1">
            <a:spLocks noGrp="1"/>
          </p:cNvSpPr>
          <p:nvPr>
            <p:ph type="title"/>
          </p:nvPr>
        </p:nvSpPr>
        <p:spPr>
          <a:xfrm>
            <a:off x="606348" y="257302"/>
            <a:ext cx="5482590" cy="676910"/>
          </a:xfrm>
          <a:prstGeom prst="rect">
            <a:avLst/>
          </a:prstGeom>
        </p:spPr>
        <p:txBody>
          <a:bodyPr vert="horz" wrap="square" lIns="0" tIns="15240" rIns="0" bIns="0" rtlCol="0">
            <a:spAutoFit/>
          </a:bodyPr>
          <a:lstStyle/>
          <a:p>
            <a:pPr marL="12700">
              <a:lnSpc>
                <a:spcPct val="100000"/>
              </a:lnSpc>
              <a:spcBef>
                <a:spcPts val="120"/>
              </a:spcBef>
            </a:pPr>
            <a:r>
              <a:rPr sz="4250" dirty="0"/>
              <a:t>EuroHeart</a:t>
            </a:r>
            <a:r>
              <a:rPr sz="4250" spc="-60" dirty="0"/>
              <a:t> </a:t>
            </a:r>
            <a:r>
              <a:rPr sz="4250" dirty="0"/>
              <a:t>–</a:t>
            </a:r>
            <a:r>
              <a:rPr sz="4250" spc="-10" dirty="0"/>
              <a:t> </a:t>
            </a:r>
            <a:r>
              <a:rPr sz="4250" b="0" dirty="0">
                <a:latin typeface="Calibri"/>
                <a:cs typeface="Calibri"/>
              </a:rPr>
              <a:t>The</a:t>
            </a:r>
            <a:r>
              <a:rPr sz="4250" b="0" spc="-35" dirty="0">
                <a:latin typeface="Calibri"/>
                <a:cs typeface="Calibri"/>
              </a:rPr>
              <a:t> </a:t>
            </a:r>
            <a:r>
              <a:rPr sz="4250" b="0" spc="-10" dirty="0">
                <a:latin typeface="Calibri"/>
                <a:cs typeface="Calibri"/>
              </a:rPr>
              <a:t>Mission</a:t>
            </a:r>
            <a:endParaRPr sz="4250">
              <a:latin typeface="Calibri"/>
              <a:cs typeface="Calibri"/>
            </a:endParaRPr>
          </a:p>
        </p:txBody>
      </p:sp>
      <p:grpSp>
        <p:nvGrpSpPr>
          <p:cNvPr id="5" name="object 5"/>
          <p:cNvGrpSpPr/>
          <p:nvPr/>
        </p:nvGrpSpPr>
        <p:grpSpPr>
          <a:xfrm>
            <a:off x="4402964" y="3464305"/>
            <a:ext cx="2388235" cy="2602230"/>
            <a:chOff x="4402964" y="3464305"/>
            <a:chExt cx="2388235" cy="2602230"/>
          </a:xfrm>
        </p:grpSpPr>
        <p:sp>
          <p:nvSpPr>
            <p:cNvPr id="6" name="object 6"/>
            <p:cNvSpPr/>
            <p:nvPr/>
          </p:nvSpPr>
          <p:spPr>
            <a:xfrm>
              <a:off x="4415664" y="3477005"/>
              <a:ext cx="1282065" cy="1882775"/>
            </a:xfrm>
            <a:custGeom>
              <a:avLst/>
              <a:gdLst/>
              <a:ahLst/>
              <a:cxnLst/>
              <a:rect l="l" t="t" r="r" b="b"/>
              <a:pathLst>
                <a:path w="1282064" h="1882775">
                  <a:moveTo>
                    <a:pt x="196974" y="1882521"/>
                  </a:moveTo>
                  <a:lnTo>
                    <a:pt x="171579" y="1842171"/>
                  </a:lnTo>
                  <a:lnTo>
                    <a:pt x="147980" y="1801267"/>
                  </a:lnTo>
                  <a:lnTo>
                    <a:pt x="126168" y="1759853"/>
                  </a:lnTo>
                  <a:lnTo>
                    <a:pt x="106132" y="1717972"/>
                  </a:lnTo>
                  <a:lnTo>
                    <a:pt x="87862" y="1675669"/>
                  </a:lnTo>
                  <a:lnTo>
                    <a:pt x="71348" y="1632988"/>
                  </a:lnTo>
                  <a:lnTo>
                    <a:pt x="56579" y="1589972"/>
                  </a:lnTo>
                  <a:lnTo>
                    <a:pt x="43544" y="1546665"/>
                  </a:lnTo>
                  <a:lnTo>
                    <a:pt x="32234" y="1503111"/>
                  </a:lnTo>
                  <a:lnTo>
                    <a:pt x="22638" y="1459354"/>
                  </a:lnTo>
                  <a:lnTo>
                    <a:pt x="14745" y="1415438"/>
                  </a:lnTo>
                  <a:lnTo>
                    <a:pt x="8545" y="1371407"/>
                  </a:lnTo>
                  <a:lnTo>
                    <a:pt x="4028" y="1327305"/>
                  </a:lnTo>
                  <a:lnTo>
                    <a:pt x="1183" y="1283175"/>
                  </a:lnTo>
                  <a:lnTo>
                    <a:pt x="0" y="1239061"/>
                  </a:lnTo>
                  <a:lnTo>
                    <a:pt x="468" y="1195008"/>
                  </a:lnTo>
                  <a:lnTo>
                    <a:pt x="2577" y="1151059"/>
                  </a:lnTo>
                  <a:lnTo>
                    <a:pt x="6317" y="1107258"/>
                  </a:lnTo>
                  <a:lnTo>
                    <a:pt x="11677" y="1063649"/>
                  </a:lnTo>
                  <a:lnTo>
                    <a:pt x="18646" y="1020275"/>
                  </a:lnTo>
                  <a:lnTo>
                    <a:pt x="27216" y="977182"/>
                  </a:lnTo>
                  <a:lnTo>
                    <a:pt x="37374" y="934412"/>
                  </a:lnTo>
                  <a:lnTo>
                    <a:pt x="49110" y="892010"/>
                  </a:lnTo>
                  <a:lnTo>
                    <a:pt x="62415" y="850019"/>
                  </a:lnTo>
                  <a:lnTo>
                    <a:pt x="77278" y="808483"/>
                  </a:lnTo>
                  <a:lnTo>
                    <a:pt x="93687" y="767447"/>
                  </a:lnTo>
                  <a:lnTo>
                    <a:pt x="111634" y="726953"/>
                  </a:lnTo>
                  <a:lnTo>
                    <a:pt x="131108" y="687047"/>
                  </a:lnTo>
                  <a:lnTo>
                    <a:pt x="152097" y="647771"/>
                  </a:lnTo>
                  <a:lnTo>
                    <a:pt x="174592" y="609170"/>
                  </a:lnTo>
                  <a:lnTo>
                    <a:pt x="198582" y="571287"/>
                  </a:lnTo>
                  <a:lnTo>
                    <a:pt x="224058" y="534167"/>
                  </a:lnTo>
                  <a:lnTo>
                    <a:pt x="251007" y="497854"/>
                  </a:lnTo>
                  <a:lnTo>
                    <a:pt x="279421" y="462390"/>
                  </a:lnTo>
                  <a:lnTo>
                    <a:pt x="309288" y="427821"/>
                  </a:lnTo>
                  <a:lnTo>
                    <a:pt x="340599" y="394190"/>
                  </a:lnTo>
                  <a:lnTo>
                    <a:pt x="373343" y="361540"/>
                  </a:lnTo>
                  <a:lnTo>
                    <a:pt x="407509" y="329917"/>
                  </a:lnTo>
                  <a:lnTo>
                    <a:pt x="443087" y="299363"/>
                  </a:lnTo>
                  <a:lnTo>
                    <a:pt x="480066" y="269922"/>
                  </a:lnTo>
                  <a:lnTo>
                    <a:pt x="518437" y="241640"/>
                  </a:lnTo>
                  <a:lnTo>
                    <a:pt x="558188" y="214558"/>
                  </a:lnTo>
                  <a:lnTo>
                    <a:pt x="599310" y="188722"/>
                  </a:lnTo>
                  <a:lnTo>
                    <a:pt x="643108" y="163464"/>
                  </a:lnTo>
                  <a:lnTo>
                    <a:pt x="687812" y="139952"/>
                  </a:lnTo>
                  <a:lnTo>
                    <a:pt x="733366" y="118203"/>
                  </a:lnTo>
                  <a:lnTo>
                    <a:pt x="779711" y="98234"/>
                  </a:lnTo>
                  <a:lnTo>
                    <a:pt x="826791" y="80060"/>
                  </a:lnTo>
                  <a:lnTo>
                    <a:pt x="874547" y="63698"/>
                  </a:lnTo>
                  <a:lnTo>
                    <a:pt x="922922" y="49164"/>
                  </a:lnTo>
                  <a:lnTo>
                    <a:pt x="971860" y="36476"/>
                  </a:lnTo>
                  <a:lnTo>
                    <a:pt x="1021301" y="25648"/>
                  </a:lnTo>
                  <a:lnTo>
                    <a:pt x="1071189" y="16698"/>
                  </a:lnTo>
                  <a:lnTo>
                    <a:pt x="1121467" y="9641"/>
                  </a:lnTo>
                  <a:lnTo>
                    <a:pt x="1172077" y="4495"/>
                  </a:lnTo>
                  <a:lnTo>
                    <a:pt x="1222961" y="1276"/>
                  </a:lnTo>
                  <a:lnTo>
                    <a:pt x="1274061" y="0"/>
                  </a:lnTo>
                  <a:lnTo>
                    <a:pt x="1281808" y="1228344"/>
                  </a:lnTo>
                  <a:lnTo>
                    <a:pt x="196974" y="1882521"/>
                  </a:lnTo>
                  <a:close/>
                </a:path>
              </a:pathLst>
            </a:custGeom>
            <a:ln w="25400">
              <a:solidFill>
                <a:srgbClr val="7E7E7E"/>
              </a:solidFill>
            </a:ln>
          </p:spPr>
          <p:txBody>
            <a:bodyPr wrap="square" lIns="0" tIns="0" rIns="0" bIns="0" rtlCol="0"/>
            <a:lstStyle/>
            <a:p>
              <a:endParaRPr/>
            </a:p>
          </p:txBody>
        </p:sp>
        <p:sp>
          <p:nvSpPr>
            <p:cNvPr id="7" name="object 7"/>
            <p:cNvSpPr/>
            <p:nvPr/>
          </p:nvSpPr>
          <p:spPr>
            <a:xfrm>
              <a:off x="4624196" y="4749038"/>
              <a:ext cx="2154555" cy="1304925"/>
            </a:xfrm>
            <a:custGeom>
              <a:avLst/>
              <a:gdLst/>
              <a:ahLst/>
              <a:cxnLst/>
              <a:rect l="l" t="t" r="r" b="b"/>
              <a:pathLst>
                <a:path w="2154554" h="1304925">
                  <a:moveTo>
                    <a:pt x="1115440" y="0"/>
                  </a:moveTo>
                  <a:lnTo>
                    <a:pt x="0" y="678815"/>
                  </a:lnTo>
                  <a:lnTo>
                    <a:pt x="26210" y="720129"/>
                  </a:lnTo>
                  <a:lnTo>
                    <a:pt x="53918" y="760377"/>
                  </a:lnTo>
                  <a:lnTo>
                    <a:pt x="83086" y="799522"/>
                  </a:lnTo>
                  <a:lnTo>
                    <a:pt x="113682" y="837523"/>
                  </a:lnTo>
                  <a:lnTo>
                    <a:pt x="145668" y="874342"/>
                  </a:lnTo>
                  <a:lnTo>
                    <a:pt x="179012" y="909940"/>
                  </a:lnTo>
                  <a:lnTo>
                    <a:pt x="213676" y="944278"/>
                  </a:lnTo>
                  <a:lnTo>
                    <a:pt x="249627" y="977317"/>
                  </a:lnTo>
                  <a:lnTo>
                    <a:pt x="286828" y="1009018"/>
                  </a:lnTo>
                  <a:lnTo>
                    <a:pt x="325247" y="1039342"/>
                  </a:lnTo>
                  <a:lnTo>
                    <a:pt x="363855" y="1067563"/>
                  </a:lnTo>
                  <a:lnTo>
                    <a:pt x="403148" y="1094166"/>
                  </a:lnTo>
                  <a:lnTo>
                    <a:pt x="443084" y="1119158"/>
                  </a:lnTo>
                  <a:lnTo>
                    <a:pt x="483622" y="1142543"/>
                  </a:lnTo>
                  <a:lnTo>
                    <a:pt x="524721" y="1164328"/>
                  </a:lnTo>
                  <a:lnTo>
                    <a:pt x="566340" y="1184518"/>
                  </a:lnTo>
                  <a:lnTo>
                    <a:pt x="608436" y="1203119"/>
                  </a:lnTo>
                  <a:lnTo>
                    <a:pt x="650969" y="1220137"/>
                  </a:lnTo>
                  <a:lnTo>
                    <a:pt x="693897" y="1235577"/>
                  </a:lnTo>
                  <a:lnTo>
                    <a:pt x="737179" y="1249444"/>
                  </a:lnTo>
                  <a:lnTo>
                    <a:pt x="780775" y="1261746"/>
                  </a:lnTo>
                  <a:lnTo>
                    <a:pt x="824641" y="1272486"/>
                  </a:lnTo>
                  <a:lnTo>
                    <a:pt x="868738" y="1281671"/>
                  </a:lnTo>
                  <a:lnTo>
                    <a:pt x="913024" y="1289307"/>
                  </a:lnTo>
                  <a:lnTo>
                    <a:pt x="957457" y="1295400"/>
                  </a:lnTo>
                  <a:lnTo>
                    <a:pt x="1001997" y="1299954"/>
                  </a:lnTo>
                  <a:lnTo>
                    <a:pt x="1046601" y="1302975"/>
                  </a:lnTo>
                  <a:lnTo>
                    <a:pt x="1091229" y="1304470"/>
                  </a:lnTo>
                  <a:lnTo>
                    <a:pt x="1135840" y="1304444"/>
                  </a:lnTo>
                  <a:lnTo>
                    <a:pt x="1180391" y="1302902"/>
                  </a:lnTo>
                  <a:lnTo>
                    <a:pt x="1224842" y="1299850"/>
                  </a:lnTo>
                  <a:lnTo>
                    <a:pt x="1269152" y="1295295"/>
                  </a:lnTo>
                  <a:lnTo>
                    <a:pt x="1313278" y="1289241"/>
                  </a:lnTo>
                  <a:lnTo>
                    <a:pt x="1357180" y="1281694"/>
                  </a:lnTo>
                  <a:lnTo>
                    <a:pt x="1400817" y="1272660"/>
                  </a:lnTo>
                  <a:lnTo>
                    <a:pt x="1444147" y="1262145"/>
                  </a:lnTo>
                  <a:lnTo>
                    <a:pt x="1487129" y="1250153"/>
                  </a:lnTo>
                  <a:lnTo>
                    <a:pt x="1529721" y="1236692"/>
                  </a:lnTo>
                  <a:lnTo>
                    <a:pt x="1571883" y="1221766"/>
                  </a:lnTo>
                  <a:lnTo>
                    <a:pt x="1613572" y="1205382"/>
                  </a:lnTo>
                  <a:lnTo>
                    <a:pt x="1654748" y="1187544"/>
                  </a:lnTo>
                  <a:lnTo>
                    <a:pt x="1695370" y="1168259"/>
                  </a:lnTo>
                  <a:lnTo>
                    <a:pt x="1735395" y="1147532"/>
                  </a:lnTo>
                  <a:lnTo>
                    <a:pt x="1774783" y="1125370"/>
                  </a:lnTo>
                  <a:lnTo>
                    <a:pt x="1813492" y="1101776"/>
                  </a:lnTo>
                  <a:lnTo>
                    <a:pt x="1851482" y="1076758"/>
                  </a:lnTo>
                  <a:lnTo>
                    <a:pt x="1888710" y="1050321"/>
                  </a:lnTo>
                  <a:lnTo>
                    <a:pt x="1925136" y="1022470"/>
                  </a:lnTo>
                  <a:lnTo>
                    <a:pt x="1960717" y="993212"/>
                  </a:lnTo>
                  <a:lnTo>
                    <a:pt x="1995414" y="962551"/>
                  </a:lnTo>
                  <a:lnTo>
                    <a:pt x="2029184" y="930494"/>
                  </a:lnTo>
                  <a:lnTo>
                    <a:pt x="2061986" y="897047"/>
                  </a:lnTo>
                  <a:lnTo>
                    <a:pt x="2093780" y="862214"/>
                  </a:lnTo>
                  <a:lnTo>
                    <a:pt x="2124522" y="826002"/>
                  </a:lnTo>
                  <a:lnTo>
                    <a:pt x="2154174" y="788416"/>
                  </a:lnTo>
                  <a:lnTo>
                    <a:pt x="1115440" y="0"/>
                  </a:lnTo>
                  <a:close/>
                </a:path>
              </a:pathLst>
            </a:custGeom>
            <a:solidFill>
              <a:srgbClr val="7E7E7E"/>
            </a:solidFill>
          </p:spPr>
          <p:txBody>
            <a:bodyPr wrap="square" lIns="0" tIns="0" rIns="0" bIns="0" rtlCol="0"/>
            <a:lstStyle/>
            <a:p>
              <a:endParaRPr/>
            </a:p>
          </p:txBody>
        </p:sp>
        <p:sp>
          <p:nvSpPr>
            <p:cNvPr id="8" name="object 8"/>
            <p:cNvSpPr/>
            <p:nvPr/>
          </p:nvSpPr>
          <p:spPr>
            <a:xfrm>
              <a:off x="4624196" y="4749038"/>
              <a:ext cx="2154555" cy="1304925"/>
            </a:xfrm>
            <a:custGeom>
              <a:avLst/>
              <a:gdLst/>
              <a:ahLst/>
              <a:cxnLst/>
              <a:rect l="l" t="t" r="r" b="b"/>
              <a:pathLst>
                <a:path w="2154554" h="1304925">
                  <a:moveTo>
                    <a:pt x="2154174" y="788416"/>
                  </a:moveTo>
                  <a:lnTo>
                    <a:pt x="2124522" y="826002"/>
                  </a:lnTo>
                  <a:lnTo>
                    <a:pt x="2093780" y="862214"/>
                  </a:lnTo>
                  <a:lnTo>
                    <a:pt x="2061986" y="897047"/>
                  </a:lnTo>
                  <a:lnTo>
                    <a:pt x="2029184" y="930494"/>
                  </a:lnTo>
                  <a:lnTo>
                    <a:pt x="1995414" y="962551"/>
                  </a:lnTo>
                  <a:lnTo>
                    <a:pt x="1960717" y="993212"/>
                  </a:lnTo>
                  <a:lnTo>
                    <a:pt x="1925136" y="1022470"/>
                  </a:lnTo>
                  <a:lnTo>
                    <a:pt x="1888710" y="1050321"/>
                  </a:lnTo>
                  <a:lnTo>
                    <a:pt x="1851482" y="1076758"/>
                  </a:lnTo>
                  <a:lnTo>
                    <a:pt x="1813492" y="1101776"/>
                  </a:lnTo>
                  <a:lnTo>
                    <a:pt x="1774783" y="1125370"/>
                  </a:lnTo>
                  <a:lnTo>
                    <a:pt x="1735395" y="1147532"/>
                  </a:lnTo>
                  <a:lnTo>
                    <a:pt x="1695370" y="1168259"/>
                  </a:lnTo>
                  <a:lnTo>
                    <a:pt x="1654748" y="1187544"/>
                  </a:lnTo>
                  <a:lnTo>
                    <a:pt x="1613572" y="1205382"/>
                  </a:lnTo>
                  <a:lnTo>
                    <a:pt x="1571883" y="1221766"/>
                  </a:lnTo>
                  <a:lnTo>
                    <a:pt x="1529721" y="1236692"/>
                  </a:lnTo>
                  <a:lnTo>
                    <a:pt x="1487129" y="1250153"/>
                  </a:lnTo>
                  <a:lnTo>
                    <a:pt x="1444147" y="1262145"/>
                  </a:lnTo>
                  <a:lnTo>
                    <a:pt x="1400817" y="1272660"/>
                  </a:lnTo>
                  <a:lnTo>
                    <a:pt x="1357180" y="1281694"/>
                  </a:lnTo>
                  <a:lnTo>
                    <a:pt x="1313278" y="1289241"/>
                  </a:lnTo>
                  <a:lnTo>
                    <a:pt x="1269152" y="1295295"/>
                  </a:lnTo>
                  <a:lnTo>
                    <a:pt x="1224842" y="1299850"/>
                  </a:lnTo>
                  <a:lnTo>
                    <a:pt x="1180391" y="1302902"/>
                  </a:lnTo>
                  <a:lnTo>
                    <a:pt x="1135840" y="1304444"/>
                  </a:lnTo>
                  <a:lnTo>
                    <a:pt x="1091229" y="1304470"/>
                  </a:lnTo>
                  <a:lnTo>
                    <a:pt x="1046601" y="1302975"/>
                  </a:lnTo>
                  <a:lnTo>
                    <a:pt x="1001997" y="1299954"/>
                  </a:lnTo>
                  <a:lnTo>
                    <a:pt x="957457" y="1295400"/>
                  </a:lnTo>
                  <a:lnTo>
                    <a:pt x="913024" y="1289307"/>
                  </a:lnTo>
                  <a:lnTo>
                    <a:pt x="868738" y="1281671"/>
                  </a:lnTo>
                  <a:lnTo>
                    <a:pt x="824641" y="1272486"/>
                  </a:lnTo>
                  <a:lnTo>
                    <a:pt x="780775" y="1261746"/>
                  </a:lnTo>
                  <a:lnTo>
                    <a:pt x="737179" y="1249444"/>
                  </a:lnTo>
                  <a:lnTo>
                    <a:pt x="693897" y="1235577"/>
                  </a:lnTo>
                  <a:lnTo>
                    <a:pt x="650969" y="1220137"/>
                  </a:lnTo>
                  <a:lnTo>
                    <a:pt x="608436" y="1203119"/>
                  </a:lnTo>
                  <a:lnTo>
                    <a:pt x="566340" y="1184518"/>
                  </a:lnTo>
                  <a:lnTo>
                    <a:pt x="524721" y="1164328"/>
                  </a:lnTo>
                  <a:lnTo>
                    <a:pt x="483622" y="1142543"/>
                  </a:lnTo>
                  <a:lnTo>
                    <a:pt x="443084" y="1119158"/>
                  </a:lnTo>
                  <a:lnTo>
                    <a:pt x="403148" y="1094166"/>
                  </a:lnTo>
                  <a:lnTo>
                    <a:pt x="363855" y="1067563"/>
                  </a:lnTo>
                  <a:lnTo>
                    <a:pt x="325247" y="1039342"/>
                  </a:lnTo>
                  <a:lnTo>
                    <a:pt x="286828" y="1009018"/>
                  </a:lnTo>
                  <a:lnTo>
                    <a:pt x="249627" y="977317"/>
                  </a:lnTo>
                  <a:lnTo>
                    <a:pt x="213676" y="944278"/>
                  </a:lnTo>
                  <a:lnTo>
                    <a:pt x="179012" y="909940"/>
                  </a:lnTo>
                  <a:lnTo>
                    <a:pt x="145668" y="874342"/>
                  </a:lnTo>
                  <a:lnTo>
                    <a:pt x="113682" y="837523"/>
                  </a:lnTo>
                  <a:lnTo>
                    <a:pt x="83086" y="799522"/>
                  </a:lnTo>
                  <a:lnTo>
                    <a:pt x="53918" y="760377"/>
                  </a:lnTo>
                  <a:lnTo>
                    <a:pt x="26210" y="720129"/>
                  </a:lnTo>
                  <a:lnTo>
                    <a:pt x="0" y="678815"/>
                  </a:lnTo>
                  <a:lnTo>
                    <a:pt x="1115440" y="0"/>
                  </a:lnTo>
                  <a:lnTo>
                    <a:pt x="2154174" y="788416"/>
                  </a:lnTo>
                </a:path>
              </a:pathLst>
            </a:custGeom>
            <a:ln w="25400">
              <a:solidFill>
                <a:srgbClr val="7E7E7E"/>
              </a:solidFill>
            </a:ln>
          </p:spPr>
          <p:txBody>
            <a:bodyPr wrap="square" lIns="0" tIns="0" rIns="0" bIns="0" rtlCol="0"/>
            <a:lstStyle/>
            <a:p>
              <a:endParaRPr/>
            </a:p>
          </p:txBody>
        </p:sp>
      </p:grpSp>
      <p:sp>
        <p:nvSpPr>
          <p:cNvPr id="9" name="object 9"/>
          <p:cNvSpPr txBox="1"/>
          <p:nvPr/>
        </p:nvSpPr>
        <p:spPr>
          <a:xfrm>
            <a:off x="5196585" y="5093589"/>
            <a:ext cx="986790" cy="594360"/>
          </a:xfrm>
          <a:prstGeom prst="rect">
            <a:avLst/>
          </a:prstGeom>
        </p:spPr>
        <p:txBody>
          <a:bodyPr vert="horz" wrap="square" lIns="0" tIns="13970" rIns="0" bIns="0" rtlCol="0">
            <a:spAutoFit/>
          </a:bodyPr>
          <a:lstStyle/>
          <a:p>
            <a:pPr marL="12700" marR="5080" indent="255904">
              <a:lnSpc>
                <a:spcPct val="100499"/>
              </a:lnSpc>
              <a:spcBef>
                <a:spcPts val="110"/>
              </a:spcBef>
            </a:pPr>
            <a:r>
              <a:rPr sz="1850" spc="-20" dirty="0">
                <a:solidFill>
                  <a:srgbClr val="FFFFFF"/>
                </a:solidFill>
                <a:latin typeface="Calibri"/>
                <a:cs typeface="Calibri"/>
              </a:rPr>
              <a:t>Data </a:t>
            </a:r>
            <a:r>
              <a:rPr sz="1850" spc="-10" dirty="0">
                <a:solidFill>
                  <a:srgbClr val="FFFFFF"/>
                </a:solidFill>
                <a:latin typeface="Calibri"/>
                <a:cs typeface="Calibri"/>
              </a:rPr>
              <a:t>Standards</a:t>
            </a:r>
            <a:endParaRPr sz="1850">
              <a:latin typeface="Calibri"/>
              <a:cs typeface="Calibri"/>
            </a:endParaRPr>
          </a:p>
        </p:txBody>
      </p:sp>
      <p:sp>
        <p:nvSpPr>
          <p:cNvPr id="10" name="object 10"/>
          <p:cNvSpPr txBox="1"/>
          <p:nvPr/>
        </p:nvSpPr>
        <p:spPr>
          <a:xfrm>
            <a:off x="4643120" y="4119117"/>
            <a:ext cx="861060" cy="311150"/>
          </a:xfrm>
          <a:prstGeom prst="rect">
            <a:avLst/>
          </a:prstGeom>
        </p:spPr>
        <p:txBody>
          <a:bodyPr vert="horz" wrap="square" lIns="0" tIns="15240" rIns="0" bIns="0" rtlCol="0">
            <a:spAutoFit/>
          </a:bodyPr>
          <a:lstStyle/>
          <a:p>
            <a:pPr marL="12700">
              <a:lnSpc>
                <a:spcPct val="100000"/>
              </a:lnSpc>
              <a:spcBef>
                <a:spcPts val="120"/>
              </a:spcBef>
            </a:pPr>
            <a:r>
              <a:rPr sz="1850" spc="-10" dirty="0">
                <a:solidFill>
                  <a:srgbClr val="FFFFFF"/>
                </a:solidFill>
                <a:latin typeface="Calibri"/>
                <a:cs typeface="Calibri"/>
              </a:rPr>
              <a:t>Network</a:t>
            </a:r>
            <a:endParaRPr sz="1850">
              <a:latin typeface="Calibri"/>
              <a:cs typeface="Calibri"/>
            </a:endParaRPr>
          </a:p>
        </p:txBody>
      </p:sp>
      <p:grpSp>
        <p:nvGrpSpPr>
          <p:cNvPr id="11" name="object 11"/>
          <p:cNvGrpSpPr/>
          <p:nvPr/>
        </p:nvGrpSpPr>
        <p:grpSpPr>
          <a:xfrm>
            <a:off x="5766053" y="3453003"/>
            <a:ext cx="1314450" cy="2042795"/>
            <a:chOff x="5766053" y="3453003"/>
            <a:chExt cx="1314450" cy="2042795"/>
          </a:xfrm>
        </p:grpSpPr>
        <p:sp>
          <p:nvSpPr>
            <p:cNvPr id="12" name="object 12"/>
            <p:cNvSpPr/>
            <p:nvPr/>
          </p:nvSpPr>
          <p:spPr>
            <a:xfrm>
              <a:off x="5778753" y="3465703"/>
              <a:ext cx="1289050" cy="2017395"/>
            </a:xfrm>
            <a:custGeom>
              <a:avLst/>
              <a:gdLst/>
              <a:ahLst/>
              <a:cxnLst/>
              <a:rect l="l" t="t" r="r" b="b"/>
              <a:pathLst>
                <a:path w="1289050" h="2017395">
                  <a:moveTo>
                    <a:pt x="0" y="0"/>
                  </a:moveTo>
                  <a:lnTo>
                    <a:pt x="4825" y="1227836"/>
                  </a:lnTo>
                  <a:lnTo>
                    <a:pt x="1055624" y="2017014"/>
                  </a:lnTo>
                  <a:lnTo>
                    <a:pt x="1085201" y="1977294"/>
                  </a:lnTo>
                  <a:lnTo>
                    <a:pt x="1112859" y="1936409"/>
                  </a:lnTo>
                  <a:lnTo>
                    <a:pt x="1138577" y="1894417"/>
                  </a:lnTo>
                  <a:lnTo>
                    <a:pt x="1162335" y="1851378"/>
                  </a:lnTo>
                  <a:lnTo>
                    <a:pt x="1184115" y="1807351"/>
                  </a:lnTo>
                  <a:lnTo>
                    <a:pt x="1203894" y="1762396"/>
                  </a:lnTo>
                  <a:lnTo>
                    <a:pt x="1221655" y="1716573"/>
                  </a:lnTo>
                  <a:lnTo>
                    <a:pt x="1237377" y="1669941"/>
                  </a:lnTo>
                  <a:lnTo>
                    <a:pt x="1251040" y="1622560"/>
                  </a:lnTo>
                  <a:lnTo>
                    <a:pt x="1262624" y="1574489"/>
                  </a:lnTo>
                  <a:lnTo>
                    <a:pt x="1272110" y="1525789"/>
                  </a:lnTo>
                  <a:lnTo>
                    <a:pt x="1279477" y="1476518"/>
                  </a:lnTo>
                  <a:lnTo>
                    <a:pt x="1284705" y="1426736"/>
                  </a:lnTo>
                  <a:lnTo>
                    <a:pt x="1287776" y="1376504"/>
                  </a:lnTo>
                  <a:lnTo>
                    <a:pt x="1288669" y="1325880"/>
                  </a:lnTo>
                  <a:lnTo>
                    <a:pt x="1287610" y="1279785"/>
                  </a:lnTo>
                  <a:lnTo>
                    <a:pt x="1284803" y="1233984"/>
                  </a:lnTo>
                  <a:lnTo>
                    <a:pt x="1280278" y="1188509"/>
                  </a:lnTo>
                  <a:lnTo>
                    <a:pt x="1274066" y="1143392"/>
                  </a:lnTo>
                  <a:lnTo>
                    <a:pt x="1266199" y="1098664"/>
                  </a:lnTo>
                  <a:lnTo>
                    <a:pt x="1256707" y="1054359"/>
                  </a:lnTo>
                  <a:lnTo>
                    <a:pt x="1245621" y="1010508"/>
                  </a:lnTo>
                  <a:lnTo>
                    <a:pt x="1232974" y="967142"/>
                  </a:lnTo>
                  <a:lnTo>
                    <a:pt x="1218795" y="924295"/>
                  </a:lnTo>
                  <a:lnTo>
                    <a:pt x="1203116" y="881998"/>
                  </a:lnTo>
                  <a:lnTo>
                    <a:pt x="1185969" y="840283"/>
                  </a:lnTo>
                  <a:lnTo>
                    <a:pt x="1167384" y="799182"/>
                  </a:lnTo>
                  <a:lnTo>
                    <a:pt x="1147393" y="758728"/>
                  </a:lnTo>
                  <a:lnTo>
                    <a:pt x="1126026" y="718952"/>
                  </a:lnTo>
                  <a:lnTo>
                    <a:pt x="1103315" y="679886"/>
                  </a:lnTo>
                  <a:lnTo>
                    <a:pt x="1079292" y="641562"/>
                  </a:lnTo>
                  <a:lnTo>
                    <a:pt x="1053986" y="604013"/>
                  </a:lnTo>
                  <a:lnTo>
                    <a:pt x="1027429" y="567271"/>
                  </a:lnTo>
                  <a:lnTo>
                    <a:pt x="999653" y="531366"/>
                  </a:lnTo>
                  <a:lnTo>
                    <a:pt x="970689" y="496333"/>
                  </a:lnTo>
                  <a:lnTo>
                    <a:pt x="940567" y="462202"/>
                  </a:lnTo>
                  <a:lnTo>
                    <a:pt x="909319" y="429006"/>
                  </a:lnTo>
                  <a:lnTo>
                    <a:pt x="876977" y="396776"/>
                  </a:lnTo>
                  <a:lnTo>
                    <a:pt x="843570" y="365545"/>
                  </a:lnTo>
                  <a:lnTo>
                    <a:pt x="809131" y="335345"/>
                  </a:lnTo>
                  <a:lnTo>
                    <a:pt x="773690" y="306207"/>
                  </a:lnTo>
                  <a:lnTo>
                    <a:pt x="737279" y="278165"/>
                  </a:lnTo>
                  <a:lnTo>
                    <a:pt x="699928" y="251249"/>
                  </a:lnTo>
                  <a:lnTo>
                    <a:pt x="661669" y="225492"/>
                  </a:lnTo>
                  <a:lnTo>
                    <a:pt x="622534" y="200926"/>
                  </a:lnTo>
                  <a:lnTo>
                    <a:pt x="582553" y="177583"/>
                  </a:lnTo>
                  <a:lnTo>
                    <a:pt x="541757" y="155496"/>
                  </a:lnTo>
                  <a:lnTo>
                    <a:pt x="500177" y="134695"/>
                  </a:lnTo>
                  <a:lnTo>
                    <a:pt x="457845" y="115213"/>
                  </a:lnTo>
                  <a:lnTo>
                    <a:pt x="414792" y="97083"/>
                  </a:lnTo>
                  <a:lnTo>
                    <a:pt x="371049" y="80336"/>
                  </a:lnTo>
                  <a:lnTo>
                    <a:pt x="326647" y="65004"/>
                  </a:lnTo>
                  <a:lnTo>
                    <a:pt x="281617" y="51119"/>
                  </a:lnTo>
                  <a:lnTo>
                    <a:pt x="235991" y="38714"/>
                  </a:lnTo>
                  <a:lnTo>
                    <a:pt x="189799" y="27820"/>
                  </a:lnTo>
                  <a:lnTo>
                    <a:pt x="143073" y="18470"/>
                  </a:lnTo>
                  <a:lnTo>
                    <a:pt x="95843" y="10695"/>
                  </a:lnTo>
                  <a:lnTo>
                    <a:pt x="48142" y="4527"/>
                  </a:lnTo>
                  <a:lnTo>
                    <a:pt x="0" y="0"/>
                  </a:lnTo>
                  <a:close/>
                </a:path>
              </a:pathLst>
            </a:custGeom>
            <a:solidFill>
              <a:srgbClr val="7E7E7E"/>
            </a:solidFill>
          </p:spPr>
          <p:txBody>
            <a:bodyPr wrap="square" lIns="0" tIns="0" rIns="0" bIns="0" rtlCol="0"/>
            <a:lstStyle/>
            <a:p>
              <a:endParaRPr/>
            </a:p>
          </p:txBody>
        </p:sp>
        <p:sp>
          <p:nvSpPr>
            <p:cNvPr id="13" name="object 13"/>
            <p:cNvSpPr/>
            <p:nvPr/>
          </p:nvSpPr>
          <p:spPr>
            <a:xfrm>
              <a:off x="5778753" y="3465703"/>
              <a:ext cx="1289050" cy="2017395"/>
            </a:xfrm>
            <a:custGeom>
              <a:avLst/>
              <a:gdLst/>
              <a:ahLst/>
              <a:cxnLst/>
              <a:rect l="l" t="t" r="r" b="b"/>
              <a:pathLst>
                <a:path w="1289050" h="2017395">
                  <a:moveTo>
                    <a:pt x="0" y="0"/>
                  </a:moveTo>
                  <a:lnTo>
                    <a:pt x="48142" y="4527"/>
                  </a:lnTo>
                  <a:lnTo>
                    <a:pt x="95843" y="10695"/>
                  </a:lnTo>
                  <a:lnTo>
                    <a:pt x="143073" y="18470"/>
                  </a:lnTo>
                  <a:lnTo>
                    <a:pt x="189799" y="27820"/>
                  </a:lnTo>
                  <a:lnTo>
                    <a:pt x="235991" y="38714"/>
                  </a:lnTo>
                  <a:lnTo>
                    <a:pt x="281617" y="51119"/>
                  </a:lnTo>
                  <a:lnTo>
                    <a:pt x="326647" y="65004"/>
                  </a:lnTo>
                  <a:lnTo>
                    <a:pt x="371049" y="80336"/>
                  </a:lnTo>
                  <a:lnTo>
                    <a:pt x="414792" y="97083"/>
                  </a:lnTo>
                  <a:lnTo>
                    <a:pt x="457845" y="115213"/>
                  </a:lnTo>
                  <a:lnTo>
                    <a:pt x="500177" y="134695"/>
                  </a:lnTo>
                  <a:lnTo>
                    <a:pt x="541757" y="155496"/>
                  </a:lnTo>
                  <a:lnTo>
                    <a:pt x="582553" y="177583"/>
                  </a:lnTo>
                  <a:lnTo>
                    <a:pt x="622534" y="200926"/>
                  </a:lnTo>
                  <a:lnTo>
                    <a:pt x="661669" y="225492"/>
                  </a:lnTo>
                  <a:lnTo>
                    <a:pt x="699928" y="251249"/>
                  </a:lnTo>
                  <a:lnTo>
                    <a:pt x="737279" y="278165"/>
                  </a:lnTo>
                  <a:lnTo>
                    <a:pt x="773690" y="306207"/>
                  </a:lnTo>
                  <a:lnTo>
                    <a:pt x="809131" y="335345"/>
                  </a:lnTo>
                  <a:lnTo>
                    <a:pt x="843570" y="365545"/>
                  </a:lnTo>
                  <a:lnTo>
                    <a:pt x="876977" y="396776"/>
                  </a:lnTo>
                  <a:lnTo>
                    <a:pt x="909319" y="429006"/>
                  </a:lnTo>
                  <a:lnTo>
                    <a:pt x="940567" y="462202"/>
                  </a:lnTo>
                  <a:lnTo>
                    <a:pt x="970689" y="496333"/>
                  </a:lnTo>
                  <a:lnTo>
                    <a:pt x="999653" y="531366"/>
                  </a:lnTo>
                  <a:lnTo>
                    <a:pt x="1027429" y="567271"/>
                  </a:lnTo>
                  <a:lnTo>
                    <a:pt x="1053986" y="604013"/>
                  </a:lnTo>
                  <a:lnTo>
                    <a:pt x="1079292" y="641562"/>
                  </a:lnTo>
                  <a:lnTo>
                    <a:pt x="1103315" y="679886"/>
                  </a:lnTo>
                  <a:lnTo>
                    <a:pt x="1126026" y="718952"/>
                  </a:lnTo>
                  <a:lnTo>
                    <a:pt x="1147393" y="758728"/>
                  </a:lnTo>
                  <a:lnTo>
                    <a:pt x="1167384" y="799182"/>
                  </a:lnTo>
                  <a:lnTo>
                    <a:pt x="1185969" y="840283"/>
                  </a:lnTo>
                  <a:lnTo>
                    <a:pt x="1203116" y="881998"/>
                  </a:lnTo>
                  <a:lnTo>
                    <a:pt x="1218795" y="924295"/>
                  </a:lnTo>
                  <a:lnTo>
                    <a:pt x="1232974" y="967142"/>
                  </a:lnTo>
                  <a:lnTo>
                    <a:pt x="1245621" y="1010508"/>
                  </a:lnTo>
                  <a:lnTo>
                    <a:pt x="1256707" y="1054359"/>
                  </a:lnTo>
                  <a:lnTo>
                    <a:pt x="1266199" y="1098664"/>
                  </a:lnTo>
                  <a:lnTo>
                    <a:pt x="1274066" y="1143392"/>
                  </a:lnTo>
                  <a:lnTo>
                    <a:pt x="1280278" y="1188509"/>
                  </a:lnTo>
                  <a:lnTo>
                    <a:pt x="1284803" y="1233984"/>
                  </a:lnTo>
                  <a:lnTo>
                    <a:pt x="1287610" y="1279785"/>
                  </a:lnTo>
                  <a:lnTo>
                    <a:pt x="1288669" y="1325880"/>
                  </a:lnTo>
                  <a:lnTo>
                    <a:pt x="1287776" y="1376504"/>
                  </a:lnTo>
                  <a:lnTo>
                    <a:pt x="1284705" y="1426736"/>
                  </a:lnTo>
                  <a:lnTo>
                    <a:pt x="1279477" y="1476518"/>
                  </a:lnTo>
                  <a:lnTo>
                    <a:pt x="1272110" y="1525789"/>
                  </a:lnTo>
                  <a:lnTo>
                    <a:pt x="1262624" y="1574489"/>
                  </a:lnTo>
                  <a:lnTo>
                    <a:pt x="1251040" y="1622560"/>
                  </a:lnTo>
                  <a:lnTo>
                    <a:pt x="1237377" y="1669941"/>
                  </a:lnTo>
                  <a:lnTo>
                    <a:pt x="1221655" y="1716573"/>
                  </a:lnTo>
                  <a:lnTo>
                    <a:pt x="1203894" y="1762396"/>
                  </a:lnTo>
                  <a:lnTo>
                    <a:pt x="1184115" y="1807351"/>
                  </a:lnTo>
                  <a:lnTo>
                    <a:pt x="1162335" y="1851378"/>
                  </a:lnTo>
                  <a:lnTo>
                    <a:pt x="1138577" y="1894417"/>
                  </a:lnTo>
                  <a:lnTo>
                    <a:pt x="1112859" y="1936409"/>
                  </a:lnTo>
                  <a:lnTo>
                    <a:pt x="1085201" y="1977294"/>
                  </a:lnTo>
                  <a:lnTo>
                    <a:pt x="1055624" y="2017014"/>
                  </a:lnTo>
                  <a:lnTo>
                    <a:pt x="4825" y="1227836"/>
                  </a:lnTo>
                  <a:lnTo>
                    <a:pt x="0" y="0"/>
                  </a:lnTo>
                  <a:close/>
                </a:path>
              </a:pathLst>
            </a:custGeom>
            <a:ln w="25399">
              <a:solidFill>
                <a:srgbClr val="7E7E7E"/>
              </a:solidFill>
            </a:ln>
          </p:spPr>
          <p:txBody>
            <a:bodyPr wrap="square" lIns="0" tIns="0" rIns="0" bIns="0" rtlCol="0"/>
            <a:lstStyle/>
            <a:p>
              <a:endParaRPr/>
            </a:p>
          </p:txBody>
        </p:sp>
      </p:grpSp>
      <p:sp>
        <p:nvSpPr>
          <p:cNvPr id="14" name="object 14"/>
          <p:cNvSpPr txBox="1"/>
          <p:nvPr/>
        </p:nvSpPr>
        <p:spPr>
          <a:xfrm>
            <a:off x="5841872" y="4085590"/>
            <a:ext cx="1022350" cy="594360"/>
          </a:xfrm>
          <a:prstGeom prst="rect">
            <a:avLst/>
          </a:prstGeom>
        </p:spPr>
        <p:txBody>
          <a:bodyPr vert="horz" wrap="square" lIns="0" tIns="13970" rIns="0" bIns="0" rtlCol="0">
            <a:spAutoFit/>
          </a:bodyPr>
          <a:lstStyle/>
          <a:p>
            <a:pPr marL="91440" marR="5080" indent="-79375">
              <a:lnSpc>
                <a:spcPct val="100499"/>
              </a:lnSpc>
              <a:spcBef>
                <a:spcPts val="110"/>
              </a:spcBef>
            </a:pPr>
            <a:r>
              <a:rPr sz="1850" dirty="0">
                <a:solidFill>
                  <a:srgbClr val="FFFFFF"/>
                </a:solidFill>
                <a:latin typeface="Calibri"/>
                <a:cs typeface="Calibri"/>
              </a:rPr>
              <a:t>Registry</a:t>
            </a:r>
            <a:r>
              <a:rPr sz="1850" spc="-95" dirty="0">
                <a:solidFill>
                  <a:srgbClr val="FFFFFF"/>
                </a:solidFill>
                <a:latin typeface="Calibri"/>
                <a:cs typeface="Calibri"/>
              </a:rPr>
              <a:t> </a:t>
            </a:r>
            <a:r>
              <a:rPr sz="1850" spc="-25" dirty="0">
                <a:solidFill>
                  <a:srgbClr val="FFFFFF"/>
                </a:solidFill>
                <a:latin typeface="Calibri"/>
                <a:cs typeface="Calibri"/>
              </a:rPr>
              <a:t>IT </a:t>
            </a:r>
            <a:r>
              <a:rPr sz="1850" spc="-10" dirty="0">
                <a:solidFill>
                  <a:srgbClr val="FFFFFF"/>
                </a:solidFill>
                <a:latin typeface="Calibri"/>
                <a:cs typeface="Calibri"/>
              </a:rPr>
              <a:t>Platform</a:t>
            </a:r>
            <a:endParaRPr sz="185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9036" y="5423915"/>
            <a:ext cx="11523980" cy="789940"/>
            <a:chOff x="669036" y="5423915"/>
            <a:chExt cx="11523980" cy="789940"/>
          </a:xfrm>
        </p:grpSpPr>
        <p:sp>
          <p:nvSpPr>
            <p:cNvPr id="3" name="object 3"/>
            <p:cNvSpPr/>
            <p:nvPr/>
          </p:nvSpPr>
          <p:spPr>
            <a:xfrm>
              <a:off x="669036" y="6208775"/>
              <a:ext cx="11523980" cy="0"/>
            </a:xfrm>
            <a:custGeom>
              <a:avLst/>
              <a:gdLst/>
              <a:ahLst/>
              <a:cxnLst/>
              <a:rect l="l" t="t" r="r" b="b"/>
              <a:pathLst>
                <a:path w="11523980">
                  <a:moveTo>
                    <a:pt x="0" y="0"/>
                  </a:moveTo>
                  <a:lnTo>
                    <a:pt x="11523472" y="0"/>
                  </a:lnTo>
                </a:path>
              </a:pathLst>
            </a:custGeom>
            <a:ln w="9525">
              <a:solidFill>
                <a:srgbClr val="D2D2D2"/>
              </a:solidFill>
            </a:ln>
          </p:spPr>
          <p:txBody>
            <a:bodyPr wrap="square" lIns="0" tIns="0" rIns="0" bIns="0" rtlCol="0"/>
            <a:lstStyle/>
            <a:p>
              <a:endParaRPr/>
            </a:p>
          </p:txBody>
        </p:sp>
        <p:sp>
          <p:nvSpPr>
            <p:cNvPr id="4" name="object 4"/>
            <p:cNvSpPr/>
            <p:nvPr/>
          </p:nvSpPr>
          <p:spPr>
            <a:xfrm>
              <a:off x="11280647" y="5423915"/>
              <a:ext cx="0" cy="785495"/>
            </a:xfrm>
            <a:custGeom>
              <a:avLst/>
              <a:gdLst/>
              <a:ahLst/>
              <a:cxnLst/>
              <a:rect l="l" t="t" r="r" b="b"/>
              <a:pathLst>
                <a:path h="785495">
                  <a:moveTo>
                    <a:pt x="0" y="0"/>
                  </a:moveTo>
                  <a:lnTo>
                    <a:pt x="0" y="784923"/>
                  </a:lnTo>
                </a:path>
              </a:pathLst>
            </a:custGeom>
            <a:ln w="9525">
              <a:solidFill>
                <a:srgbClr val="D2D2D2"/>
              </a:solidFill>
            </a:ln>
          </p:spPr>
          <p:txBody>
            <a:bodyPr wrap="square" lIns="0" tIns="0" rIns="0" bIns="0" rtlCol="0"/>
            <a:lstStyle/>
            <a:p>
              <a:endParaRPr/>
            </a:p>
          </p:txBody>
        </p:sp>
      </p:grpSp>
      <p:grpSp>
        <p:nvGrpSpPr>
          <p:cNvPr id="5" name="object 5"/>
          <p:cNvGrpSpPr/>
          <p:nvPr/>
        </p:nvGrpSpPr>
        <p:grpSpPr>
          <a:xfrm>
            <a:off x="9936480" y="260604"/>
            <a:ext cx="2112645" cy="3121660"/>
            <a:chOff x="9936480" y="260604"/>
            <a:chExt cx="2112645" cy="3121660"/>
          </a:xfrm>
        </p:grpSpPr>
        <p:sp>
          <p:nvSpPr>
            <p:cNvPr id="6" name="object 6"/>
            <p:cNvSpPr/>
            <p:nvPr/>
          </p:nvSpPr>
          <p:spPr>
            <a:xfrm>
              <a:off x="11280648" y="1028700"/>
              <a:ext cx="0" cy="2353310"/>
            </a:xfrm>
            <a:custGeom>
              <a:avLst/>
              <a:gdLst/>
              <a:ahLst/>
              <a:cxnLst/>
              <a:rect l="l" t="t" r="r" b="b"/>
              <a:pathLst>
                <a:path h="2353310">
                  <a:moveTo>
                    <a:pt x="0" y="0"/>
                  </a:moveTo>
                  <a:lnTo>
                    <a:pt x="0" y="2353055"/>
                  </a:lnTo>
                </a:path>
              </a:pathLst>
            </a:custGeom>
            <a:ln w="9525">
              <a:solidFill>
                <a:srgbClr val="D2D2D2"/>
              </a:solidFill>
            </a:ln>
          </p:spPr>
          <p:txBody>
            <a:bodyPr wrap="square" lIns="0" tIns="0" rIns="0" bIns="0" rtlCol="0"/>
            <a:lstStyle/>
            <a:p>
              <a:endParaRPr/>
            </a:p>
          </p:txBody>
        </p:sp>
        <p:pic>
          <p:nvPicPr>
            <p:cNvPr id="7" name="object 7"/>
            <p:cNvPicPr/>
            <p:nvPr/>
          </p:nvPicPr>
          <p:blipFill>
            <a:blip r:embed="rId2" cstate="print"/>
            <a:stretch>
              <a:fillRect/>
            </a:stretch>
          </p:blipFill>
          <p:spPr>
            <a:xfrm>
              <a:off x="9936480" y="260604"/>
              <a:ext cx="2112264" cy="783336"/>
            </a:xfrm>
            <a:prstGeom prst="rect">
              <a:avLst/>
            </a:prstGeom>
          </p:spPr>
        </p:pic>
      </p:grpSp>
      <p:grpSp>
        <p:nvGrpSpPr>
          <p:cNvPr id="8" name="object 8"/>
          <p:cNvGrpSpPr/>
          <p:nvPr/>
        </p:nvGrpSpPr>
        <p:grpSpPr>
          <a:xfrm>
            <a:off x="527304" y="6068567"/>
            <a:ext cx="288290" cy="789940"/>
            <a:chOff x="527304" y="6068567"/>
            <a:chExt cx="288290" cy="789940"/>
          </a:xfrm>
        </p:grpSpPr>
        <p:sp>
          <p:nvSpPr>
            <p:cNvPr id="9" name="object 9"/>
            <p:cNvSpPr/>
            <p:nvPr/>
          </p:nvSpPr>
          <p:spPr>
            <a:xfrm>
              <a:off x="669036" y="6213347"/>
              <a:ext cx="0" cy="645160"/>
            </a:xfrm>
            <a:custGeom>
              <a:avLst/>
              <a:gdLst/>
              <a:ahLst/>
              <a:cxnLst/>
              <a:rect l="l" t="t" r="r" b="b"/>
              <a:pathLst>
                <a:path h="645159">
                  <a:moveTo>
                    <a:pt x="0" y="0"/>
                  </a:moveTo>
                  <a:lnTo>
                    <a:pt x="0" y="644690"/>
                  </a:lnTo>
                </a:path>
              </a:pathLst>
            </a:custGeom>
            <a:ln w="9525">
              <a:solidFill>
                <a:srgbClr val="D2D2D2"/>
              </a:solidFill>
            </a:ln>
          </p:spPr>
          <p:txBody>
            <a:bodyPr wrap="square" lIns="0" tIns="0" rIns="0" bIns="0" rtlCol="0"/>
            <a:lstStyle/>
            <a:p>
              <a:endParaRPr/>
            </a:p>
          </p:txBody>
        </p:sp>
        <p:sp>
          <p:nvSpPr>
            <p:cNvPr id="10" name="object 10"/>
            <p:cNvSpPr/>
            <p:nvPr/>
          </p:nvSpPr>
          <p:spPr>
            <a:xfrm>
              <a:off x="527304" y="6068567"/>
              <a:ext cx="288290" cy="288290"/>
            </a:xfrm>
            <a:custGeom>
              <a:avLst/>
              <a:gdLst/>
              <a:ahLst/>
              <a:cxnLst/>
              <a:rect l="l" t="t" r="r" b="b"/>
              <a:pathLst>
                <a:path w="288290" h="288289">
                  <a:moveTo>
                    <a:pt x="144017" y="0"/>
                  </a:moveTo>
                  <a:lnTo>
                    <a:pt x="98496" y="7342"/>
                  </a:lnTo>
                  <a:lnTo>
                    <a:pt x="58962" y="27786"/>
                  </a:lnTo>
                  <a:lnTo>
                    <a:pt x="27786" y="58962"/>
                  </a:lnTo>
                  <a:lnTo>
                    <a:pt x="7342" y="98496"/>
                  </a:lnTo>
                  <a:lnTo>
                    <a:pt x="0" y="144017"/>
                  </a:lnTo>
                  <a:lnTo>
                    <a:pt x="7342" y="189539"/>
                  </a:lnTo>
                  <a:lnTo>
                    <a:pt x="27786" y="229073"/>
                  </a:lnTo>
                  <a:lnTo>
                    <a:pt x="58962" y="260249"/>
                  </a:lnTo>
                  <a:lnTo>
                    <a:pt x="98496" y="280693"/>
                  </a:lnTo>
                  <a:lnTo>
                    <a:pt x="144017" y="288035"/>
                  </a:lnTo>
                  <a:lnTo>
                    <a:pt x="189539" y="280693"/>
                  </a:lnTo>
                  <a:lnTo>
                    <a:pt x="229073" y="260249"/>
                  </a:lnTo>
                  <a:lnTo>
                    <a:pt x="260249" y="229073"/>
                  </a:lnTo>
                  <a:lnTo>
                    <a:pt x="280693" y="189539"/>
                  </a:lnTo>
                  <a:lnTo>
                    <a:pt x="288036" y="144017"/>
                  </a:lnTo>
                  <a:lnTo>
                    <a:pt x="280693" y="98496"/>
                  </a:lnTo>
                  <a:lnTo>
                    <a:pt x="260249" y="58962"/>
                  </a:lnTo>
                  <a:lnTo>
                    <a:pt x="229073" y="27786"/>
                  </a:lnTo>
                  <a:lnTo>
                    <a:pt x="189539" y="7342"/>
                  </a:lnTo>
                  <a:lnTo>
                    <a:pt x="144017" y="0"/>
                  </a:lnTo>
                  <a:close/>
                </a:path>
              </a:pathLst>
            </a:custGeom>
            <a:solidFill>
              <a:srgbClr val="D0D0D0"/>
            </a:solidFill>
          </p:spPr>
          <p:txBody>
            <a:bodyPr wrap="square" lIns="0" tIns="0" rIns="0" bIns="0" rtlCol="0"/>
            <a:lstStyle/>
            <a:p>
              <a:endParaRPr/>
            </a:p>
          </p:txBody>
        </p:sp>
      </p:grpSp>
      <p:pic>
        <p:nvPicPr>
          <p:cNvPr id="11" name="object 11"/>
          <p:cNvPicPr/>
          <p:nvPr/>
        </p:nvPicPr>
        <p:blipFill>
          <a:blip r:embed="rId3" cstate="print"/>
          <a:stretch>
            <a:fillRect/>
          </a:stretch>
        </p:blipFill>
        <p:spPr>
          <a:xfrm>
            <a:off x="11184635" y="6112764"/>
            <a:ext cx="192024" cy="192023"/>
          </a:xfrm>
          <a:prstGeom prst="rect">
            <a:avLst/>
          </a:prstGeom>
        </p:spPr>
      </p:pic>
      <p:sp>
        <p:nvSpPr>
          <p:cNvPr id="12" name="object 12"/>
          <p:cNvSpPr txBox="1">
            <a:spLocks noGrp="1"/>
          </p:cNvSpPr>
          <p:nvPr>
            <p:ph type="title"/>
          </p:nvPr>
        </p:nvSpPr>
        <p:spPr>
          <a:xfrm>
            <a:off x="605129" y="237236"/>
            <a:ext cx="3851275" cy="594360"/>
          </a:xfrm>
          <a:prstGeom prst="rect">
            <a:avLst/>
          </a:prstGeom>
        </p:spPr>
        <p:txBody>
          <a:bodyPr vert="horz" wrap="square" lIns="0" tIns="16510" rIns="0" bIns="0" rtlCol="0">
            <a:spAutoFit/>
          </a:bodyPr>
          <a:lstStyle/>
          <a:p>
            <a:pPr marL="12700">
              <a:lnSpc>
                <a:spcPct val="100000"/>
              </a:lnSpc>
              <a:spcBef>
                <a:spcPts val="130"/>
              </a:spcBef>
            </a:pPr>
            <a:r>
              <a:rPr dirty="0"/>
              <a:t>EuroHeart</a:t>
            </a:r>
            <a:r>
              <a:rPr spc="-75" dirty="0"/>
              <a:t> </a:t>
            </a:r>
            <a:r>
              <a:rPr spc="-10" dirty="0"/>
              <a:t>Network</a:t>
            </a:r>
          </a:p>
        </p:txBody>
      </p:sp>
      <p:grpSp>
        <p:nvGrpSpPr>
          <p:cNvPr id="13" name="object 13"/>
          <p:cNvGrpSpPr/>
          <p:nvPr/>
        </p:nvGrpSpPr>
        <p:grpSpPr>
          <a:xfrm>
            <a:off x="1153922" y="864361"/>
            <a:ext cx="7351395" cy="5303520"/>
            <a:chOff x="1153922" y="864361"/>
            <a:chExt cx="7351395" cy="5303520"/>
          </a:xfrm>
        </p:grpSpPr>
        <p:pic>
          <p:nvPicPr>
            <p:cNvPr id="14" name="object 14"/>
            <p:cNvPicPr/>
            <p:nvPr/>
          </p:nvPicPr>
          <p:blipFill>
            <a:blip r:embed="rId4" cstate="print"/>
            <a:stretch>
              <a:fillRect/>
            </a:stretch>
          </p:blipFill>
          <p:spPr>
            <a:xfrm>
              <a:off x="1257157" y="1072895"/>
              <a:ext cx="6853570" cy="4844796"/>
            </a:xfrm>
            <a:prstGeom prst="rect">
              <a:avLst/>
            </a:prstGeom>
          </p:spPr>
        </p:pic>
        <p:sp>
          <p:nvSpPr>
            <p:cNvPr id="15" name="object 15"/>
            <p:cNvSpPr/>
            <p:nvPr/>
          </p:nvSpPr>
          <p:spPr>
            <a:xfrm>
              <a:off x="6371081" y="877061"/>
              <a:ext cx="2121535" cy="5245735"/>
            </a:xfrm>
            <a:custGeom>
              <a:avLst/>
              <a:gdLst/>
              <a:ahLst/>
              <a:cxnLst/>
              <a:rect l="l" t="t" r="r" b="b"/>
              <a:pathLst>
                <a:path w="2121534" h="5245735">
                  <a:moveTo>
                    <a:pt x="2121408" y="0"/>
                  </a:moveTo>
                  <a:lnTo>
                    <a:pt x="0" y="0"/>
                  </a:lnTo>
                  <a:lnTo>
                    <a:pt x="0" y="5245608"/>
                  </a:lnTo>
                  <a:lnTo>
                    <a:pt x="2121408" y="5245608"/>
                  </a:lnTo>
                  <a:lnTo>
                    <a:pt x="2121408" y="0"/>
                  </a:lnTo>
                  <a:close/>
                </a:path>
              </a:pathLst>
            </a:custGeom>
            <a:solidFill>
              <a:srgbClr val="FFFFFF"/>
            </a:solidFill>
          </p:spPr>
          <p:txBody>
            <a:bodyPr wrap="square" lIns="0" tIns="0" rIns="0" bIns="0" rtlCol="0"/>
            <a:lstStyle/>
            <a:p>
              <a:endParaRPr/>
            </a:p>
          </p:txBody>
        </p:sp>
        <p:sp>
          <p:nvSpPr>
            <p:cNvPr id="16" name="object 16"/>
            <p:cNvSpPr/>
            <p:nvPr/>
          </p:nvSpPr>
          <p:spPr>
            <a:xfrm>
              <a:off x="6371081" y="877061"/>
              <a:ext cx="2121535" cy="5245735"/>
            </a:xfrm>
            <a:custGeom>
              <a:avLst/>
              <a:gdLst/>
              <a:ahLst/>
              <a:cxnLst/>
              <a:rect l="l" t="t" r="r" b="b"/>
              <a:pathLst>
                <a:path w="2121534" h="5245735">
                  <a:moveTo>
                    <a:pt x="0" y="5245608"/>
                  </a:moveTo>
                  <a:lnTo>
                    <a:pt x="2121408" y="5245608"/>
                  </a:lnTo>
                  <a:lnTo>
                    <a:pt x="2121408" y="0"/>
                  </a:lnTo>
                  <a:lnTo>
                    <a:pt x="0" y="0"/>
                  </a:lnTo>
                  <a:lnTo>
                    <a:pt x="0" y="5245608"/>
                  </a:lnTo>
                  <a:close/>
                </a:path>
              </a:pathLst>
            </a:custGeom>
            <a:ln w="25400">
              <a:solidFill>
                <a:srgbClr val="FFFFFF"/>
              </a:solidFill>
            </a:ln>
          </p:spPr>
          <p:txBody>
            <a:bodyPr wrap="square" lIns="0" tIns="0" rIns="0" bIns="0" rtlCol="0"/>
            <a:lstStyle/>
            <a:p>
              <a:endParaRPr/>
            </a:p>
          </p:txBody>
        </p:sp>
        <p:pic>
          <p:nvPicPr>
            <p:cNvPr id="17" name="object 17"/>
            <p:cNvPicPr/>
            <p:nvPr/>
          </p:nvPicPr>
          <p:blipFill>
            <a:blip r:embed="rId5" cstate="print"/>
            <a:stretch>
              <a:fillRect/>
            </a:stretch>
          </p:blipFill>
          <p:spPr>
            <a:xfrm>
              <a:off x="5660136" y="4654296"/>
              <a:ext cx="1479804" cy="1513331"/>
            </a:xfrm>
            <a:prstGeom prst="rect">
              <a:avLst/>
            </a:prstGeom>
          </p:spPr>
        </p:pic>
        <p:sp>
          <p:nvSpPr>
            <p:cNvPr id="18" name="object 18"/>
            <p:cNvSpPr/>
            <p:nvPr/>
          </p:nvSpPr>
          <p:spPr>
            <a:xfrm>
              <a:off x="1166622" y="1073657"/>
              <a:ext cx="1045844" cy="410209"/>
            </a:xfrm>
            <a:custGeom>
              <a:avLst/>
              <a:gdLst/>
              <a:ahLst/>
              <a:cxnLst/>
              <a:rect l="l" t="t" r="r" b="b"/>
              <a:pathLst>
                <a:path w="1045844" h="410209">
                  <a:moveTo>
                    <a:pt x="1045464" y="0"/>
                  </a:moveTo>
                  <a:lnTo>
                    <a:pt x="0" y="0"/>
                  </a:lnTo>
                  <a:lnTo>
                    <a:pt x="0" y="409956"/>
                  </a:lnTo>
                  <a:lnTo>
                    <a:pt x="1045464" y="409956"/>
                  </a:lnTo>
                  <a:lnTo>
                    <a:pt x="1045464" y="0"/>
                  </a:lnTo>
                  <a:close/>
                </a:path>
              </a:pathLst>
            </a:custGeom>
            <a:solidFill>
              <a:srgbClr val="FFFFFF"/>
            </a:solidFill>
          </p:spPr>
          <p:txBody>
            <a:bodyPr wrap="square" lIns="0" tIns="0" rIns="0" bIns="0" rtlCol="0"/>
            <a:lstStyle/>
            <a:p>
              <a:endParaRPr/>
            </a:p>
          </p:txBody>
        </p:sp>
        <p:sp>
          <p:nvSpPr>
            <p:cNvPr id="19" name="object 19"/>
            <p:cNvSpPr/>
            <p:nvPr/>
          </p:nvSpPr>
          <p:spPr>
            <a:xfrm>
              <a:off x="1166622" y="1073657"/>
              <a:ext cx="1045844" cy="410209"/>
            </a:xfrm>
            <a:custGeom>
              <a:avLst/>
              <a:gdLst/>
              <a:ahLst/>
              <a:cxnLst/>
              <a:rect l="l" t="t" r="r" b="b"/>
              <a:pathLst>
                <a:path w="1045844" h="410209">
                  <a:moveTo>
                    <a:pt x="0" y="409956"/>
                  </a:moveTo>
                  <a:lnTo>
                    <a:pt x="1045464" y="409956"/>
                  </a:lnTo>
                  <a:lnTo>
                    <a:pt x="1045464" y="0"/>
                  </a:lnTo>
                  <a:lnTo>
                    <a:pt x="0" y="0"/>
                  </a:lnTo>
                  <a:lnTo>
                    <a:pt x="0" y="409956"/>
                  </a:lnTo>
                  <a:close/>
                </a:path>
              </a:pathLst>
            </a:custGeom>
            <a:ln w="25400">
              <a:solidFill>
                <a:srgbClr val="FFFFFF"/>
              </a:solidFill>
            </a:ln>
          </p:spPr>
          <p:txBody>
            <a:bodyPr wrap="square" lIns="0" tIns="0" rIns="0" bIns="0" rtlCol="0"/>
            <a:lstStyle/>
            <a:p>
              <a:endParaRPr/>
            </a:p>
          </p:txBody>
        </p:sp>
      </p:grpSp>
      <p:sp>
        <p:nvSpPr>
          <p:cNvPr id="20" name="object 20"/>
          <p:cNvSpPr txBox="1"/>
          <p:nvPr/>
        </p:nvSpPr>
        <p:spPr>
          <a:xfrm>
            <a:off x="726744" y="1213180"/>
            <a:ext cx="1953895" cy="30035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AD0F21"/>
                </a:solidFill>
                <a:latin typeface="Calibri"/>
                <a:cs typeface="Calibri"/>
              </a:rPr>
              <a:t>EuroHeart</a:t>
            </a:r>
            <a:r>
              <a:rPr sz="1800" b="1" spc="-95" dirty="0">
                <a:solidFill>
                  <a:srgbClr val="AD0F21"/>
                </a:solidFill>
                <a:latin typeface="Calibri"/>
                <a:cs typeface="Calibri"/>
              </a:rPr>
              <a:t> </a:t>
            </a:r>
            <a:r>
              <a:rPr sz="1800" b="1" spc="-10" dirty="0">
                <a:solidFill>
                  <a:srgbClr val="AD0F21"/>
                </a:solidFill>
                <a:latin typeface="Calibri"/>
                <a:cs typeface="Calibri"/>
              </a:rPr>
              <a:t>Countries</a:t>
            </a:r>
            <a:endParaRPr sz="1800">
              <a:latin typeface="Calibri"/>
              <a:cs typeface="Calibri"/>
            </a:endParaRPr>
          </a:p>
        </p:txBody>
      </p:sp>
      <p:sp>
        <p:nvSpPr>
          <p:cNvPr id="21" name="object 21"/>
          <p:cNvSpPr txBox="1"/>
          <p:nvPr/>
        </p:nvSpPr>
        <p:spPr>
          <a:xfrm>
            <a:off x="726744" y="1488185"/>
            <a:ext cx="1213485" cy="1946275"/>
          </a:xfrm>
          <a:prstGeom prst="rect">
            <a:avLst/>
          </a:prstGeom>
        </p:spPr>
        <p:txBody>
          <a:bodyPr vert="horz" wrap="square" lIns="0" tIns="12700" rIns="0" bIns="0" rtlCol="0">
            <a:spAutoFit/>
          </a:bodyPr>
          <a:lstStyle/>
          <a:p>
            <a:pPr marL="316865" indent="-304165">
              <a:lnSpc>
                <a:spcPct val="100000"/>
              </a:lnSpc>
              <a:spcBef>
                <a:spcPts val="100"/>
              </a:spcBef>
              <a:buAutoNum type="arabicPeriod"/>
              <a:tabLst>
                <a:tab pos="316865" algn="l"/>
              </a:tabLst>
            </a:pPr>
            <a:r>
              <a:rPr sz="1800" b="1" spc="-10" dirty="0">
                <a:solidFill>
                  <a:srgbClr val="AD0F21"/>
                </a:solidFill>
                <a:latin typeface="Calibri"/>
                <a:cs typeface="Calibri"/>
              </a:rPr>
              <a:t>Estonia</a:t>
            </a:r>
            <a:endParaRPr sz="1800">
              <a:latin typeface="Calibri"/>
              <a:cs typeface="Calibri"/>
            </a:endParaRPr>
          </a:p>
          <a:p>
            <a:pPr marL="316865" indent="-304165">
              <a:lnSpc>
                <a:spcPct val="100000"/>
              </a:lnSpc>
              <a:buAutoNum type="arabicPeriod"/>
              <a:tabLst>
                <a:tab pos="316865" algn="l"/>
              </a:tabLst>
            </a:pPr>
            <a:r>
              <a:rPr sz="1800" b="1" spc="-10" dirty="0">
                <a:solidFill>
                  <a:srgbClr val="AD0F21"/>
                </a:solidFill>
                <a:latin typeface="Calibri"/>
                <a:cs typeface="Calibri"/>
              </a:rPr>
              <a:t>Hungary</a:t>
            </a:r>
            <a:endParaRPr sz="1800">
              <a:latin typeface="Calibri"/>
              <a:cs typeface="Calibri"/>
            </a:endParaRPr>
          </a:p>
          <a:p>
            <a:pPr marL="316865" indent="-304165">
              <a:lnSpc>
                <a:spcPct val="100000"/>
              </a:lnSpc>
              <a:buAutoNum type="arabicPeriod"/>
              <a:tabLst>
                <a:tab pos="316865" algn="l"/>
              </a:tabLst>
            </a:pPr>
            <a:r>
              <a:rPr sz="1800" b="1" spc="-10" dirty="0">
                <a:solidFill>
                  <a:srgbClr val="AD0F21"/>
                </a:solidFill>
                <a:latin typeface="Calibri"/>
                <a:cs typeface="Calibri"/>
              </a:rPr>
              <a:t>Portugal</a:t>
            </a:r>
            <a:endParaRPr sz="1800">
              <a:latin typeface="Calibri"/>
              <a:cs typeface="Calibri"/>
            </a:endParaRPr>
          </a:p>
          <a:p>
            <a:pPr marL="316865" indent="-304165">
              <a:lnSpc>
                <a:spcPct val="100000"/>
              </a:lnSpc>
              <a:buAutoNum type="arabicPeriod"/>
              <a:tabLst>
                <a:tab pos="316865" algn="l"/>
              </a:tabLst>
            </a:pPr>
            <a:r>
              <a:rPr sz="1800" b="1" spc="-10" dirty="0">
                <a:solidFill>
                  <a:srgbClr val="AD0F21"/>
                </a:solidFill>
                <a:latin typeface="Calibri"/>
                <a:cs typeface="Calibri"/>
              </a:rPr>
              <a:t>Romania</a:t>
            </a:r>
            <a:endParaRPr sz="1800">
              <a:latin typeface="Calibri"/>
              <a:cs typeface="Calibri"/>
            </a:endParaRPr>
          </a:p>
          <a:p>
            <a:pPr marL="316865" indent="-304165">
              <a:lnSpc>
                <a:spcPct val="100000"/>
              </a:lnSpc>
              <a:buAutoNum type="arabicPeriod"/>
              <a:tabLst>
                <a:tab pos="316865" algn="l"/>
              </a:tabLst>
            </a:pPr>
            <a:r>
              <a:rPr sz="1800" b="1" spc="-10" dirty="0">
                <a:solidFill>
                  <a:srgbClr val="AD0F21"/>
                </a:solidFill>
                <a:latin typeface="Calibri"/>
                <a:cs typeface="Calibri"/>
              </a:rPr>
              <a:t>Sweden</a:t>
            </a:r>
            <a:endParaRPr sz="1800">
              <a:latin typeface="Calibri"/>
              <a:cs typeface="Calibri"/>
            </a:endParaRPr>
          </a:p>
          <a:p>
            <a:pPr marL="316865" indent="-304165">
              <a:lnSpc>
                <a:spcPct val="100000"/>
              </a:lnSpc>
              <a:buAutoNum type="arabicPeriod"/>
              <a:tabLst>
                <a:tab pos="316865" algn="l"/>
              </a:tabLst>
            </a:pPr>
            <a:r>
              <a:rPr sz="1800" b="1" spc="-10" dirty="0">
                <a:solidFill>
                  <a:srgbClr val="AD0F21"/>
                </a:solidFill>
                <a:latin typeface="Calibri"/>
                <a:cs typeface="Calibri"/>
              </a:rPr>
              <a:t>Lithuania</a:t>
            </a:r>
            <a:endParaRPr sz="1800">
              <a:latin typeface="Calibri"/>
              <a:cs typeface="Calibri"/>
            </a:endParaRPr>
          </a:p>
          <a:p>
            <a:pPr marL="316865" indent="-304165">
              <a:lnSpc>
                <a:spcPct val="100000"/>
              </a:lnSpc>
              <a:buAutoNum type="arabicPeriod"/>
              <a:tabLst>
                <a:tab pos="316865" algn="l"/>
              </a:tabLst>
            </a:pPr>
            <a:r>
              <a:rPr sz="1800" b="1" spc="-10" dirty="0">
                <a:solidFill>
                  <a:srgbClr val="AD0F21"/>
                </a:solidFill>
                <a:latin typeface="Calibri"/>
                <a:cs typeface="Calibri"/>
              </a:rPr>
              <a:t>Denmark</a:t>
            </a:r>
            <a:endParaRPr sz="1800">
              <a:latin typeface="Calibri"/>
              <a:cs typeface="Calibri"/>
            </a:endParaRPr>
          </a:p>
        </p:txBody>
      </p:sp>
      <p:sp>
        <p:nvSpPr>
          <p:cNvPr id="22" name="object 22"/>
          <p:cNvSpPr txBox="1"/>
          <p:nvPr/>
        </p:nvSpPr>
        <p:spPr>
          <a:xfrm>
            <a:off x="726744" y="3408679"/>
            <a:ext cx="2111375" cy="1123315"/>
          </a:xfrm>
          <a:prstGeom prst="rect">
            <a:avLst/>
          </a:prstGeom>
        </p:spPr>
        <p:txBody>
          <a:bodyPr vert="horz" wrap="square" lIns="0" tIns="12700" rIns="0" bIns="0" rtlCol="0">
            <a:spAutoFit/>
          </a:bodyPr>
          <a:lstStyle/>
          <a:p>
            <a:pPr marL="316865" indent="-304165">
              <a:lnSpc>
                <a:spcPct val="100000"/>
              </a:lnSpc>
              <a:spcBef>
                <a:spcPts val="100"/>
              </a:spcBef>
              <a:buAutoNum type="arabicPeriod" startAt="8"/>
              <a:tabLst>
                <a:tab pos="316865" algn="l"/>
              </a:tabLst>
            </a:pPr>
            <a:r>
              <a:rPr sz="1800" b="1" spc="-10" dirty="0">
                <a:solidFill>
                  <a:srgbClr val="AD0F21"/>
                </a:solidFill>
                <a:latin typeface="Calibri"/>
                <a:cs typeface="Calibri"/>
              </a:rPr>
              <a:t>Iceland</a:t>
            </a:r>
            <a:endParaRPr sz="1800">
              <a:latin typeface="Calibri"/>
              <a:cs typeface="Calibri"/>
            </a:endParaRPr>
          </a:p>
          <a:p>
            <a:pPr marL="316865" indent="-304165">
              <a:lnSpc>
                <a:spcPct val="100000"/>
              </a:lnSpc>
              <a:buAutoNum type="arabicPeriod" startAt="8"/>
              <a:tabLst>
                <a:tab pos="316865" algn="l"/>
              </a:tabLst>
            </a:pPr>
            <a:r>
              <a:rPr sz="1800" b="1" spc="-10" dirty="0">
                <a:solidFill>
                  <a:srgbClr val="AD0F21"/>
                </a:solidFill>
                <a:latin typeface="Calibri"/>
                <a:cs typeface="Calibri"/>
              </a:rPr>
              <a:t>Singapore</a:t>
            </a:r>
            <a:endParaRPr sz="1800">
              <a:latin typeface="Calibri"/>
              <a:cs typeface="Calibri"/>
            </a:endParaRPr>
          </a:p>
          <a:p>
            <a:pPr marL="316230" indent="-304800">
              <a:lnSpc>
                <a:spcPct val="100000"/>
              </a:lnSpc>
              <a:buAutoNum type="arabicPeriod" startAt="8"/>
              <a:tabLst>
                <a:tab pos="316230" algn="l"/>
              </a:tabLst>
            </a:pPr>
            <a:r>
              <a:rPr sz="1800" b="1" dirty="0">
                <a:solidFill>
                  <a:srgbClr val="006FC0"/>
                </a:solidFill>
                <a:latin typeface="Calibri"/>
                <a:cs typeface="Calibri"/>
              </a:rPr>
              <a:t>Republic</a:t>
            </a:r>
            <a:r>
              <a:rPr sz="1800" b="1" spc="-45" dirty="0">
                <a:solidFill>
                  <a:srgbClr val="006FC0"/>
                </a:solidFill>
                <a:latin typeface="Calibri"/>
                <a:cs typeface="Calibri"/>
              </a:rPr>
              <a:t> </a:t>
            </a:r>
            <a:r>
              <a:rPr sz="1800" b="1" dirty="0">
                <a:solidFill>
                  <a:srgbClr val="006FC0"/>
                </a:solidFill>
                <a:latin typeface="Calibri"/>
                <a:cs typeface="Calibri"/>
              </a:rPr>
              <a:t>of</a:t>
            </a:r>
            <a:r>
              <a:rPr sz="1800" b="1" spc="-60" dirty="0">
                <a:solidFill>
                  <a:srgbClr val="006FC0"/>
                </a:solidFill>
                <a:latin typeface="Calibri"/>
                <a:cs typeface="Calibri"/>
              </a:rPr>
              <a:t> </a:t>
            </a:r>
            <a:r>
              <a:rPr sz="1800" b="1" spc="-10" dirty="0">
                <a:solidFill>
                  <a:srgbClr val="006FC0"/>
                </a:solidFill>
                <a:latin typeface="Calibri"/>
                <a:cs typeface="Calibri"/>
              </a:rPr>
              <a:t>Ireland</a:t>
            </a:r>
            <a:endParaRPr sz="1800">
              <a:latin typeface="Calibri"/>
              <a:cs typeface="Calibri"/>
            </a:endParaRPr>
          </a:p>
          <a:p>
            <a:pPr marL="316230" indent="-304800">
              <a:lnSpc>
                <a:spcPct val="100000"/>
              </a:lnSpc>
              <a:buAutoNum type="arabicPeriod" startAt="8"/>
              <a:tabLst>
                <a:tab pos="316230" algn="l"/>
              </a:tabLst>
            </a:pPr>
            <a:r>
              <a:rPr sz="1800" b="1" spc="-10" dirty="0">
                <a:solidFill>
                  <a:srgbClr val="006FC0"/>
                </a:solidFill>
                <a:latin typeface="Calibri"/>
                <a:cs typeface="Calibri"/>
              </a:rPr>
              <a:t>Italy</a:t>
            </a:r>
            <a:endParaRPr sz="1800">
              <a:latin typeface="Calibri"/>
              <a:cs typeface="Calibri"/>
            </a:endParaRPr>
          </a:p>
        </p:txBody>
      </p:sp>
      <p:grpSp>
        <p:nvGrpSpPr>
          <p:cNvPr id="23" name="object 23"/>
          <p:cNvGrpSpPr/>
          <p:nvPr/>
        </p:nvGrpSpPr>
        <p:grpSpPr>
          <a:xfrm>
            <a:off x="7229665" y="3376993"/>
            <a:ext cx="4708525" cy="2051685"/>
            <a:chOff x="7229665" y="3376993"/>
            <a:chExt cx="4708525" cy="2051685"/>
          </a:xfrm>
        </p:grpSpPr>
        <p:sp>
          <p:nvSpPr>
            <p:cNvPr id="24" name="object 24"/>
            <p:cNvSpPr/>
            <p:nvPr/>
          </p:nvSpPr>
          <p:spPr>
            <a:xfrm>
              <a:off x="7234428" y="3381755"/>
              <a:ext cx="4699000" cy="2042160"/>
            </a:xfrm>
            <a:custGeom>
              <a:avLst/>
              <a:gdLst/>
              <a:ahLst/>
              <a:cxnLst/>
              <a:rect l="l" t="t" r="r" b="b"/>
              <a:pathLst>
                <a:path w="4699000" h="2042160">
                  <a:moveTo>
                    <a:pt x="4698491" y="0"/>
                  </a:moveTo>
                  <a:lnTo>
                    <a:pt x="0" y="0"/>
                  </a:lnTo>
                  <a:lnTo>
                    <a:pt x="0" y="2042160"/>
                  </a:lnTo>
                  <a:lnTo>
                    <a:pt x="4698491" y="2042160"/>
                  </a:lnTo>
                  <a:lnTo>
                    <a:pt x="4698491" y="0"/>
                  </a:lnTo>
                  <a:close/>
                </a:path>
              </a:pathLst>
            </a:custGeom>
            <a:solidFill>
              <a:srgbClr val="DADADA"/>
            </a:solidFill>
          </p:spPr>
          <p:txBody>
            <a:bodyPr wrap="square" lIns="0" tIns="0" rIns="0" bIns="0" rtlCol="0"/>
            <a:lstStyle/>
            <a:p>
              <a:endParaRPr/>
            </a:p>
          </p:txBody>
        </p:sp>
        <p:sp>
          <p:nvSpPr>
            <p:cNvPr id="25" name="object 25"/>
            <p:cNvSpPr/>
            <p:nvPr/>
          </p:nvSpPr>
          <p:spPr>
            <a:xfrm>
              <a:off x="7234428" y="3381755"/>
              <a:ext cx="4699000" cy="2042160"/>
            </a:xfrm>
            <a:custGeom>
              <a:avLst/>
              <a:gdLst/>
              <a:ahLst/>
              <a:cxnLst/>
              <a:rect l="l" t="t" r="r" b="b"/>
              <a:pathLst>
                <a:path w="4699000" h="2042160">
                  <a:moveTo>
                    <a:pt x="0" y="2042160"/>
                  </a:moveTo>
                  <a:lnTo>
                    <a:pt x="4698491" y="2042160"/>
                  </a:lnTo>
                  <a:lnTo>
                    <a:pt x="4698491" y="0"/>
                  </a:lnTo>
                  <a:lnTo>
                    <a:pt x="0" y="0"/>
                  </a:lnTo>
                  <a:lnTo>
                    <a:pt x="0" y="2042160"/>
                  </a:lnTo>
                  <a:close/>
                </a:path>
              </a:pathLst>
            </a:custGeom>
            <a:ln w="9524">
              <a:solidFill>
                <a:srgbClr val="000000"/>
              </a:solidFill>
            </a:ln>
          </p:spPr>
          <p:txBody>
            <a:bodyPr wrap="square" lIns="0" tIns="0" rIns="0" bIns="0" rtlCol="0"/>
            <a:lstStyle/>
            <a:p>
              <a:endParaRPr/>
            </a:p>
          </p:txBody>
        </p:sp>
      </p:grpSp>
      <p:sp>
        <p:nvSpPr>
          <p:cNvPr id="26" name="object 26"/>
          <p:cNvSpPr txBox="1"/>
          <p:nvPr/>
        </p:nvSpPr>
        <p:spPr>
          <a:xfrm>
            <a:off x="7314692" y="3399282"/>
            <a:ext cx="346138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06FC0"/>
                </a:solidFill>
                <a:latin typeface="Calibri"/>
                <a:cs typeface="Calibri"/>
              </a:rPr>
              <a:t>Goal</a:t>
            </a:r>
            <a:r>
              <a:rPr sz="2000" b="1" spc="-30" dirty="0">
                <a:solidFill>
                  <a:srgbClr val="006FC0"/>
                </a:solidFill>
                <a:latin typeface="Calibri"/>
                <a:cs typeface="Calibri"/>
              </a:rPr>
              <a:t> </a:t>
            </a:r>
            <a:r>
              <a:rPr sz="2000" b="1" dirty="0">
                <a:latin typeface="Calibri"/>
                <a:cs typeface="Calibri"/>
              </a:rPr>
              <a:t>of</a:t>
            </a:r>
            <a:r>
              <a:rPr sz="2000" b="1" spc="-20" dirty="0">
                <a:latin typeface="Calibri"/>
                <a:cs typeface="Calibri"/>
              </a:rPr>
              <a:t> </a:t>
            </a:r>
            <a:r>
              <a:rPr sz="2000" b="1" dirty="0">
                <a:latin typeface="Calibri"/>
                <a:cs typeface="Calibri"/>
              </a:rPr>
              <a:t>the</a:t>
            </a:r>
            <a:r>
              <a:rPr sz="2000" b="1" spc="-25" dirty="0">
                <a:latin typeface="Calibri"/>
                <a:cs typeface="Calibri"/>
              </a:rPr>
              <a:t> </a:t>
            </a:r>
            <a:r>
              <a:rPr sz="2000" b="1" dirty="0">
                <a:solidFill>
                  <a:srgbClr val="006FC0"/>
                </a:solidFill>
                <a:latin typeface="Calibri"/>
                <a:cs typeface="Calibri"/>
              </a:rPr>
              <a:t>Consolidation</a:t>
            </a:r>
            <a:r>
              <a:rPr sz="2000" b="1" spc="-55" dirty="0">
                <a:solidFill>
                  <a:srgbClr val="006FC0"/>
                </a:solidFill>
                <a:latin typeface="Calibri"/>
                <a:cs typeface="Calibri"/>
              </a:rPr>
              <a:t> </a:t>
            </a:r>
            <a:r>
              <a:rPr sz="2000" b="1" spc="-10" dirty="0">
                <a:solidFill>
                  <a:srgbClr val="006FC0"/>
                </a:solidFill>
                <a:latin typeface="Calibri"/>
                <a:cs typeface="Calibri"/>
              </a:rPr>
              <a:t>phase</a:t>
            </a:r>
            <a:r>
              <a:rPr sz="2000" b="1" spc="-10" dirty="0">
                <a:latin typeface="Calibri"/>
                <a:cs typeface="Calibri"/>
              </a:rPr>
              <a:t>:</a:t>
            </a:r>
            <a:endParaRPr sz="2000">
              <a:latin typeface="Calibri"/>
              <a:cs typeface="Calibri"/>
            </a:endParaRPr>
          </a:p>
        </p:txBody>
      </p:sp>
      <p:sp>
        <p:nvSpPr>
          <p:cNvPr id="27" name="object 27"/>
          <p:cNvSpPr txBox="1"/>
          <p:nvPr/>
        </p:nvSpPr>
        <p:spPr>
          <a:xfrm>
            <a:off x="7314692" y="3704082"/>
            <a:ext cx="4448810" cy="1652905"/>
          </a:xfrm>
          <a:prstGeom prst="rect">
            <a:avLst/>
          </a:prstGeom>
        </p:spPr>
        <p:txBody>
          <a:bodyPr vert="horz" wrap="square" lIns="0" tIns="12700" rIns="0" bIns="0" rtlCol="0">
            <a:spAutoFit/>
          </a:bodyPr>
          <a:lstStyle/>
          <a:p>
            <a:pPr marL="469900" marR="523240" indent="-457200" algn="just">
              <a:lnSpc>
                <a:spcPct val="100000"/>
              </a:lnSpc>
              <a:spcBef>
                <a:spcPts val="100"/>
              </a:spcBef>
              <a:buFont typeface="Wingdings"/>
              <a:buChar char=""/>
              <a:tabLst>
                <a:tab pos="469900" algn="l"/>
              </a:tabLst>
            </a:pPr>
            <a:r>
              <a:rPr sz="2000" dirty="0">
                <a:latin typeface="Calibri"/>
                <a:cs typeface="Calibri"/>
              </a:rPr>
              <a:t>Continue</a:t>
            </a:r>
            <a:r>
              <a:rPr sz="2000" spc="-60" dirty="0">
                <a:latin typeface="Calibri"/>
                <a:cs typeface="Calibri"/>
              </a:rPr>
              <a:t> </a:t>
            </a:r>
            <a:r>
              <a:rPr sz="2000" dirty="0">
                <a:latin typeface="Calibri"/>
                <a:cs typeface="Calibri"/>
              </a:rPr>
              <a:t>supporting</a:t>
            </a:r>
            <a:r>
              <a:rPr sz="2000" spc="-60" dirty="0">
                <a:latin typeface="Calibri"/>
                <a:cs typeface="Calibri"/>
              </a:rPr>
              <a:t> </a:t>
            </a:r>
            <a:r>
              <a:rPr sz="2000" dirty="0">
                <a:latin typeface="Calibri"/>
                <a:cs typeface="Calibri"/>
              </a:rPr>
              <a:t>ongoing</a:t>
            </a:r>
            <a:r>
              <a:rPr sz="2000" spc="-80" dirty="0">
                <a:latin typeface="Calibri"/>
                <a:cs typeface="Calibri"/>
              </a:rPr>
              <a:t> </a:t>
            </a:r>
            <a:r>
              <a:rPr sz="2000" spc="-25" dirty="0">
                <a:latin typeface="Calibri"/>
                <a:cs typeface="Calibri"/>
              </a:rPr>
              <a:t>and </a:t>
            </a:r>
            <a:r>
              <a:rPr sz="2000" dirty="0">
                <a:latin typeface="Calibri"/>
                <a:cs typeface="Calibri"/>
              </a:rPr>
              <a:t>novel</a:t>
            </a:r>
            <a:r>
              <a:rPr sz="2000" spc="-55" dirty="0">
                <a:latin typeface="Calibri"/>
                <a:cs typeface="Calibri"/>
              </a:rPr>
              <a:t> </a:t>
            </a:r>
            <a:r>
              <a:rPr sz="2000" dirty="0">
                <a:latin typeface="Calibri"/>
                <a:cs typeface="Calibri"/>
              </a:rPr>
              <a:t>quality</a:t>
            </a:r>
            <a:r>
              <a:rPr sz="2000" spc="-50" dirty="0">
                <a:latin typeface="Calibri"/>
                <a:cs typeface="Calibri"/>
              </a:rPr>
              <a:t> </a:t>
            </a:r>
            <a:r>
              <a:rPr sz="2000" spc="-10" dirty="0">
                <a:latin typeface="Calibri"/>
                <a:cs typeface="Calibri"/>
              </a:rPr>
              <a:t>registries</a:t>
            </a:r>
            <a:r>
              <a:rPr sz="2000" spc="-20" dirty="0">
                <a:latin typeface="Calibri"/>
                <a:cs typeface="Calibri"/>
              </a:rPr>
              <a:t> </a:t>
            </a:r>
            <a:r>
              <a:rPr sz="2000" dirty="0">
                <a:latin typeface="Calibri"/>
                <a:cs typeface="Calibri"/>
              </a:rPr>
              <a:t>within</a:t>
            </a:r>
            <a:r>
              <a:rPr sz="2000" spc="-50" dirty="0">
                <a:latin typeface="Calibri"/>
                <a:cs typeface="Calibri"/>
              </a:rPr>
              <a:t> </a:t>
            </a:r>
            <a:r>
              <a:rPr sz="2000" spc="-25" dirty="0">
                <a:latin typeface="Calibri"/>
                <a:cs typeface="Calibri"/>
              </a:rPr>
              <a:t>the </a:t>
            </a:r>
            <a:r>
              <a:rPr sz="2000" dirty="0">
                <a:latin typeface="Calibri"/>
                <a:cs typeface="Calibri"/>
              </a:rPr>
              <a:t>existing</a:t>
            </a:r>
            <a:r>
              <a:rPr sz="2000" spc="-85" dirty="0">
                <a:latin typeface="Calibri"/>
                <a:cs typeface="Calibri"/>
              </a:rPr>
              <a:t> </a:t>
            </a:r>
            <a:r>
              <a:rPr sz="2000" spc="-10" dirty="0">
                <a:latin typeface="Calibri"/>
                <a:cs typeface="Calibri"/>
              </a:rPr>
              <a:t>network</a:t>
            </a:r>
            <a:endParaRPr sz="2000">
              <a:latin typeface="Calibri"/>
              <a:cs typeface="Calibri"/>
            </a:endParaRPr>
          </a:p>
          <a:p>
            <a:pPr marL="469900" marR="5080" indent="-457200" algn="just">
              <a:lnSpc>
                <a:spcPct val="100000"/>
              </a:lnSpc>
              <a:spcBef>
                <a:spcPts val="810"/>
              </a:spcBef>
              <a:buFont typeface="Wingdings"/>
              <a:buChar char=""/>
              <a:tabLst>
                <a:tab pos="469900" algn="l"/>
              </a:tabLst>
            </a:pPr>
            <a:r>
              <a:rPr sz="2000" dirty="0">
                <a:latin typeface="Calibri"/>
                <a:cs typeface="Calibri"/>
              </a:rPr>
              <a:t>Expand</a:t>
            </a:r>
            <a:r>
              <a:rPr sz="2000" spc="-65" dirty="0">
                <a:latin typeface="Calibri"/>
                <a:cs typeface="Calibri"/>
              </a:rPr>
              <a:t> </a:t>
            </a:r>
            <a:r>
              <a:rPr sz="2000" dirty="0">
                <a:latin typeface="Calibri"/>
                <a:cs typeface="Calibri"/>
              </a:rPr>
              <a:t>the</a:t>
            </a:r>
            <a:r>
              <a:rPr sz="2000" spc="-25" dirty="0">
                <a:latin typeface="Calibri"/>
                <a:cs typeface="Calibri"/>
              </a:rPr>
              <a:t> </a:t>
            </a:r>
            <a:r>
              <a:rPr sz="2000" dirty="0">
                <a:latin typeface="Calibri"/>
                <a:cs typeface="Calibri"/>
              </a:rPr>
              <a:t>EuroHeart</a:t>
            </a:r>
            <a:r>
              <a:rPr sz="2000" spc="-30" dirty="0">
                <a:latin typeface="Calibri"/>
                <a:cs typeface="Calibri"/>
              </a:rPr>
              <a:t> </a:t>
            </a:r>
            <a:r>
              <a:rPr sz="2000" spc="-10" dirty="0">
                <a:latin typeface="Calibri"/>
                <a:cs typeface="Calibri"/>
              </a:rPr>
              <a:t>collaboration</a:t>
            </a:r>
            <a:r>
              <a:rPr sz="2000" spc="-45" dirty="0">
                <a:latin typeface="Calibri"/>
                <a:cs typeface="Calibri"/>
              </a:rPr>
              <a:t> </a:t>
            </a:r>
            <a:r>
              <a:rPr sz="2000" spc="-25" dirty="0">
                <a:latin typeface="Calibri"/>
                <a:cs typeface="Calibri"/>
              </a:rPr>
              <a:t>to </a:t>
            </a:r>
            <a:r>
              <a:rPr sz="2000" dirty="0">
                <a:latin typeface="Calibri"/>
                <a:cs typeface="Calibri"/>
              </a:rPr>
              <a:t>at</a:t>
            </a:r>
            <a:r>
              <a:rPr sz="2000" spc="-45" dirty="0">
                <a:latin typeface="Calibri"/>
                <a:cs typeface="Calibri"/>
              </a:rPr>
              <a:t> </a:t>
            </a:r>
            <a:r>
              <a:rPr sz="2000" dirty="0">
                <a:latin typeface="Calibri"/>
                <a:cs typeface="Calibri"/>
              </a:rPr>
              <a:t>least</a:t>
            </a:r>
            <a:r>
              <a:rPr sz="2000" spc="-20" dirty="0">
                <a:latin typeface="Calibri"/>
                <a:cs typeface="Calibri"/>
              </a:rPr>
              <a:t> </a:t>
            </a:r>
            <a:r>
              <a:rPr sz="2000" dirty="0">
                <a:latin typeface="Calibri"/>
                <a:cs typeface="Calibri"/>
              </a:rPr>
              <a:t>15</a:t>
            </a:r>
            <a:r>
              <a:rPr sz="2000" spc="-60" dirty="0">
                <a:latin typeface="Calibri"/>
                <a:cs typeface="Calibri"/>
              </a:rPr>
              <a:t> </a:t>
            </a:r>
            <a:r>
              <a:rPr sz="2000" spc="-10" dirty="0">
                <a:latin typeface="Calibri"/>
                <a:cs typeface="Calibri"/>
              </a:rPr>
              <a:t>countries</a:t>
            </a:r>
            <a:endParaRPr sz="2000">
              <a:latin typeface="Calibri"/>
              <a:cs typeface="Calibri"/>
            </a:endParaRPr>
          </a:p>
        </p:txBody>
      </p:sp>
      <p:grpSp>
        <p:nvGrpSpPr>
          <p:cNvPr id="28" name="object 28"/>
          <p:cNvGrpSpPr/>
          <p:nvPr/>
        </p:nvGrpSpPr>
        <p:grpSpPr>
          <a:xfrm>
            <a:off x="6974029" y="253238"/>
            <a:ext cx="2898775" cy="2759710"/>
            <a:chOff x="6974029" y="253238"/>
            <a:chExt cx="2898775" cy="2759710"/>
          </a:xfrm>
        </p:grpSpPr>
        <p:sp>
          <p:nvSpPr>
            <p:cNvPr id="29" name="object 29"/>
            <p:cNvSpPr/>
            <p:nvPr/>
          </p:nvSpPr>
          <p:spPr>
            <a:xfrm>
              <a:off x="7416419" y="1695577"/>
              <a:ext cx="2154555" cy="1304925"/>
            </a:xfrm>
            <a:custGeom>
              <a:avLst/>
              <a:gdLst/>
              <a:ahLst/>
              <a:cxnLst/>
              <a:rect l="l" t="t" r="r" b="b"/>
              <a:pathLst>
                <a:path w="2154554" h="1304925">
                  <a:moveTo>
                    <a:pt x="1115313" y="0"/>
                  </a:moveTo>
                  <a:lnTo>
                    <a:pt x="0" y="678814"/>
                  </a:lnTo>
                  <a:lnTo>
                    <a:pt x="26210" y="720128"/>
                  </a:lnTo>
                  <a:lnTo>
                    <a:pt x="53918" y="760374"/>
                  </a:lnTo>
                  <a:lnTo>
                    <a:pt x="83086" y="799515"/>
                  </a:lnTo>
                  <a:lnTo>
                    <a:pt x="113682" y="837514"/>
                  </a:lnTo>
                  <a:lnTo>
                    <a:pt x="145668" y="874331"/>
                  </a:lnTo>
                  <a:lnTo>
                    <a:pt x="179012" y="909929"/>
                  </a:lnTo>
                  <a:lnTo>
                    <a:pt x="213676" y="944270"/>
                  </a:lnTo>
                  <a:lnTo>
                    <a:pt x="249627" y="977315"/>
                  </a:lnTo>
                  <a:lnTo>
                    <a:pt x="286828" y="1009027"/>
                  </a:lnTo>
                  <a:lnTo>
                    <a:pt x="325247" y="1039368"/>
                  </a:lnTo>
                  <a:lnTo>
                    <a:pt x="363855" y="1067589"/>
                  </a:lnTo>
                  <a:lnTo>
                    <a:pt x="403148" y="1094193"/>
                  </a:lnTo>
                  <a:lnTo>
                    <a:pt x="443084" y="1119185"/>
                  </a:lnTo>
                  <a:lnTo>
                    <a:pt x="483622" y="1142570"/>
                  </a:lnTo>
                  <a:lnTo>
                    <a:pt x="524721" y="1164355"/>
                  </a:lnTo>
                  <a:lnTo>
                    <a:pt x="566340" y="1184545"/>
                  </a:lnTo>
                  <a:lnTo>
                    <a:pt x="608436" y="1203146"/>
                  </a:lnTo>
                  <a:lnTo>
                    <a:pt x="650969" y="1220163"/>
                  </a:lnTo>
                  <a:lnTo>
                    <a:pt x="693897" y="1235602"/>
                  </a:lnTo>
                  <a:lnTo>
                    <a:pt x="737179" y="1249469"/>
                  </a:lnTo>
                  <a:lnTo>
                    <a:pt x="780775" y="1261769"/>
                  </a:lnTo>
                  <a:lnTo>
                    <a:pt x="824641" y="1272508"/>
                  </a:lnTo>
                  <a:lnTo>
                    <a:pt x="868738" y="1281693"/>
                  </a:lnTo>
                  <a:lnTo>
                    <a:pt x="913024" y="1289327"/>
                  </a:lnTo>
                  <a:lnTo>
                    <a:pt x="957457" y="1295418"/>
                  </a:lnTo>
                  <a:lnTo>
                    <a:pt x="1001997" y="1299971"/>
                  </a:lnTo>
                  <a:lnTo>
                    <a:pt x="1046601" y="1302991"/>
                  </a:lnTo>
                  <a:lnTo>
                    <a:pt x="1091229" y="1304485"/>
                  </a:lnTo>
                  <a:lnTo>
                    <a:pt x="1135840" y="1304457"/>
                  </a:lnTo>
                  <a:lnTo>
                    <a:pt x="1180391" y="1302914"/>
                  </a:lnTo>
                  <a:lnTo>
                    <a:pt x="1224842" y="1299861"/>
                  </a:lnTo>
                  <a:lnTo>
                    <a:pt x="1269152" y="1295303"/>
                  </a:lnTo>
                  <a:lnTo>
                    <a:pt x="1313278" y="1289248"/>
                  </a:lnTo>
                  <a:lnTo>
                    <a:pt x="1357180" y="1281700"/>
                  </a:lnTo>
                  <a:lnTo>
                    <a:pt x="1400817" y="1272664"/>
                  </a:lnTo>
                  <a:lnTo>
                    <a:pt x="1444147" y="1262147"/>
                  </a:lnTo>
                  <a:lnTo>
                    <a:pt x="1487129" y="1250155"/>
                  </a:lnTo>
                  <a:lnTo>
                    <a:pt x="1529721" y="1236692"/>
                  </a:lnTo>
                  <a:lnTo>
                    <a:pt x="1571883" y="1221766"/>
                  </a:lnTo>
                  <a:lnTo>
                    <a:pt x="1613572" y="1205380"/>
                  </a:lnTo>
                  <a:lnTo>
                    <a:pt x="1654748" y="1187541"/>
                  </a:lnTo>
                  <a:lnTo>
                    <a:pt x="1695370" y="1168256"/>
                  </a:lnTo>
                  <a:lnTo>
                    <a:pt x="1735395" y="1147528"/>
                  </a:lnTo>
                  <a:lnTo>
                    <a:pt x="1774783" y="1125364"/>
                  </a:lnTo>
                  <a:lnTo>
                    <a:pt x="1813492" y="1101771"/>
                  </a:lnTo>
                  <a:lnTo>
                    <a:pt x="1851482" y="1076752"/>
                  </a:lnTo>
                  <a:lnTo>
                    <a:pt x="1888710" y="1050315"/>
                  </a:lnTo>
                  <a:lnTo>
                    <a:pt x="1925136" y="1022464"/>
                  </a:lnTo>
                  <a:lnTo>
                    <a:pt x="1960717" y="993206"/>
                  </a:lnTo>
                  <a:lnTo>
                    <a:pt x="1995414" y="962546"/>
                  </a:lnTo>
                  <a:lnTo>
                    <a:pt x="2029184" y="930490"/>
                  </a:lnTo>
                  <a:lnTo>
                    <a:pt x="2061986" y="897043"/>
                  </a:lnTo>
                  <a:lnTo>
                    <a:pt x="2093780" y="862211"/>
                  </a:lnTo>
                  <a:lnTo>
                    <a:pt x="2124522" y="826000"/>
                  </a:lnTo>
                  <a:lnTo>
                    <a:pt x="2154174" y="788415"/>
                  </a:lnTo>
                  <a:lnTo>
                    <a:pt x="1115313" y="0"/>
                  </a:lnTo>
                  <a:close/>
                </a:path>
              </a:pathLst>
            </a:custGeom>
            <a:solidFill>
              <a:srgbClr val="7E7E7E"/>
            </a:solidFill>
          </p:spPr>
          <p:txBody>
            <a:bodyPr wrap="square" lIns="0" tIns="0" rIns="0" bIns="0" rtlCol="0"/>
            <a:lstStyle/>
            <a:p>
              <a:endParaRPr/>
            </a:p>
          </p:txBody>
        </p:sp>
        <p:sp>
          <p:nvSpPr>
            <p:cNvPr id="30" name="object 30"/>
            <p:cNvSpPr/>
            <p:nvPr/>
          </p:nvSpPr>
          <p:spPr>
            <a:xfrm>
              <a:off x="7416419" y="1695577"/>
              <a:ext cx="2154555" cy="1304925"/>
            </a:xfrm>
            <a:custGeom>
              <a:avLst/>
              <a:gdLst/>
              <a:ahLst/>
              <a:cxnLst/>
              <a:rect l="l" t="t" r="r" b="b"/>
              <a:pathLst>
                <a:path w="2154554" h="1304925">
                  <a:moveTo>
                    <a:pt x="2154174" y="788415"/>
                  </a:moveTo>
                  <a:lnTo>
                    <a:pt x="2124522" y="826000"/>
                  </a:lnTo>
                  <a:lnTo>
                    <a:pt x="2093780" y="862211"/>
                  </a:lnTo>
                  <a:lnTo>
                    <a:pt x="2061986" y="897043"/>
                  </a:lnTo>
                  <a:lnTo>
                    <a:pt x="2029184" y="930490"/>
                  </a:lnTo>
                  <a:lnTo>
                    <a:pt x="1995414" y="962546"/>
                  </a:lnTo>
                  <a:lnTo>
                    <a:pt x="1960717" y="993206"/>
                  </a:lnTo>
                  <a:lnTo>
                    <a:pt x="1925136" y="1022464"/>
                  </a:lnTo>
                  <a:lnTo>
                    <a:pt x="1888710" y="1050315"/>
                  </a:lnTo>
                  <a:lnTo>
                    <a:pt x="1851482" y="1076752"/>
                  </a:lnTo>
                  <a:lnTo>
                    <a:pt x="1813492" y="1101771"/>
                  </a:lnTo>
                  <a:lnTo>
                    <a:pt x="1774783" y="1125364"/>
                  </a:lnTo>
                  <a:lnTo>
                    <a:pt x="1735395" y="1147528"/>
                  </a:lnTo>
                  <a:lnTo>
                    <a:pt x="1695370" y="1168256"/>
                  </a:lnTo>
                  <a:lnTo>
                    <a:pt x="1654748" y="1187541"/>
                  </a:lnTo>
                  <a:lnTo>
                    <a:pt x="1613572" y="1205380"/>
                  </a:lnTo>
                  <a:lnTo>
                    <a:pt x="1571883" y="1221766"/>
                  </a:lnTo>
                  <a:lnTo>
                    <a:pt x="1529721" y="1236692"/>
                  </a:lnTo>
                  <a:lnTo>
                    <a:pt x="1487129" y="1250155"/>
                  </a:lnTo>
                  <a:lnTo>
                    <a:pt x="1444147" y="1262147"/>
                  </a:lnTo>
                  <a:lnTo>
                    <a:pt x="1400817" y="1272664"/>
                  </a:lnTo>
                  <a:lnTo>
                    <a:pt x="1357180" y="1281700"/>
                  </a:lnTo>
                  <a:lnTo>
                    <a:pt x="1313278" y="1289248"/>
                  </a:lnTo>
                  <a:lnTo>
                    <a:pt x="1269152" y="1295303"/>
                  </a:lnTo>
                  <a:lnTo>
                    <a:pt x="1224842" y="1299861"/>
                  </a:lnTo>
                  <a:lnTo>
                    <a:pt x="1180391" y="1302914"/>
                  </a:lnTo>
                  <a:lnTo>
                    <a:pt x="1135840" y="1304457"/>
                  </a:lnTo>
                  <a:lnTo>
                    <a:pt x="1091229" y="1304485"/>
                  </a:lnTo>
                  <a:lnTo>
                    <a:pt x="1046601" y="1302991"/>
                  </a:lnTo>
                  <a:lnTo>
                    <a:pt x="1001997" y="1299971"/>
                  </a:lnTo>
                  <a:lnTo>
                    <a:pt x="957457" y="1295418"/>
                  </a:lnTo>
                  <a:lnTo>
                    <a:pt x="913024" y="1289327"/>
                  </a:lnTo>
                  <a:lnTo>
                    <a:pt x="868738" y="1281693"/>
                  </a:lnTo>
                  <a:lnTo>
                    <a:pt x="824641" y="1272508"/>
                  </a:lnTo>
                  <a:lnTo>
                    <a:pt x="780775" y="1261769"/>
                  </a:lnTo>
                  <a:lnTo>
                    <a:pt x="737179" y="1249469"/>
                  </a:lnTo>
                  <a:lnTo>
                    <a:pt x="693897" y="1235602"/>
                  </a:lnTo>
                  <a:lnTo>
                    <a:pt x="650969" y="1220163"/>
                  </a:lnTo>
                  <a:lnTo>
                    <a:pt x="608436" y="1203146"/>
                  </a:lnTo>
                  <a:lnTo>
                    <a:pt x="566340" y="1184545"/>
                  </a:lnTo>
                  <a:lnTo>
                    <a:pt x="524721" y="1164355"/>
                  </a:lnTo>
                  <a:lnTo>
                    <a:pt x="483622" y="1142570"/>
                  </a:lnTo>
                  <a:lnTo>
                    <a:pt x="443084" y="1119185"/>
                  </a:lnTo>
                  <a:lnTo>
                    <a:pt x="403148" y="1094193"/>
                  </a:lnTo>
                  <a:lnTo>
                    <a:pt x="363855" y="1067589"/>
                  </a:lnTo>
                  <a:lnTo>
                    <a:pt x="325247" y="1039368"/>
                  </a:lnTo>
                  <a:lnTo>
                    <a:pt x="286828" y="1009027"/>
                  </a:lnTo>
                  <a:lnTo>
                    <a:pt x="249627" y="977315"/>
                  </a:lnTo>
                  <a:lnTo>
                    <a:pt x="213676" y="944270"/>
                  </a:lnTo>
                  <a:lnTo>
                    <a:pt x="179012" y="909929"/>
                  </a:lnTo>
                  <a:lnTo>
                    <a:pt x="145668" y="874331"/>
                  </a:lnTo>
                  <a:lnTo>
                    <a:pt x="113682" y="837514"/>
                  </a:lnTo>
                  <a:lnTo>
                    <a:pt x="83086" y="799515"/>
                  </a:lnTo>
                  <a:lnTo>
                    <a:pt x="53918" y="760374"/>
                  </a:lnTo>
                  <a:lnTo>
                    <a:pt x="26210" y="720128"/>
                  </a:lnTo>
                  <a:lnTo>
                    <a:pt x="0" y="678814"/>
                  </a:lnTo>
                  <a:lnTo>
                    <a:pt x="1115313" y="0"/>
                  </a:lnTo>
                  <a:lnTo>
                    <a:pt x="2154174" y="788415"/>
                  </a:lnTo>
                  <a:close/>
                </a:path>
              </a:pathLst>
            </a:custGeom>
            <a:ln w="25400">
              <a:solidFill>
                <a:srgbClr val="7E7E7E"/>
              </a:solidFill>
            </a:ln>
          </p:spPr>
          <p:txBody>
            <a:bodyPr wrap="square" lIns="0" tIns="0" rIns="0" bIns="0" rtlCol="0"/>
            <a:lstStyle/>
            <a:p>
              <a:endParaRPr/>
            </a:p>
          </p:txBody>
        </p:sp>
        <p:sp>
          <p:nvSpPr>
            <p:cNvPr id="31" name="object 31"/>
            <p:cNvSpPr/>
            <p:nvPr/>
          </p:nvSpPr>
          <p:spPr>
            <a:xfrm>
              <a:off x="8570976" y="412369"/>
              <a:ext cx="1289050" cy="2017395"/>
            </a:xfrm>
            <a:custGeom>
              <a:avLst/>
              <a:gdLst/>
              <a:ahLst/>
              <a:cxnLst/>
              <a:rect l="l" t="t" r="r" b="b"/>
              <a:pathLst>
                <a:path w="1289050" h="2017395">
                  <a:moveTo>
                    <a:pt x="0" y="0"/>
                  </a:moveTo>
                  <a:lnTo>
                    <a:pt x="4699" y="1227708"/>
                  </a:lnTo>
                  <a:lnTo>
                    <a:pt x="1055624" y="2016886"/>
                  </a:lnTo>
                  <a:lnTo>
                    <a:pt x="1085201" y="1977169"/>
                  </a:lnTo>
                  <a:lnTo>
                    <a:pt x="1112859" y="1936288"/>
                  </a:lnTo>
                  <a:lnTo>
                    <a:pt x="1138577" y="1894303"/>
                  </a:lnTo>
                  <a:lnTo>
                    <a:pt x="1162335" y="1851273"/>
                  </a:lnTo>
                  <a:lnTo>
                    <a:pt x="1184115" y="1807257"/>
                  </a:lnTo>
                  <a:lnTo>
                    <a:pt x="1203894" y="1762313"/>
                  </a:lnTo>
                  <a:lnTo>
                    <a:pt x="1221655" y="1716503"/>
                  </a:lnTo>
                  <a:lnTo>
                    <a:pt x="1237377" y="1669884"/>
                  </a:lnTo>
                  <a:lnTo>
                    <a:pt x="1251040" y="1622515"/>
                  </a:lnTo>
                  <a:lnTo>
                    <a:pt x="1262624" y="1574456"/>
                  </a:lnTo>
                  <a:lnTo>
                    <a:pt x="1272110" y="1525766"/>
                  </a:lnTo>
                  <a:lnTo>
                    <a:pt x="1279477" y="1476505"/>
                  </a:lnTo>
                  <a:lnTo>
                    <a:pt x="1284705" y="1426730"/>
                  </a:lnTo>
                  <a:lnTo>
                    <a:pt x="1287776" y="1376502"/>
                  </a:lnTo>
                  <a:lnTo>
                    <a:pt x="1288669" y="1325879"/>
                  </a:lnTo>
                  <a:lnTo>
                    <a:pt x="1287602" y="1279776"/>
                  </a:lnTo>
                  <a:lnTo>
                    <a:pt x="1284787" y="1233967"/>
                  </a:lnTo>
                  <a:lnTo>
                    <a:pt x="1280254" y="1188485"/>
                  </a:lnTo>
                  <a:lnTo>
                    <a:pt x="1274035" y="1143360"/>
                  </a:lnTo>
                  <a:lnTo>
                    <a:pt x="1266160" y="1098626"/>
                  </a:lnTo>
                  <a:lnTo>
                    <a:pt x="1256662" y="1054314"/>
                  </a:lnTo>
                  <a:lnTo>
                    <a:pt x="1245570" y="1010457"/>
                  </a:lnTo>
                  <a:lnTo>
                    <a:pt x="1232917" y="967086"/>
                  </a:lnTo>
                  <a:lnTo>
                    <a:pt x="1218733" y="924233"/>
                  </a:lnTo>
                  <a:lnTo>
                    <a:pt x="1203050" y="881931"/>
                  </a:lnTo>
                  <a:lnTo>
                    <a:pt x="1185898" y="840212"/>
                  </a:lnTo>
                  <a:lnTo>
                    <a:pt x="1167309" y="799107"/>
                  </a:lnTo>
                  <a:lnTo>
                    <a:pt x="1147314" y="758649"/>
                  </a:lnTo>
                  <a:lnTo>
                    <a:pt x="1125944" y="718869"/>
                  </a:lnTo>
                  <a:lnTo>
                    <a:pt x="1103230" y="679800"/>
                  </a:lnTo>
                  <a:lnTo>
                    <a:pt x="1079203" y="641474"/>
                  </a:lnTo>
                  <a:lnTo>
                    <a:pt x="1053896" y="603923"/>
                  </a:lnTo>
                  <a:lnTo>
                    <a:pt x="1027337" y="567178"/>
                  </a:lnTo>
                  <a:lnTo>
                    <a:pt x="999560" y="531273"/>
                  </a:lnTo>
                  <a:lnTo>
                    <a:pt x="970595" y="496238"/>
                  </a:lnTo>
                  <a:lnTo>
                    <a:pt x="940472" y="462107"/>
                  </a:lnTo>
                  <a:lnTo>
                    <a:pt x="909224" y="428910"/>
                  </a:lnTo>
                  <a:lnTo>
                    <a:pt x="876882" y="396681"/>
                  </a:lnTo>
                  <a:lnTo>
                    <a:pt x="843476" y="365450"/>
                  </a:lnTo>
                  <a:lnTo>
                    <a:pt x="809037" y="335251"/>
                  </a:lnTo>
                  <a:lnTo>
                    <a:pt x="773598" y="306115"/>
                  </a:lnTo>
                  <a:lnTo>
                    <a:pt x="737188" y="278074"/>
                  </a:lnTo>
                  <a:lnTo>
                    <a:pt x="699840" y="251161"/>
                  </a:lnTo>
                  <a:lnTo>
                    <a:pt x="661584" y="225406"/>
                  </a:lnTo>
                  <a:lnTo>
                    <a:pt x="622451" y="200844"/>
                  </a:lnTo>
                  <a:lnTo>
                    <a:pt x="582473" y="177504"/>
                  </a:lnTo>
                  <a:lnTo>
                    <a:pt x="541681" y="155420"/>
                  </a:lnTo>
                  <a:lnTo>
                    <a:pt x="500106" y="134623"/>
                  </a:lnTo>
                  <a:lnTo>
                    <a:pt x="457778" y="115146"/>
                  </a:lnTo>
                  <a:lnTo>
                    <a:pt x="414730" y="97021"/>
                  </a:lnTo>
                  <a:lnTo>
                    <a:pt x="370992" y="80279"/>
                  </a:lnTo>
                  <a:lnTo>
                    <a:pt x="326596" y="64953"/>
                  </a:lnTo>
                  <a:lnTo>
                    <a:pt x="281572" y="51074"/>
                  </a:lnTo>
                  <a:lnTo>
                    <a:pt x="235952" y="38676"/>
                  </a:lnTo>
                  <a:lnTo>
                    <a:pt x="189767" y="27789"/>
                  </a:lnTo>
                  <a:lnTo>
                    <a:pt x="143048" y="18446"/>
                  </a:lnTo>
                  <a:lnTo>
                    <a:pt x="95827" y="10678"/>
                  </a:lnTo>
                  <a:lnTo>
                    <a:pt x="48133" y="4519"/>
                  </a:lnTo>
                  <a:lnTo>
                    <a:pt x="0" y="0"/>
                  </a:lnTo>
                  <a:close/>
                </a:path>
              </a:pathLst>
            </a:custGeom>
            <a:solidFill>
              <a:srgbClr val="7E7E7E"/>
            </a:solidFill>
          </p:spPr>
          <p:txBody>
            <a:bodyPr wrap="square" lIns="0" tIns="0" rIns="0" bIns="0" rtlCol="0"/>
            <a:lstStyle/>
            <a:p>
              <a:endParaRPr/>
            </a:p>
          </p:txBody>
        </p:sp>
        <p:sp>
          <p:nvSpPr>
            <p:cNvPr id="32" name="object 32"/>
            <p:cNvSpPr/>
            <p:nvPr/>
          </p:nvSpPr>
          <p:spPr>
            <a:xfrm>
              <a:off x="8570976" y="412369"/>
              <a:ext cx="1289050" cy="2017395"/>
            </a:xfrm>
            <a:custGeom>
              <a:avLst/>
              <a:gdLst/>
              <a:ahLst/>
              <a:cxnLst/>
              <a:rect l="l" t="t" r="r" b="b"/>
              <a:pathLst>
                <a:path w="1289050" h="2017395">
                  <a:moveTo>
                    <a:pt x="0" y="0"/>
                  </a:moveTo>
                  <a:lnTo>
                    <a:pt x="48133" y="4519"/>
                  </a:lnTo>
                  <a:lnTo>
                    <a:pt x="95827" y="10678"/>
                  </a:lnTo>
                  <a:lnTo>
                    <a:pt x="143048" y="18446"/>
                  </a:lnTo>
                  <a:lnTo>
                    <a:pt x="189767" y="27789"/>
                  </a:lnTo>
                  <a:lnTo>
                    <a:pt x="235952" y="38676"/>
                  </a:lnTo>
                  <a:lnTo>
                    <a:pt x="281572" y="51074"/>
                  </a:lnTo>
                  <a:lnTo>
                    <a:pt x="326596" y="64953"/>
                  </a:lnTo>
                  <a:lnTo>
                    <a:pt x="370992" y="80279"/>
                  </a:lnTo>
                  <a:lnTo>
                    <a:pt x="414730" y="97021"/>
                  </a:lnTo>
                  <a:lnTo>
                    <a:pt x="457778" y="115146"/>
                  </a:lnTo>
                  <a:lnTo>
                    <a:pt x="500106" y="134623"/>
                  </a:lnTo>
                  <a:lnTo>
                    <a:pt x="541681" y="155420"/>
                  </a:lnTo>
                  <a:lnTo>
                    <a:pt x="582473" y="177504"/>
                  </a:lnTo>
                  <a:lnTo>
                    <a:pt x="622451" y="200844"/>
                  </a:lnTo>
                  <a:lnTo>
                    <a:pt x="661584" y="225406"/>
                  </a:lnTo>
                  <a:lnTo>
                    <a:pt x="699840" y="251161"/>
                  </a:lnTo>
                  <a:lnTo>
                    <a:pt x="737188" y="278074"/>
                  </a:lnTo>
                  <a:lnTo>
                    <a:pt x="773598" y="306115"/>
                  </a:lnTo>
                  <a:lnTo>
                    <a:pt x="809037" y="335251"/>
                  </a:lnTo>
                  <a:lnTo>
                    <a:pt x="843476" y="365450"/>
                  </a:lnTo>
                  <a:lnTo>
                    <a:pt x="876882" y="396681"/>
                  </a:lnTo>
                  <a:lnTo>
                    <a:pt x="909224" y="428910"/>
                  </a:lnTo>
                  <a:lnTo>
                    <a:pt x="940472" y="462107"/>
                  </a:lnTo>
                  <a:lnTo>
                    <a:pt x="970595" y="496238"/>
                  </a:lnTo>
                  <a:lnTo>
                    <a:pt x="999560" y="531273"/>
                  </a:lnTo>
                  <a:lnTo>
                    <a:pt x="1027337" y="567178"/>
                  </a:lnTo>
                  <a:lnTo>
                    <a:pt x="1053896" y="603923"/>
                  </a:lnTo>
                  <a:lnTo>
                    <a:pt x="1079203" y="641474"/>
                  </a:lnTo>
                  <a:lnTo>
                    <a:pt x="1103230" y="679800"/>
                  </a:lnTo>
                  <a:lnTo>
                    <a:pt x="1125944" y="718869"/>
                  </a:lnTo>
                  <a:lnTo>
                    <a:pt x="1147314" y="758649"/>
                  </a:lnTo>
                  <a:lnTo>
                    <a:pt x="1167309" y="799107"/>
                  </a:lnTo>
                  <a:lnTo>
                    <a:pt x="1185898" y="840212"/>
                  </a:lnTo>
                  <a:lnTo>
                    <a:pt x="1203050" y="881931"/>
                  </a:lnTo>
                  <a:lnTo>
                    <a:pt x="1218733" y="924233"/>
                  </a:lnTo>
                  <a:lnTo>
                    <a:pt x="1232917" y="967086"/>
                  </a:lnTo>
                  <a:lnTo>
                    <a:pt x="1245570" y="1010457"/>
                  </a:lnTo>
                  <a:lnTo>
                    <a:pt x="1256662" y="1054314"/>
                  </a:lnTo>
                  <a:lnTo>
                    <a:pt x="1266160" y="1098626"/>
                  </a:lnTo>
                  <a:lnTo>
                    <a:pt x="1274035" y="1143360"/>
                  </a:lnTo>
                  <a:lnTo>
                    <a:pt x="1280254" y="1188485"/>
                  </a:lnTo>
                  <a:lnTo>
                    <a:pt x="1284787" y="1233967"/>
                  </a:lnTo>
                  <a:lnTo>
                    <a:pt x="1287602" y="1279776"/>
                  </a:lnTo>
                  <a:lnTo>
                    <a:pt x="1288669" y="1325879"/>
                  </a:lnTo>
                  <a:lnTo>
                    <a:pt x="1287776" y="1376502"/>
                  </a:lnTo>
                  <a:lnTo>
                    <a:pt x="1284705" y="1426730"/>
                  </a:lnTo>
                  <a:lnTo>
                    <a:pt x="1279477" y="1476505"/>
                  </a:lnTo>
                  <a:lnTo>
                    <a:pt x="1272110" y="1525766"/>
                  </a:lnTo>
                  <a:lnTo>
                    <a:pt x="1262624" y="1574456"/>
                  </a:lnTo>
                  <a:lnTo>
                    <a:pt x="1251040" y="1622515"/>
                  </a:lnTo>
                  <a:lnTo>
                    <a:pt x="1237377" y="1669884"/>
                  </a:lnTo>
                  <a:lnTo>
                    <a:pt x="1221655" y="1716503"/>
                  </a:lnTo>
                  <a:lnTo>
                    <a:pt x="1203894" y="1762313"/>
                  </a:lnTo>
                  <a:lnTo>
                    <a:pt x="1184115" y="1807257"/>
                  </a:lnTo>
                  <a:lnTo>
                    <a:pt x="1162335" y="1851273"/>
                  </a:lnTo>
                  <a:lnTo>
                    <a:pt x="1138577" y="1894303"/>
                  </a:lnTo>
                  <a:lnTo>
                    <a:pt x="1112859" y="1936288"/>
                  </a:lnTo>
                  <a:lnTo>
                    <a:pt x="1085201" y="1977169"/>
                  </a:lnTo>
                  <a:lnTo>
                    <a:pt x="1055624" y="2016886"/>
                  </a:lnTo>
                  <a:lnTo>
                    <a:pt x="4699" y="1227708"/>
                  </a:lnTo>
                  <a:lnTo>
                    <a:pt x="0" y="0"/>
                  </a:lnTo>
                  <a:close/>
                </a:path>
              </a:pathLst>
            </a:custGeom>
            <a:ln w="25400">
              <a:solidFill>
                <a:srgbClr val="7E7E7E"/>
              </a:solidFill>
            </a:ln>
          </p:spPr>
          <p:txBody>
            <a:bodyPr wrap="square" lIns="0" tIns="0" rIns="0" bIns="0" rtlCol="0"/>
            <a:lstStyle/>
            <a:p>
              <a:endParaRPr/>
            </a:p>
          </p:txBody>
        </p:sp>
        <p:sp>
          <p:nvSpPr>
            <p:cNvPr id="33" name="object 33"/>
            <p:cNvSpPr/>
            <p:nvPr/>
          </p:nvSpPr>
          <p:spPr>
            <a:xfrm>
              <a:off x="6986729" y="265938"/>
              <a:ext cx="1324610" cy="1943735"/>
            </a:xfrm>
            <a:custGeom>
              <a:avLst/>
              <a:gdLst/>
              <a:ahLst/>
              <a:cxnLst/>
              <a:rect l="l" t="t" r="r" b="b"/>
              <a:pathLst>
                <a:path w="1324609" h="1943735">
                  <a:moveTo>
                    <a:pt x="1316403" y="0"/>
                  </a:moveTo>
                  <a:lnTo>
                    <a:pt x="1267080" y="1159"/>
                  </a:lnTo>
                  <a:lnTo>
                    <a:pt x="1217947" y="4069"/>
                  </a:lnTo>
                  <a:lnTo>
                    <a:pt x="1169053" y="8717"/>
                  </a:lnTo>
                  <a:lnTo>
                    <a:pt x="1120447" y="15088"/>
                  </a:lnTo>
                  <a:lnTo>
                    <a:pt x="1072178" y="23170"/>
                  </a:lnTo>
                  <a:lnTo>
                    <a:pt x="1024293" y="32948"/>
                  </a:lnTo>
                  <a:lnTo>
                    <a:pt x="976842" y="44410"/>
                  </a:lnTo>
                  <a:lnTo>
                    <a:pt x="929873" y="57541"/>
                  </a:lnTo>
                  <a:lnTo>
                    <a:pt x="883435" y="72329"/>
                  </a:lnTo>
                  <a:lnTo>
                    <a:pt x="837576" y="88758"/>
                  </a:lnTo>
                  <a:lnTo>
                    <a:pt x="792344" y="106817"/>
                  </a:lnTo>
                  <a:lnTo>
                    <a:pt x="747789" y="126491"/>
                  </a:lnTo>
                  <a:lnTo>
                    <a:pt x="703958" y="147768"/>
                  </a:lnTo>
                  <a:lnTo>
                    <a:pt x="660901" y="170632"/>
                  </a:lnTo>
                  <a:lnTo>
                    <a:pt x="618665" y="195071"/>
                  </a:lnTo>
                  <a:lnTo>
                    <a:pt x="577134" y="221148"/>
                  </a:lnTo>
                  <a:lnTo>
                    <a:pt x="536956" y="248452"/>
                  </a:lnTo>
                  <a:lnTo>
                    <a:pt x="498140" y="276941"/>
                  </a:lnTo>
                  <a:lnTo>
                    <a:pt x="460698" y="306572"/>
                  </a:lnTo>
                  <a:lnTo>
                    <a:pt x="424639" y="337303"/>
                  </a:lnTo>
                  <a:lnTo>
                    <a:pt x="389972" y="369093"/>
                  </a:lnTo>
                  <a:lnTo>
                    <a:pt x="356709" y="401899"/>
                  </a:lnTo>
                  <a:lnTo>
                    <a:pt x="324859" y="435678"/>
                  </a:lnTo>
                  <a:lnTo>
                    <a:pt x="294431" y="470388"/>
                  </a:lnTo>
                  <a:lnTo>
                    <a:pt x="265437" y="505988"/>
                  </a:lnTo>
                  <a:lnTo>
                    <a:pt x="237886" y="542434"/>
                  </a:lnTo>
                  <a:lnTo>
                    <a:pt x="211787" y="579685"/>
                  </a:lnTo>
                  <a:lnTo>
                    <a:pt x="187152" y="617699"/>
                  </a:lnTo>
                  <a:lnTo>
                    <a:pt x="163990" y="656432"/>
                  </a:lnTo>
                  <a:lnTo>
                    <a:pt x="142311" y="695844"/>
                  </a:lnTo>
                  <a:lnTo>
                    <a:pt x="122125" y="735891"/>
                  </a:lnTo>
                  <a:lnTo>
                    <a:pt x="103443" y="776531"/>
                  </a:lnTo>
                  <a:lnTo>
                    <a:pt x="86273" y="817723"/>
                  </a:lnTo>
                  <a:lnTo>
                    <a:pt x="70626" y="859423"/>
                  </a:lnTo>
                  <a:lnTo>
                    <a:pt x="56513" y="901590"/>
                  </a:lnTo>
                  <a:lnTo>
                    <a:pt x="43943" y="944181"/>
                  </a:lnTo>
                  <a:lnTo>
                    <a:pt x="32925" y="987155"/>
                  </a:lnTo>
                  <a:lnTo>
                    <a:pt x="23472" y="1030468"/>
                  </a:lnTo>
                  <a:lnTo>
                    <a:pt x="15591" y="1074079"/>
                  </a:lnTo>
                  <a:lnTo>
                    <a:pt x="9293" y="1117945"/>
                  </a:lnTo>
                  <a:lnTo>
                    <a:pt x="4589" y="1162025"/>
                  </a:lnTo>
                  <a:lnTo>
                    <a:pt x="1487" y="1206275"/>
                  </a:lnTo>
                  <a:lnTo>
                    <a:pt x="0" y="1250654"/>
                  </a:lnTo>
                  <a:lnTo>
                    <a:pt x="135" y="1295119"/>
                  </a:lnTo>
                  <a:lnTo>
                    <a:pt x="1903" y="1339629"/>
                  </a:lnTo>
                  <a:lnTo>
                    <a:pt x="5315" y="1384140"/>
                  </a:lnTo>
                  <a:lnTo>
                    <a:pt x="10380" y="1428611"/>
                  </a:lnTo>
                  <a:lnTo>
                    <a:pt x="17108" y="1472999"/>
                  </a:lnTo>
                  <a:lnTo>
                    <a:pt x="25510" y="1517263"/>
                  </a:lnTo>
                  <a:lnTo>
                    <a:pt x="35594" y="1561359"/>
                  </a:lnTo>
                  <a:lnTo>
                    <a:pt x="47372" y="1605246"/>
                  </a:lnTo>
                  <a:lnTo>
                    <a:pt x="60854" y="1648881"/>
                  </a:lnTo>
                  <a:lnTo>
                    <a:pt x="76048" y="1692223"/>
                  </a:lnTo>
                  <a:lnTo>
                    <a:pt x="92966" y="1735228"/>
                  </a:lnTo>
                  <a:lnTo>
                    <a:pt x="111618" y="1777855"/>
                  </a:lnTo>
                  <a:lnTo>
                    <a:pt x="132012" y="1820061"/>
                  </a:lnTo>
                  <a:lnTo>
                    <a:pt x="154160" y="1861805"/>
                  </a:lnTo>
                  <a:lnTo>
                    <a:pt x="178072" y="1903043"/>
                  </a:lnTo>
                  <a:lnTo>
                    <a:pt x="203756" y="1943734"/>
                  </a:lnTo>
                  <a:lnTo>
                    <a:pt x="1324404" y="1267967"/>
                  </a:lnTo>
                  <a:lnTo>
                    <a:pt x="1316403" y="0"/>
                  </a:lnTo>
                  <a:close/>
                </a:path>
              </a:pathLst>
            </a:custGeom>
            <a:solidFill>
              <a:srgbClr val="820C18"/>
            </a:solidFill>
          </p:spPr>
          <p:txBody>
            <a:bodyPr wrap="square" lIns="0" tIns="0" rIns="0" bIns="0" rtlCol="0"/>
            <a:lstStyle/>
            <a:p>
              <a:endParaRPr/>
            </a:p>
          </p:txBody>
        </p:sp>
        <p:sp>
          <p:nvSpPr>
            <p:cNvPr id="34" name="object 34"/>
            <p:cNvSpPr/>
            <p:nvPr/>
          </p:nvSpPr>
          <p:spPr>
            <a:xfrm>
              <a:off x="6986729" y="265938"/>
              <a:ext cx="1324610" cy="1943735"/>
            </a:xfrm>
            <a:custGeom>
              <a:avLst/>
              <a:gdLst/>
              <a:ahLst/>
              <a:cxnLst/>
              <a:rect l="l" t="t" r="r" b="b"/>
              <a:pathLst>
                <a:path w="1324609" h="1943735">
                  <a:moveTo>
                    <a:pt x="203756" y="1943734"/>
                  </a:moveTo>
                  <a:lnTo>
                    <a:pt x="178072" y="1903043"/>
                  </a:lnTo>
                  <a:lnTo>
                    <a:pt x="154160" y="1861805"/>
                  </a:lnTo>
                  <a:lnTo>
                    <a:pt x="132012" y="1820061"/>
                  </a:lnTo>
                  <a:lnTo>
                    <a:pt x="111618" y="1777855"/>
                  </a:lnTo>
                  <a:lnTo>
                    <a:pt x="92966" y="1735228"/>
                  </a:lnTo>
                  <a:lnTo>
                    <a:pt x="76048" y="1692223"/>
                  </a:lnTo>
                  <a:lnTo>
                    <a:pt x="60854" y="1648881"/>
                  </a:lnTo>
                  <a:lnTo>
                    <a:pt x="47372" y="1605246"/>
                  </a:lnTo>
                  <a:lnTo>
                    <a:pt x="35594" y="1561359"/>
                  </a:lnTo>
                  <a:lnTo>
                    <a:pt x="25510" y="1517263"/>
                  </a:lnTo>
                  <a:lnTo>
                    <a:pt x="17108" y="1472999"/>
                  </a:lnTo>
                  <a:lnTo>
                    <a:pt x="10380" y="1428611"/>
                  </a:lnTo>
                  <a:lnTo>
                    <a:pt x="5315" y="1384140"/>
                  </a:lnTo>
                  <a:lnTo>
                    <a:pt x="1903" y="1339629"/>
                  </a:lnTo>
                  <a:lnTo>
                    <a:pt x="135" y="1295119"/>
                  </a:lnTo>
                  <a:lnTo>
                    <a:pt x="0" y="1250654"/>
                  </a:lnTo>
                  <a:lnTo>
                    <a:pt x="1487" y="1206275"/>
                  </a:lnTo>
                  <a:lnTo>
                    <a:pt x="4589" y="1162025"/>
                  </a:lnTo>
                  <a:lnTo>
                    <a:pt x="9293" y="1117945"/>
                  </a:lnTo>
                  <a:lnTo>
                    <a:pt x="15591" y="1074079"/>
                  </a:lnTo>
                  <a:lnTo>
                    <a:pt x="23472" y="1030468"/>
                  </a:lnTo>
                  <a:lnTo>
                    <a:pt x="32925" y="987155"/>
                  </a:lnTo>
                  <a:lnTo>
                    <a:pt x="43943" y="944181"/>
                  </a:lnTo>
                  <a:lnTo>
                    <a:pt x="56513" y="901590"/>
                  </a:lnTo>
                  <a:lnTo>
                    <a:pt x="70626" y="859423"/>
                  </a:lnTo>
                  <a:lnTo>
                    <a:pt x="86273" y="817723"/>
                  </a:lnTo>
                  <a:lnTo>
                    <a:pt x="103443" y="776531"/>
                  </a:lnTo>
                  <a:lnTo>
                    <a:pt x="122125" y="735891"/>
                  </a:lnTo>
                  <a:lnTo>
                    <a:pt x="142311" y="695844"/>
                  </a:lnTo>
                  <a:lnTo>
                    <a:pt x="163990" y="656432"/>
                  </a:lnTo>
                  <a:lnTo>
                    <a:pt x="187152" y="617699"/>
                  </a:lnTo>
                  <a:lnTo>
                    <a:pt x="211787" y="579685"/>
                  </a:lnTo>
                  <a:lnTo>
                    <a:pt x="237886" y="542434"/>
                  </a:lnTo>
                  <a:lnTo>
                    <a:pt x="265437" y="505988"/>
                  </a:lnTo>
                  <a:lnTo>
                    <a:pt x="294431" y="470388"/>
                  </a:lnTo>
                  <a:lnTo>
                    <a:pt x="324859" y="435678"/>
                  </a:lnTo>
                  <a:lnTo>
                    <a:pt x="356709" y="401899"/>
                  </a:lnTo>
                  <a:lnTo>
                    <a:pt x="389972" y="369093"/>
                  </a:lnTo>
                  <a:lnTo>
                    <a:pt x="424639" y="337303"/>
                  </a:lnTo>
                  <a:lnTo>
                    <a:pt x="460698" y="306572"/>
                  </a:lnTo>
                  <a:lnTo>
                    <a:pt x="498140" y="276941"/>
                  </a:lnTo>
                  <a:lnTo>
                    <a:pt x="536956" y="248452"/>
                  </a:lnTo>
                  <a:lnTo>
                    <a:pt x="577134" y="221148"/>
                  </a:lnTo>
                  <a:lnTo>
                    <a:pt x="618665" y="195071"/>
                  </a:lnTo>
                  <a:lnTo>
                    <a:pt x="660901" y="170632"/>
                  </a:lnTo>
                  <a:lnTo>
                    <a:pt x="703958" y="147768"/>
                  </a:lnTo>
                  <a:lnTo>
                    <a:pt x="747789" y="126491"/>
                  </a:lnTo>
                  <a:lnTo>
                    <a:pt x="792344" y="106817"/>
                  </a:lnTo>
                  <a:lnTo>
                    <a:pt x="837576" y="88758"/>
                  </a:lnTo>
                  <a:lnTo>
                    <a:pt x="883435" y="72329"/>
                  </a:lnTo>
                  <a:lnTo>
                    <a:pt x="929873" y="57541"/>
                  </a:lnTo>
                  <a:lnTo>
                    <a:pt x="976842" y="44410"/>
                  </a:lnTo>
                  <a:lnTo>
                    <a:pt x="1024293" y="32948"/>
                  </a:lnTo>
                  <a:lnTo>
                    <a:pt x="1072178" y="23170"/>
                  </a:lnTo>
                  <a:lnTo>
                    <a:pt x="1120447" y="15088"/>
                  </a:lnTo>
                  <a:lnTo>
                    <a:pt x="1169053" y="8717"/>
                  </a:lnTo>
                  <a:lnTo>
                    <a:pt x="1217947" y="4069"/>
                  </a:lnTo>
                  <a:lnTo>
                    <a:pt x="1267080" y="1159"/>
                  </a:lnTo>
                  <a:lnTo>
                    <a:pt x="1316403" y="0"/>
                  </a:lnTo>
                  <a:lnTo>
                    <a:pt x="1324404" y="1267967"/>
                  </a:lnTo>
                  <a:lnTo>
                    <a:pt x="203756" y="1943734"/>
                  </a:lnTo>
                  <a:close/>
                </a:path>
              </a:pathLst>
            </a:custGeom>
            <a:ln w="25400">
              <a:solidFill>
                <a:srgbClr val="820C18"/>
              </a:solidFill>
            </a:ln>
          </p:spPr>
          <p:txBody>
            <a:bodyPr wrap="square" lIns="0" tIns="0" rIns="0" bIns="0" rtlCol="0"/>
            <a:lstStyle/>
            <a:p>
              <a:endParaRPr/>
            </a:p>
          </p:txBody>
        </p:sp>
      </p:grpSp>
      <p:sp>
        <p:nvSpPr>
          <p:cNvPr id="35" name="object 35"/>
          <p:cNvSpPr txBox="1"/>
          <p:nvPr/>
        </p:nvSpPr>
        <p:spPr>
          <a:xfrm>
            <a:off x="7988934" y="2038934"/>
            <a:ext cx="986790" cy="594995"/>
          </a:xfrm>
          <a:prstGeom prst="rect">
            <a:avLst/>
          </a:prstGeom>
        </p:spPr>
        <p:txBody>
          <a:bodyPr vert="horz" wrap="square" lIns="0" tIns="15875" rIns="0" bIns="0" rtlCol="0">
            <a:spAutoFit/>
          </a:bodyPr>
          <a:lstStyle/>
          <a:p>
            <a:pPr marL="635" algn="ctr">
              <a:lnSpc>
                <a:spcPct val="100000"/>
              </a:lnSpc>
              <a:spcBef>
                <a:spcPts val="125"/>
              </a:spcBef>
            </a:pPr>
            <a:r>
              <a:rPr sz="1850" spc="-20" dirty="0">
                <a:solidFill>
                  <a:srgbClr val="FFFFFF"/>
                </a:solidFill>
                <a:latin typeface="Calibri"/>
                <a:cs typeface="Calibri"/>
              </a:rPr>
              <a:t>Data</a:t>
            </a:r>
            <a:endParaRPr sz="1850">
              <a:latin typeface="Calibri"/>
              <a:cs typeface="Calibri"/>
            </a:endParaRPr>
          </a:p>
          <a:p>
            <a:pPr algn="ctr">
              <a:lnSpc>
                <a:spcPct val="100000"/>
              </a:lnSpc>
              <a:spcBef>
                <a:spcPts val="10"/>
              </a:spcBef>
            </a:pPr>
            <a:r>
              <a:rPr sz="1850" spc="-10" dirty="0">
                <a:solidFill>
                  <a:srgbClr val="FFFFFF"/>
                </a:solidFill>
                <a:latin typeface="Calibri"/>
                <a:cs typeface="Calibri"/>
              </a:rPr>
              <a:t>Standards</a:t>
            </a:r>
            <a:endParaRPr sz="1850">
              <a:latin typeface="Calibri"/>
              <a:cs typeface="Calibri"/>
            </a:endParaRPr>
          </a:p>
        </p:txBody>
      </p:sp>
      <p:sp>
        <p:nvSpPr>
          <p:cNvPr id="36" name="object 36"/>
          <p:cNvSpPr txBox="1"/>
          <p:nvPr/>
        </p:nvSpPr>
        <p:spPr>
          <a:xfrm>
            <a:off x="7327518" y="1044321"/>
            <a:ext cx="861060" cy="311150"/>
          </a:xfrm>
          <a:prstGeom prst="rect">
            <a:avLst/>
          </a:prstGeom>
        </p:spPr>
        <p:txBody>
          <a:bodyPr vert="horz" wrap="square" lIns="0" tIns="15240" rIns="0" bIns="0" rtlCol="0">
            <a:spAutoFit/>
          </a:bodyPr>
          <a:lstStyle/>
          <a:p>
            <a:pPr marL="12700">
              <a:lnSpc>
                <a:spcPct val="100000"/>
              </a:lnSpc>
              <a:spcBef>
                <a:spcPts val="120"/>
              </a:spcBef>
            </a:pPr>
            <a:r>
              <a:rPr sz="1850" spc="-10" dirty="0">
                <a:solidFill>
                  <a:srgbClr val="FFFFFF"/>
                </a:solidFill>
                <a:latin typeface="Calibri"/>
                <a:cs typeface="Calibri"/>
              </a:rPr>
              <a:t>Network</a:t>
            </a:r>
            <a:endParaRPr sz="1850">
              <a:latin typeface="Calibri"/>
              <a:cs typeface="Calibri"/>
            </a:endParaRPr>
          </a:p>
        </p:txBody>
      </p:sp>
      <p:sp>
        <p:nvSpPr>
          <p:cNvPr id="37" name="object 37"/>
          <p:cNvSpPr txBox="1"/>
          <p:nvPr/>
        </p:nvSpPr>
        <p:spPr>
          <a:xfrm>
            <a:off x="8634221" y="1030935"/>
            <a:ext cx="1024890" cy="594995"/>
          </a:xfrm>
          <a:prstGeom prst="rect">
            <a:avLst/>
          </a:prstGeom>
        </p:spPr>
        <p:txBody>
          <a:bodyPr vert="horz" wrap="square" lIns="0" tIns="15875" rIns="0" bIns="0" rtlCol="0">
            <a:spAutoFit/>
          </a:bodyPr>
          <a:lstStyle/>
          <a:p>
            <a:pPr marL="12700">
              <a:lnSpc>
                <a:spcPct val="100000"/>
              </a:lnSpc>
              <a:spcBef>
                <a:spcPts val="125"/>
              </a:spcBef>
            </a:pPr>
            <a:r>
              <a:rPr sz="1850" dirty="0">
                <a:solidFill>
                  <a:srgbClr val="FFFFFF"/>
                </a:solidFill>
                <a:latin typeface="Calibri"/>
                <a:cs typeface="Calibri"/>
              </a:rPr>
              <a:t>Registry</a:t>
            </a:r>
            <a:r>
              <a:rPr sz="1850" spc="-75" dirty="0">
                <a:solidFill>
                  <a:srgbClr val="FFFFFF"/>
                </a:solidFill>
                <a:latin typeface="Calibri"/>
                <a:cs typeface="Calibri"/>
              </a:rPr>
              <a:t> </a:t>
            </a:r>
            <a:r>
              <a:rPr sz="1850" spc="-25" dirty="0">
                <a:solidFill>
                  <a:srgbClr val="FFFFFF"/>
                </a:solidFill>
                <a:latin typeface="Calibri"/>
                <a:cs typeface="Calibri"/>
              </a:rPr>
              <a:t>IT</a:t>
            </a:r>
            <a:endParaRPr sz="1850">
              <a:latin typeface="Calibri"/>
              <a:cs typeface="Calibri"/>
            </a:endParaRPr>
          </a:p>
          <a:p>
            <a:pPr marL="92075">
              <a:lnSpc>
                <a:spcPct val="100000"/>
              </a:lnSpc>
              <a:spcBef>
                <a:spcPts val="10"/>
              </a:spcBef>
            </a:pPr>
            <a:r>
              <a:rPr sz="1850" spc="-10" dirty="0">
                <a:solidFill>
                  <a:srgbClr val="FFFFFF"/>
                </a:solidFill>
                <a:latin typeface="Calibri"/>
                <a:cs typeface="Calibri"/>
              </a:rPr>
              <a:t>Platform</a:t>
            </a:r>
            <a:endParaRPr sz="1850">
              <a:latin typeface="Calibri"/>
              <a:cs typeface="Calibri"/>
            </a:endParaRPr>
          </a:p>
        </p:txBody>
      </p:sp>
      <p:sp>
        <p:nvSpPr>
          <p:cNvPr id="38" name="object 38"/>
          <p:cNvSpPr/>
          <p:nvPr/>
        </p:nvSpPr>
        <p:spPr>
          <a:xfrm>
            <a:off x="1165860" y="5727191"/>
            <a:ext cx="1394460" cy="236220"/>
          </a:xfrm>
          <a:custGeom>
            <a:avLst/>
            <a:gdLst/>
            <a:ahLst/>
            <a:cxnLst/>
            <a:rect l="l" t="t" r="r" b="b"/>
            <a:pathLst>
              <a:path w="1394460" h="236220">
                <a:moveTo>
                  <a:pt x="1394460" y="0"/>
                </a:moveTo>
                <a:lnTo>
                  <a:pt x="0" y="0"/>
                </a:lnTo>
                <a:lnTo>
                  <a:pt x="0" y="236219"/>
                </a:lnTo>
                <a:lnTo>
                  <a:pt x="1394460" y="236219"/>
                </a:lnTo>
                <a:lnTo>
                  <a:pt x="1394460" y="0"/>
                </a:lnTo>
                <a:close/>
              </a:path>
            </a:pathLst>
          </a:custGeom>
          <a:solidFill>
            <a:srgbClr val="FFFFFF"/>
          </a:solidFill>
        </p:spPr>
        <p:txBody>
          <a:bodyPr wrap="square" lIns="0" tIns="0" rIns="0" bIns="0" rtlCol="0"/>
          <a:lstStyle/>
          <a:p>
            <a:endParaRPr/>
          </a:p>
        </p:txBody>
      </p:sp>
      <p:sp>
        <p:nvSpPr>
          <p:cNvPr id="39" name="object 39"/>
          <p:cNvSpPr txBox="1"/>
          <p:nvPr/>
        </p:nvSpPr>
        <p:spPr>
          <a:xfrm>
            <a:off x="1244904" y="5754116"/>
            <a:ext cx="1157605" cy="168275"/>
          </a:xfrm>
          <a:prstGeom prst="rect">
            <a:avLst/>
          </a:prstGeom>
        </p:spPr>
        <p:txBody>
          <a:bodyPr vert="horz" wrap="square" lIns="0" tIns="17145" rIns="0" bIns="0" rtlCol="0">
            <a:spAutoFit/>
          </a:bodyPr>
          <a:lstStyle/>
          <a:p>
            <a:pPr marL="12700">
              <a:lnSpc>
                <a:spcPct val="100000"/>
              </a:lnSpc>
              <a:spcBef>
                <a:spcPts val="135"/>
              </a:spcBef>
            </a:pPr>
            <a:r>
              <a:rPr sz="900" dirty="0">
                <a:solidFill>
                  <a:srgbClr val="333333"/>
                </a:solidFill>
                <a:latin typeface="Calibri"/>
                <a:cs typeface="Calibri"/>
              </a:rPr>
              <a:t>Created</a:t>
            </a:r>
            <a:r>
              <a:rPr sz="900" spc="70" dirty="0">
                <a:solidFill>
                  <a:srgbClr val="333333"/>
                </a:solidFill>
                <a:latin typeface="Calibri"/>
                <a:cs typeface="Calibri"/>
              </a:rPr>
              <a:t> </a:t>
            </a:r>
            <a:r>
              <a:rPr sz="900" dirty="0">
                <a:solidFill>
                  <a:srgbClr val="333333"/>
                </a:solidFill>
                <a:latin typeface="Calibri"/>
                <a:cs typeface="Calibri"/>
              </a:rPr>
              <a:t>with</a:t>
            </a:r>
            <a:r>
              <a:rPr sz="900" spc="50" dirty="0">
                <a:solidFill>
                  <a:srgbClr val="333333"/>
                </a:solidFill>
                <a:latin typeface="Calibri"/>
                <a:cs typeface="Calibri"/>
              </a:rPr>
              <a:t> </a:t>
            </a:r>
            <a:r>
              <a:rPr sz="900" spc="-10" dirty="0">
                <a:solidFill>
                  <a:srgbClr val="333333"/>
                </a:solidFill>
                <a:latin typeface="Calibri"/>
                <a:cs typeface="Calibri"/>
              </a:rPr>
              <a:t>MapChart</a:t>
            </a:r>
            <a:endParaRPr sz="90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14381" y="260604"/>
            <a:ext cx="2278380" cy="5953125"/>
            <a:chOff x="9914381" y="260604"/>
            <a:chExt cx="2278380" cy="5953125"/>
          </a:xfrm>
        </p:grpSpPr>
        <p:sp>
          <p:nvSpPr>
            <p:cNvPr id="3" name="object 3"/>
            <p:cNvSpPr/>
            <p:nvPr/>
          </p:nvSpPr>
          <p:spPr>
            <a:xfrm>
              <a:off x="9914381" y="6208775"/>
              <a:ext cx="2278380" cy="0"/>
            </a:xfrm>
            <a:custGeom>
              <a:avLst/>
              <a:gdLst/>
              <a:ahLst/>
              <a:cxnLst/>
              <a:rect l="l" t="t" r="r" b="b"/>
              <a:pathLst>
                <a:path w="2278379">
                  <a:moveTo>
                    <a:pt x="0" y="0"/>
                  </a:moveTo>
                  <a:lnTo>
                    <a:pt x="2278126" y="0"/>
                  </a:lnTo>
                </a:path>
              </a:pathLst>
            </a:custGeom>
            <a:ln w="9525">
              <a:solidFill>
                <a:srgbClr val="D2D2D2"/>
              </a:solidFill>
            </a:ln>
          </p:spPr>
          <p:txBody>
            <a:bodyPr wrap="square" lIns="0" tIns="0" rIns="0" bIns="0" rtlCol="0"/>
            <a:lstStyle/>
            <a:p>
              <a:endParaRPr/>
            </a:p>
          </p:txBody>
        </p:sp>
        <p:sp>
          <p:nvSpPr>
            <p:cNvPr id="4" name="object 4"/>
            <p:cNvSpPr/>
            <p:nvPr/>
          </p:nvSpPr>
          <p:spPr>
            <a:xfrm>
              <a:off x="11280647" y="1028700"/>
              <a:ext cx="0" cy="5180330"/>
            </a:xfrm>
            <a:custGeom>
              <a:avLst/>
              <a:gdLst/>
              <a:ahLst/>
              <a:cxnLst/>
              <a:rect l="l" t="t" r="r" b="b"/>
              <a:pathLst>
                <a:path h="5180330">
                  <a:moveTo>
                    <a:pt x="0" y="0"/>
                  </a:moveTo>
                  <a:lnTo>
                    <a:pt x="0" y="5180139"/>
                  </a:lnTo>
                </a:path>
              </a:pathLst>
            </a:custGeom>
            <a:ln w="9525">
              <a:solidFill>
                <a:srgbClr val="D2D2D2"/>
              </a:solidFill>
            </a:ln>
          </p:spPr>
          <p:txBody>
            <a:bodyPr wrap="square" lIns="0" tIns="0" rIns="0" bIns="0" rtlCol="0"/>
            <a:lstStyle/>
            <a:p>
              <a:endParaRPr/>
            </a:p>
          </p:txBody>
        </p:sp>
        <p:pic>
          <p:nvPicPr>
            <p:cNvPr id="5" name="object 5"/>
            <p:cNvPicPr/>
            <p:nvPr/>
          </p:nvPicPr>
          <p:blipFill>
            <a:blip r:embed="rId2" cstate="print"/>
            <a:stretch>
              <a:fillRect/>
            </a:stretch>
          </p:blipFill>
          <p:spPr>
            <a:xfrm>
              <a:off x="9936479" y="260604"/>
              <a:ext cx="2112264" cy="783336"/>
            </a:xfrm>
            <a:prstGeom prst="rect">
              <a:avLst/>
            </a:prstGeom>
          </p:spPr>
        </p:pic>
      </p:grpSp>
      <p:pic>
        <p:nvPicPr>
          <p:cNvPr id="6" name="object 6"/>
          <p:cNvPicPr/>
          <p:nvPr/>
        </p:nvPicPr>
        <p:blipFill>
          <a:blip r:embed="rId3" cstate="print"/>
          <a:stretch>
            <a:fillRect/>
          </a:stretch>
        </p:blipFill>
        <p:spPr>
          <a:xfrm>
            <a:off x="11184635" y="6112764"/>
            <a:ext cx="192024" cy="192023"/>
          </a:xfrm>
          <a:prstGeom prst="rect">
            <a:avLst/>
          </a:prstGeom>
        </p:spPr>
      </p:pic>
      <p:sp>
        <p:nvSpPr>
          <p:cNvPr id="7" name="object 7"/>
          <p:cNvSpPr/>
          <p:nvPr/>
        </p:nvSpPr>
        <p:spPr>
          <a:xfrm>
            <a:off x="214122" y="3859529"/>
            <a:ext cx="9700260" cy="2992120"/>
          </a:xfrm>
          <a:custGeom>
            <a:avLst/>
            <a:gdLst/>
            <a:ahLst/>
            <a:cxnLst/>
            <a:rect l="l" t="t" r="r" b="b"/>
            <a:pathLst>
              <a:path w="9700260" h="2992120">
                <a:moveTo>
                  <a:pt x="0" y="2991612"/>
                </a:moveTo>
                <a:lnTo>
                  <a:pt x="9700260" y="2991612"/>
                </a:lnTo>
                <a:lnTo>
                  <a:pt x="9700260" y="0"/>
                </a:lnTo>
                <a:lnTo>
                  <a:pt x="0" y="0"/>
                </a:lnTo>
                <a:lnTo>
                  <a:pt x="0" y="2991612"/>
                </a:lnTo>
                <a:close/>
              </a:path>
            </a:pathLst>
          </a:custGeom>
          <a:ln w="25400">
            <a:solidFill>
              <a:srgbClr val="FFFFFF"/>
            </a:solidFill>
          </a:ln>
        </p:spPr>
        <p:txBody>
          <a:bodyPr wrap="square" lIns="0" tIns="0" rIns="0" bIns="0" rtlCol="0"/>
          <a:lstStyle/>
          <a:p>
            <a:endParaRPr/>
          </a:p>
        </p:txBody>
      </p:sp>
      <p:sp>
        <p:nvSpPr>
          <p:cNvPr id="8" name="object 8"/>
          <p:cNvSpPr txBox="1">
            <a:spLocks noGrp="1"/>
          </p:cNvSpPr>
          <p:nvPr>
            <p:ph type="title"/>
          </p:nvPr>
        </p:nvSpPr>
        <p:spPr>
          <a:xfrm>
            <a:off x="499059" y="275586"/>
            <a:ext cx="3924300" cy="381515"/>
          </a:xfrm>
          <a:prstGeom prst="rect">
            <a:avLst/>
          </a:prstGeom>
        </p:spPr>
        <p:txBody>
          <a:bodyPr vert="horz" wrap="square" lIns="0" tIns="12065" rIns="0" bIns="0" rtlCol="0">
            <a:spAutoFit/>
          </a:bodyPr>
          <a:lstStyle/>
          <a:p>
            <a:pPr marL="12700">
              <a:lnSpc>
                <a:spcPct val="100000"/>
              </a:lnSpc>
              <a:spcBef>
                <a:spcPts val="95"/>
              </a:spcBef>
            </a:pPr>
            <a:r>
              <a:rPr sz="2400" spc="-10" dirty="0"/>
              <a:t>Candidate</a:t>
            </a:r>
            <a:r>
              <a:rPr sz="2400" spc="-135" dirty="0"/>
              <a:t> </a:t>
            </a:r>
            <a:r>
              <a:rPr sz="2400" spc="-10" dirty="0"/>
              <a:t>countries</a:t>
            </a:r>
          </a:p>
        </p:txBody>
      </p:sp>
      <p:sp>
        <p:nvSpPr>
          <p:cNvPr id="9" name="object 9"/>
          <p:cNvSpPr txBox="1"/>
          <p:nvPr/>
        </p:nvSpPr>
        <p:spPr>
          <a:xfrm>
            <a:off x="499059" y="750569"/>
            <a:ext cx="10546715" cy="5845810"/>
          </a:xfrm>
          <a:prstGeom prst="rect">
            <a:avLst/>
          </a:prstGeom>
        </p:spPr>
        <p:txBody>
          <a:bodyPr vert="horz" wrap="square" lIns="0" tIns="12065" rIns="0" bIns="0" rtlCol="0">
            <a:spAutoFit/>
          </a:bodyPr>
          <a:lstStyle/>
          <a:p>
            <a:pPr marL="12700">
              <a:lnSpc>
                <a:spcPts val="2675"/>
              </a:lnSpc>
              <a:spcBef>
                <a:spcPts val="95"/>
              </a:spcBef>
            </a:pPr>
            <a:r>
              <a:rPr sz="2500" b="1" spc="-25" dirty="0">
                <a:solidFill>
                  <a:srgbClr val="006FC0"/>
                </a:solidFill>
                <a:latin typeface="Calibri"/>
                <a:cs typeface="Calibri"/>
              </a:rPr>
              <a:t>UK</a:t>
            </a:r>
            <a:endParaRPr sz="2500" dirty="0">
              <a:latin typeface="Calibri"/>
              <a:cs typeface="Calibri"/>
            </a:endParaRPr>
          </a:p>
          <a:p>
            <a:pPr marL="363855" indent="-342900">
              <a:lnSpc>
                <a:spcPts val="2075"/>
              </a:lnSpc>
              <a:buFont typeface="Arial"/>
              <a:buChar char="•"/>
              <a:tabLst>
                <a:tab pos="363855" algn="l"/>
              </a:tabLst>
            </a:pPr>
            <a:r>
              <a:rPr sz="2000" dirty="0">
                <a:latin typeface="Calibri"/>
                <a:cs typeface="Calibri"/>
              </a:rPr>
              <a:t>Advanced</a:t>
            </a:r>
            <a:r>
              <a:rPr sz="2000" spc="-65" dirty="0">
                <a:latin typeface="Calibri"/>
                <a:cs typeface="Calibri"/>
              </a:rPr>
              <a:t> </a:t>
            </a:r>
            <a:r>
              <a:rPr sz="2000" dirty="0">
                <a:latin typeface="Calibri"/>
                <a:cs typeface="Calibri"/>
              </a:rPr>
              <a:t>discussion</a:t>
            </a:r>
            <a:r>
              <a:rPr sz="2000" spc="-45" dirty="0">
                <a:latin typeface="Calibri"/>
                <a:cs typeface="Calibri"/>
              </a:rPr>
              <a:t> </a:t>
            </a:r>
            <a:r>
              <a:rPr sz="2000" dirty="0">
                <a:latin typeface="Calibri"/>
                <a:cs typeface="Calibri"/>
              </a:rPr>
              <a:t>with</a:t>
            </a:r>
            <a:r>
              <a:rPr sz="2000" spc="-40" dirty="0">
                <a:latin typeface="Calibri"/>
                <a:cs typeface="Calibri"/>
              </a:rPr>
              <a:t> </a:t>
            </a:r>
            <a:r>
              <a:rPr sz="2000" dirty="0">
                <a:latin typeface="Calibri"/>
                <a:cs typeface="Calibri"/>
              </a:rPr>
              <a:t>NICOR</a:t>
            </a:r>
            <a:r>
              <a:rPr sz="2000" spc="-80" dirty="0">
                <a:latin typeface="Calibri"/>
                <a:cs typeface="Calibri"/>
              </a:rPr>
              <a:t> </a:t>
            </a:r>
            <a:r>
              <a:rPr sz="2000" dirty="0">
                <a:latin typeface="Calibri"/>
                <a:cs typeface="Calibri"/>
              </a:rPr>
              <a:t>National</a:t>
            </a:r>
            <a:r>
              <a:rPr sz="2000" spc="-40" dirty="0">
                <a:latin typeface="Calibri"/>
                <a:cs typeface="Calibri"/>
              </a:rPr>
              <a:t> </a:t>
            </a:r>
            <a:r>
              <a:rPr sz="2000" dirty="0">
                <a:latin typeface="Calibri"/>
                <a:cs typeface="Calibri"/>
              </a:rPr>
              <a:t>Clinical</a:t>
            </a:r>
            <a:r>
              <a:rPr sz="2000" spc="-40" dirty="0">
                <a:latin typeface="Calibri"/>
                <a:cs typeface="Calibri"/>
              </a:rPr>
              <a:t> </a:t>
            </a:r>
            <a:r>
              <a:rPr sz="2000" dirty="0">
                <a:latin typeface="Calibri"/>
                <a:cs typeface="Calibri"/>
              </a:rPr>
              <a:t>Audit</a:t>
            </a:r>
            <a:r>
              <a:rPr sz="2000" spc="-55" dirty="0">
                <a:latin typeface="Calibri"/>
                <a:cs typeface="Calibri"/>
              </a:rPr>
              <a:t> </a:t>
            </a:r>
            <a:r>
              <a:rPr sz="2000" spc="-10" dirty="0">
                <a:latin typeface="Calibri"/>
                <a:cs typeface="Calibri"/>
              </a:rPr>
              <a:t>Programmes</a:t>
            </a:r>
            <a:r>
              <a:rPr sz="2000" spc="-40" dirty="0">
                <a:latin typeface="Calibri"/>
                <a:cs typeface="Calibri"/>
              </a:rPr>
              <a:t> </a:t>
            </a:r>
            <a:r>
              <a:rPr sz="2000" spc="-10" dirty="0">
                <a:latin typeface="Calibri"/>
                <a:cs typeface="Calibri"/>
              </a:rPr>
              <a:t>(covering</a:t>
            </a:r>
            <a:r>
              <a:rPr sz="2000" spc="-45" dirty="0">
                <a:latin typeface="Calibri"/>
                <a:cs typeface="Calibri"/>
              </a:rPr>
              <a:t> </a:t>
            </a:r>
            <a:r>
              <a:rPr sz="2000" dirty="0">
                <a:latin typeface="Calibri"/>
                <a:cs typeface="Calibri"/>
              </a:rPr>
              <a:t>England</a:t>
            </a:r>
            <a:r>
              <a:rPr sz="2000" spc="-75" dirty="0">
                <a:latin typeface="Calibri"/>
                <a:cs typeface="Calibri"/>
              </a:rPr>
              <a:t> </a:t>
            </a:r>
            <a:r>
              <a:rPr sz="2000" dirty="0">
                <a:latin typeface="Calibri"/>
                <a:cs typeface="Calibri"/>
              </a:rPr>
              <a:t>and</a:t>
            </a:r>
            <a:r>
              <a:rPr sz="2000" spc="-50" dirty="0">
                <a:latin typeface="Calibri"/>
                <a:cs typeface="Calibri"/>
              </a:rPr>
              <a:t> </a:t>
            </a:r>
            <a:r>
              <a:rPr sz="2000" spc="-10" dirty="0">
                <a:latin typeface="Calibri"/>
                <a:cs typeface="Calibri"/>
              </a:rPr>
              <a:t>Wales)</a:t>
            </a:r>
            <a:endParaRPr sz="2000" dirty="0">
              <a:latin typeface="Calibri"/>
              <a:cs typeface="Calibri"/>
            </a:endParaRPr>
          </a:p>
          <a:p>
            <a:pPr marL="935355" lvl="1" indent="-457200">
              <a:lnSpc>
                <a:spcPct val="100000"/>
              </a:lnSpc>
              <a:buAutoNum type="arabicPeriod"/>
              <a:tabLst>
                <a:tab pos="935355" algn="l"/>
              </a:tabLst>
            </a:pPr>
            <a:r>
              <a:rPr sz="2000" dirty="0">
                <a:latin typeface="Calibri"/>
                <a:cs typeface="Calibri"/>
              </a:rPr>
              <a:t>NAPCI</a:t>
            </a:r>
            <a:r>
              <a:rPr sz="2000" spc="-20" dirty="0">
                <a:latin typeface="Calibri"/>
                <a:cs typeface="Calibri"/>
              </a:rPr>
              <a:t> (PCI)</a:t>
            </a:r>
            <a:endParaRPr sz="2000" dirty="0">
              <a:latin typeface="Calibri"/>
              <a:cs typeface="Calibri"/>
            </a:endParaRPr>
          </a:p>
          <a:p>
            <a:pPr marL="935355" lvl="1" indent="-457200">
              <a:lnSpc>
                <a:spcPct val="100000"/>
              </a:lnSpc>
              <a:buAutoNum type="arabicPeriod"/>
              <a:tabLst>
                <a:tab pos="935355" algn="l"/>
              </a:tabLst>
            </a:pPr>
            <a:r>
              <a:rPr sz="2000" dirty="0">
                <a:latin typeface="Calibri"/>
                <a:cs typeface="Calibri"/>
              </a:rPr>
              <a:t>MINAP</a:t>
            </a:r>
            <a:r>
              <a:rPr sz="2000" spc="-40" dirty="0">
                <a:latin typeface="Calibri"/>
                <a:cs typeface="Calibri"/>
              </a:rPr>
              <a:t> </a:t>
            </a:r>
            <a:r>
              <a:rPr sz="2000" spc="-10" dirty="0">
                <a:latin typeface="Calibri"/>
                <a:cs typeface="Calibri"/>
              </a:rPr>
              <a:t>(ACS)</a:t>
            </a:r>
            <a:endParaRPr sz="2000" dirty="0">
              <a:latin typeface="Calibri"/>
              <a:cs typeface="Calibri"/>
            </a:endParaRPr>
          </a:p>
          <a:p>
            <a:pPr marL="935355" lvl="1" indent="-457200">
              <a:lnSpc>
                <a:spcPct val="100000"/>
              </a:lnSpc>
              <a:buAutoNum type="arabicPeriod"/>
              <a:tabLst>
                <a:tab pos="935355" algn="l"/>
              </a:tabLst>
            </a:pPr>
            <a:r>
              <a:rPr sz="2000" dirty="0">
                <a:latin typeface="Calibri"/>
                <a:cs typeface="Calibri"/>
              </a:rPr>
              <a:t>UK</a:t>
            </a:r>
            <a:r>
              <a:rPr sz="2000" spc="-10" dirty="0">
                <a:latin typeface="Calibri"/>
                <a:cs typeface="Calibri"/>
              </a:rPr>
              <a:t> </a:t>
            </a:r>
            <a:r>
              <a:rPr sz="2000" spc="-20" dirty="0">
                <a:latin typeface="Calibri"/>
                <a:cs typeface="Calibri"/>
              </a:rPr>
              <a:t>TAVI</a:t>
            </a:r>
            <a:endParaRPr sz="2000" dirty="0">
              <a:latin typeface="Calibri"/>
              <a:cs typeface="Calibri"/>
            </a:endParaRPr>
          </a:p>
          <a:p>
            <a:pPr marL="935355" lvl="1" indent="-457200">
              <a:lnSpc>
                <a:spcPct val="100000"/>
              </a:lnSpc>
              <a:buAutoNum type="arabicPeriod"/>
              <a:tabLst>
                <a:tab pos="935355" algn="l"/>
              </a:tabLst>
            </a:pPr>
            <a:r>
              <a:rPr sz="2000" spc="-10" dirty="0">
                <a:latin typeface="Calibri"/>
                <a:cs typeface="Calibri"/>
              </a:rPr>
              <a:t>NHFA</a:t>
            </a:r>
            <a:r>
              <a:rPr sz="2000" spc="-80" dirty="0">
                <a:latin typeface="Calibri"/>
                <a:cs typeface="Calibri"/>
              </a:rPr>
              <a:t> </a:t>
            </a:r>
            <a:r>
              <a:rPr sz="2000" dirty="0">
                <a:latin typeface="Calibri"/>
                <a:cs typeface="Calibri"/>
              </a:rPr>
              <a:t>(Heart</a:t>
            </a:r>
            <a:r>
              <a:rPr sz="2000" spc="-80" dirty="0">
                <a:latin typeface="Calibri"/>
                <a:cs typeface="Calibri"/>
              </a:rPr>
              <a:t> </a:t>
            </a:r>
            <a:r>
              <a:rPr sz="2000" spc="-10" dirty="0">
                <a:latin typeface="Calibri"/>
                <a:cs typeface="Calibri"/>
              </a:rPr>
              <a:t>Failure)</a:t>
            </a:r>
            <a:endParaRPr sz="2000" dirty="0">
              <a:latin typeface="Calibri"/>
              <a:cs typeface="Calibri"/>
            </a:endParaRPr>
          </a:p>
          <a:p>
            <a:pPr marL="935355" lvl="1" indent="-457200">
              <a:lnSpc>
                <a:spcPct val="100000"/>
              </a:lnSpc>
              <a:buAutoNum type="arabicPeriod"/>
              <a:tabLst>
                <a:tab pos="935355" algn="l"/>
              </a:tabLst>
            </a:pPr>
            <a:r>
              <a:rPr sz="2000" dirty="0">
                <a:latin typeface="Calibri"/>
                <a:cs typeface="Calibri"/>
              </a:rPr>
              <a:t>NACRM</a:t>
            </a:r>
            <a:r>
              <a:rPr sz="2000" spc="-75" dirty="0">
                <a:latin typeface="Calibri"/>
                <a:cs typeface="Calibri"/>
              </a:rPr>
              <a:t> </a:t>
            </a:r>
            <a:r>
              <a:rPr sz="2000" dirty="0">
                <a:latin typeface="Calibri"/>
                <a:cs typeface="Calibri"/>
              </a:rPr>
              <a:t>(National</a:t>
            </a:r>
            <a:r>
              <a:rPr sz="2000" spc="-50" dirty="0">
                <a:latin typeface="Calibri"/>
                <a:cs typeface="Calibri"/>
              </a:rPr>
              <a:t> </a:t>
            </a:r>
            <a:r>
              <a:rPr sz="2000" dirty="0">
                <a:latin typeface="Calibri"/>
                <a:cs typeface="Calibri"/>
              </a:rPr>
              <a:t>Cardiac</a:t>
            </a:r>
            <a:r>
              <a:rPr sz="2000" spc="-45" dirty="0">
                <a:latin typeface="Calibri"/>
                <a:cs typeface="Calibri"/>
              </a:rPr>
              <a:t> </a:t>
            </a:r>
            <a:r>
              <a:rPr sz="2000" dirty="0">
                <a:latin typeface="Calibri"/>
                <a:cs typeface="Calibri"/>
              </a:rPr>
              <a:t>Rythm</a:t>
            </a:r>
            <a:r>
              <a:rPr sz="2000" spc="-75" dirty="0">
                <a:latin typeface="Calibri"/>
                <a:cs typeface="Calibri"/>
              </a:rPr>
              <a:t> </a:t>
            </a:r>
            <a:r>
              <a:rPr sz="2000" spc="-10" dirty="0">
                <a:latin typeface="Calibri"/>
                <a:cs typeface="Calibri"/>
              </a:rPr>
              <a:t>Management)</a:t>
            </a:r>
            <a:endParaRPr sz="2000" dirty="0">
              <a:latin typeface="Calibri"/>
              <a:cs typeface="Calibri"/>
            </a:endParaRPr>
          </a:p>
          <a:p>
            <a:pPr marL="363855" indent="-342900">
              <a:lnSpc>
                <a:spcPct val="100000"/>
              </a:lnSpc>
              <a:spcBef>
                <a:spcPts val="5"/>
              </a:spcBef>
              <a:buFont typeface="Arial"/>
              <a:buChar char="•"/>
              <a:tabLst>
                <a:tab pos="363855" algn="l"/>
              </a:tabLst>
            </a:pPr>
            <a:r>
              <a:rPr sz="2000" dirty="0">
                <a:latin typeface="Calibri"/>
                <a:cs typeface="Calibri"/>
              </a:rPr>
              <a:t>Data</a:t>
            </a:r>
            <a:r>
              <a:rPr sz="2000" spc="-40" dirty="0">
                <a:latin typeface="Calibri"/>
                <a:cs typeface="Calibri"/>
              </a:rPr>
              <a:t> </a:t>
            </a:r>
            <a:r>
              <a:rPr sz="2000" dirty="0">
                <a:latin typeface="Calibri"/>
                <a:cs typeface="Calibri"/>
              </a:rPr>
              <a:t>set</a:t>
            </a:r>
            <a:r>
              <a:rPr sz="2000" spc="-35" dirty="0">
                <a:latin typeface="Calibri"/>
                <a:cs typeface="Calibri"/>
              </a:rPr>
              <a:t> </a:t>
            </a:r>
            <a:r>
              <a:rPr sz="2000" dirty="0">
                <a:latin typeface="Calibri"/>
                <a:cs typeface="Calibri"/>
              </a:rPr>
              <a:t>cross</a:t>
            </a:r>
            <a:r>
              <a:rPr sz="2000" spc="-35" dirty="0">
                <a:latin typeface="Calibri"/>
                <a:cs typeface="Calibri"/>
              </a:rPr>
              <a:t> </a:t>
            </a:r>
            <a:r>
              <a:rPr sz="2000" dirty="0">
                <a:latin typeface="Calibri"/>
                <a:cs typeface="Calibri"/>
              </a:rPr>
              <a:t>walk</a:t>
            </a:r>
            <a:r>
              <a:rPr sz="2000" spc="-35" dirty="0">
                <a:latin typeface="Calibri"/>
                <a:cs typeface="Calibri"/>
              </a:rPr>
              <a:t> </a:t>
            </a:r>
            <a:r>
              <a:rPr sz="2000" dirty="0">
                <a:latin typeface="Calibri"/>
                <a:cs typeface="Calibri"/>
              </a:rPr>
              <a:t>completed</a:t>
            </a:r>
            <a:r>
              <a:rPr sz="2000" spc="-35" dirty="0">
                <a:latin typeface="Calibri"/>
                <a:cs typeface="Calibri"/>
              </a:rPr>
              <a:t> </a:t>
            </a:r>
            <a:r>
              <a:rPr sz="2000" dirty="0">
                <a:latin typeface="Calibri"/>
                <a:cs typeface="Calibri"/>
              </a:rPr>
              <a:t>in</a:t>
            </a:r>
            <a:r>
              <a:rPr sz="2000" spc="-35" dirty="0">
                <a:latin typeface="Calibri"/>
                <a:cs typeface="Calibri"/>
              </a:rPr>
              <a:t> </a:t>
            </a:r>
            <a:r>
              <a:rPr sz="2000" dirty="0">
                <a:latin typeface="Calibri"/>
                <a:cs typeface="Calibri"/>
              </a:rPr>
              <a:t>4</a:t>
            </a:r>
            <a:r>
              <a:rPr sz="2000" spc="-50" dirty="0">
                <a:latin typeface="Calibri"/>
                <a:cs typeface="Calibri"/>
              </a:rPr>
              <a:t> </a:t>
            </a:r>
            <a:r>
              <a:rPr sz="2000" dirty="0">
                <a:latin typeface="Calibri"/>
                <a:cs typeface="Calibri"/>
              </a:rPr>
              <a:t>out</a:t>
            </a:r>
            <a:r>
              <a:rPr sz="2000" spc="-35" dirty="0">
                <a:latin typeface="Calibri"/>
                <a:cs typeface="Calibri"/>
              </a:rPr>
              <a:t> </a:t>
            </a:r>
            <a:r>
              <a:rPr sz="2000" dirty="0">
                <a:latin typeface="Calibri"/>
                <a:cs typeface="Calibri"/>
              </a:rPr>
              <a:t>of</a:t>
            </a:r>
            <a:r>
              <a:rPr sz="2000" spc="-55" dirty="0">
                <a:latin typeface="Calibri"/>
                <a:cs typeface="Calibri"/>
              </a:rPr>
              <a:t> </a:t>
            </a:r>
            <a:r>
              <a:rPr sz="2000" dirty="0">
                <a:latin typeface="Calibri"/>
                <a:cs typeface="Calibri"/>
              </a:rPr>
              <a:t>5</a:t>
            </a:r>
            <a:r>
              <a:rPr sz="2000" spc="-35" dirty="0">
                <a:latin typeface="Calibri"/>
                <a:cs typeface="Calibri"/>
              </a:rPr>
              <a:t> </a:t>
            </a:r>
            <a:r>
              <a:rPr sz="2000" dirty="0">
                <a:latin typeface="Calibri"/>
                <a:cs typeface="Calibri"/>
              </a:rPr>
              <a:t>Clinical</a:t>
            </a:r>
            <a:r>
              <a:rPr sz="2000" spc="-35" dirty="0">
                <a:latin typeface="Calibri"/>
                <a:cs typeface="Calibri"/>
              </a:rPr>
              <a:t> </a:t>
            </a:r>
            <a:r>
              <a:rPr sz="2000" spc="-10" dirty="0">
                <a:latin typeface="Calibri"/>
                <a:cs typeface="Calibri"/>
              </a:rPr>
              <a:t>Audits</a:t>
            </a:r>
            <a:endParaRPr sz="2000" dirty="0">
              <a:latin typeface="Calibri"/>
              <a:cs typeface="Calibri"/>
            </a:endParaRPr>
          </a:p>
          <a:p>
            <a:pPr marL="29845">
              <a:lnSpc>
                <a:spcPct val="100000"/>
              </a:lnSpc>
              <a:spcBef>
                <a:spcPts val="1340"/>
              </a:spcBef>
            </a:pPr>
            <a:r>
              <a:rPr sz="2500" b="1" spc="-10" dirty="0">
                <a:solidFill>
                  <a:srgbClr val="006FC0"/>
                </a:solidFill>
                <a:latin typeface="Calibri"/>
                <a:cs typeface="Calibri"/>
              </a:rPr>
              <a:t>France</a:t>
            </a:r>
            <a:endParaRPr sz="2500" dirty="0">
              <a:latin typeface="Calibri"/>
              <a:cs typeface="Calibri"/>
            </a:endParaRPr>
          </a:p>
          <a:p>
            <a:pPr marL="373380" indent="-343535">
              <a:lnSpc>
                <a:spcPct val="100000"/>
              </a:lnSpc>
              <a:spcBef>
                <a:spcPts val="245"/>
              </a:spcBef>
              <a:buFont typeface="Arial"/>
              <a:buChar char="•"/>
              <a:tabLst>
                <a:tab pos="373380" algn="l"/>
              </a:tabLst>
            </a:pPr>
            <a:r>
              <a:rPr sz="2000" spc="-10" dirty="0">
                <a:latin typeface="Calibri"/>
                <a:cs typeface="Calibri"/>
              </a:rPr>
              <a:t>Evaluation</a:t>
            </a:r>
            <a:r>
              <a:rPr sz="2000" spc="-80" dirty="0">
                <a:latin typeface="Calibri"/>
                <a:cs typeface="Calibri"/>
              </a:rPr>
              <a:t> </a:t>
            </a:r>
            <a:r>
              <a:rPr sz="2000" dirty="0">
                <a:latin typeface="Calibri"/>
                <a:cs typeface="Calibri"/>
              </a:rPr>
              <a:t>completed</a:t>
            </a:r>
            <a:r>
              <a:rPr sz="2000" spc="-65" dirty="0">
                <a:latin typeface="Calibri"/>
                <a:cs typeface="Calibri"/>
              </a:rPr>
              <a:t> </a:t>
            </a:r>
            <a:r>
              <a:rPr sz="2000" dirty="0">
                <a:latin typeface="Calibri"/>
                <a:cs typeface="Calibri"/>
              </a:rPr>
              <a:t>for</a:t>
            </a:r>
            <a:r>
              <a:rPr sz="2000" spc="-80" dirty="0">
                <a:latin typeface="Calibri"/>
                <a:cs typeface="Calibri"/>
              </a:rPr>
              <a:t> </a:t>
            </a:r>
            <a:r>
              <a:rPr sz="2000" dirty="0">
                <a:latin typeface="Calibri"/>
                <a:cs typeface="Calibri"/>
              </a:rPr>
              <a:t>France</a:t>
            </a:r>
            <a:r>
              <a:rPr sz="2000" spc="-80" dirty="0">
                <a:latin typeface="Calibri"/>
                <a:cs typeface="Calibri"/>
              </a:rPr>
              <a:t> </a:t>
            </a:r>
            <a:r>
              <a:rPr sz="2000" spc="-25" dirty="0">
                <a:latin typeface="Calibri"/>
                <a:cs typeface="Calibri"/>
              </a:rPr>
              <a:t>PCI</a:t>
            </a:r>
            <a:endParaRPr sz="2000" dirty="0">
              <a:latin typeface="Calibri"/>
              <a:cs typeface="Calibri"/>
            </a:endParaRPr>
          </a:p>
          <a:p>
            <a:pPr marL="373380" indent="-343535">
              <a:lnSpc>
                <a:spcPct val="100000"/>
              </a:lnSpc>
              <a:spcBef>
                <a:spcPts val="5"/>
              </a:spcBef>
              <a:buFont typeface="Arial"/>
              <a:buChar char="•"/>
              <a:tabLst>
                <a:tab pos="373380" algn="l"/>
              </a:tabLst>
            </a:pPr>
            <a:r>
              <a:rPr sz="2000" dirty="0">
                <a:latin typeface="Calibri"/>
                <a:cs typeface="Calibri"/>
              </a:rPr>
              <a:t>Dialogue</a:t>
            </a:r>
            <a:r>
              <a:rPr sz="2000" spc="-65" dirty="0">
                <a:latin typeface="Calibri"/>
                <a:cs typeface="Calibri"/>
              </a:rPr>
              <a:t> </a:t>
            </a:r>
            <a:r>
              <a:rPr sz="2000" dirty="0">
                <a:latin typeface="Calibri"/>
                <a:cs typeface="Calibri"/>
              </a:rPr>
              <a:t>ongoing</a:t>
            </a:r>
            <a:r>
              <a:rPr sz="2000" spc="-60" dirty="0">
                <a:latin typeface="Calibri"/>
                <a:cs typeface="Calibri"/>
              </a:rPr>
              <a:t> </a:t>
            </a:r>
            <a:r>
              <a:rPr sz="2000" dirty="0">
                <a:latin typeface="Calibri"/>
                <a:cs typeface="Calibri"/>
              </a:rPr>
              <a:t>with</a:t>
            </a:r>
            <a:r>
              <a:rPr sz="2000" spc="-40" dirty="0">
                <a:latin typeface="Calibri"/>
                <a:cs typeface="Calibri"/>
              </a:rPr>
              <a:t> </a:t>
            </a:r>
            <a:r>
              <a:rPr sz="2000" dirty="0">
                <a:latin typeface="Calibri"/>
                <a:cs typeface="Calibri"/>
              </a:rPr>
              <a:t>France</a:t>
            </a:r>
            <a:r>
              <a:rPr sz="2000" spc="-50" dirty="0">
                <a:latin typeface="Calibri"/>
                <a:cs typeface="Calibri"/>
              </a:rPr>
              <a:t> </a:t>
            </a:r>
            <a:r>
              <a:rPr sz="2000" spc="-20" dirty="0">
                <a:latin typeface="Calibri"/>
                <a:cs typeface="Calibri"/>
              </a:rPr>
              <a:t>TAVI</a:t>
            </a:r>
            <a:endParaRPr sz="2000" dirty="0">
              <a:latin typeface="Calibri"/>
              <a:cs typeface="Calibri"/>
            </a:endParaRPr>
          </a:p>
          <a:p>
            <a:pPr marL="39370">
              <a:lnSpc>
                <a:spcPct val="100000"/>
              </a:lnSpc>
              <a:spcBef>
                <a:spcPts val="2390"/>
              </a:spcBef>
            </a:pPr>
            <a:r>
              <a:rPr sz="2500" b="1" spc="-10" dirty="0">
                <a:solidFill>
                  <a:srgbClr val="006FC0"/>
                </a:solidFill>
                <a:latin typeface="Calibri"/>
                <a:cs typeface="Calibri"/>
              </a:rPr>
              <a:t>Spain</a:t>
            </a:r>
            <a:endParaRPr sz="2500" dirty="0">
              <a:latin typeface="Calibri"/>
              <a:cs typeface="Calibri"/>
            </a:endParaRPr>
          </a:p>
          <a:p>
            <a:pPr marL="382270" indent="-342900">
              <a:lnSpc>
                <a:spcPct val="100000"/>
              </a:lnSpc>
              <a:spcBef>
                <a:spcPts val="390"/>
              </a:spcBef>
              <a:buFont typeface="Arial"/>
              <a:buChar char="•"/>
              <a:tabLst>
                <a:tab pos="382270" algn="l"/>
              </a:tabLst>
            </a:pPr>
            <a:r>
              <a:rPr sz="2000" dirty="0">
                <a:latin typeface="Calibri"/>
                <a:cs typeface="Calibri"/>
              </a:rPr>
              <a:t>Dialogue</a:t>
            </a:r>
            <a:r>
              <a:rPr sz="2000" spc="-50" dirty="0">
                <a:latin typeface="Calibri"/>
                <a:cs typeface="Calibri"/>
              </a:rPr>
              <a:t> </a:t>
            </a:r>
            <a:r>
              <a:rPr sz="2000" dirty="0">
                <a:latin typeface="Calibri"/>
                <a:cs typeface="Calibri"/>
              </a:rPr>
              <a:t>ongoing</a:t>
            </a:r>
            <a:r>
              <a:rPr sz="2000" spc="-55" dirty="0">
                <a:latin typeface="Calibri"/>
                <a:cs typeface="Calibri"/>
              </a:rPr>
              <a:t> </a:t>
            </a:r>
            <a:r>
              <a:rPr sz="2000" dirty="0">
                <a:latin typeface="Calibri"/>
                <a:cs typeface="Calibri"/>
              </a:rPr>
              <a:t>with</a:t>
            </a:r>
            <a:r>
              <a:rPr sz="2000" spc="-45" dirty="0">
                <a:latin typeface="Calibri"/>
                <a:cs typeface="Calibri"/>
              </a:rPr>
              <a:t> </a:t>
            </a:r>
            <a:r>
              <a:rPr sz="2000" spc="-55" dirty="0">
                <a:latin typeface="Calibri"/>
                <a:cs typeface="Calibri"/>
              </a:rPr>
              <a:t>TAVI</a:t>
            </a:r>
            <a:r>
              <a:rPr sz="2000" spc="-35" dirty="0">
                <a:latin typeface="Calibri"/>
                <a:cs typeface="Calibri"/>
              </a:rPr>
              <a:t> </a:t>
            </a:r>
            <a:r>
              <a:rPr sz="2000" spc="-10" dirty="0">
                <a:latin typeface="Calibri"/>
                <a:cs typeface="Calibri"/>
              </a:rPr>
              <a:t>registry</a:t>
            </a:r>
            <a:endParaRPr sz="2000" dirty="0">
              <a:latin typeface="Calibri"/>
              <a:cs typeface="Calibri"/>
            </a:endParaRPr>
          </a:p>
          <a:p>
            <a:pPr marL="24130">
              <a:lnSpc>
                <a:spcPct val="100000"/>
              </a:lnSpc>
              <a:spcBef>
                <a:spcPts val="1050"/>
              </a:spcBef>
            </a:pPr>
            <a:r>
              <a:rPr sz="2500" b="1" spc="-10" dirty="0">
                <a:solidFill>
                  <a:srgbClr val="006FC0"/>
                </a:solidFill>
                <a:latin typeface="Calibri"/>
                <a:cs typeface="Calibri"/>
              </a:rPr>
              <a:t>Bulgaria</a:t>
            </a:r>
            <a:endParaRPr sz="2500" dirty="0">
              <a:latin typeface="Calibri"/>
              <a:cs typeface="Calibri"/>
            </a:endParaRPr>
          </a:p>
          <a:p>
            <a:pPr marL="367030" indent="-342900">
              <a:lnSpc>
                <a:spcPct val="100000"/>
              </a:lnSpc>
              <a:spcBef>
                <a:spcPts val="250"/>
              </a:spcBef>
              <a:buFont typeface="Arial"/>
              <a:buChar char="•"/>
              <a:tabLst>
                <a:tab pos="367030" algn="l"/>
              </a:tabLst>
            </a:pPr>
            <a:r>
              <a:rPr sz="2000" dirty="0">
                <a:latin typeface="Calibri"/>
                <a:cs typeface="Calibri"/>
              </a:rPr>
              <a:t>Strong</a:t>
            </a:r>
            <a:r>
              <a:rPr sz="2000" spc="-40" dirty="0">
                <a:latin typeface="Calibri"/>
                <a:cs typeface="Calibri"/>
              </a:rPr>
              <a:t> </a:t>
            </a:r>
            <a:r>
              <a:rPr sz="2000" dirty="0">
                <a:latin typeface="Calibri"/>
                <a:cs typeface="Calibri"/>
              </a:rPr>
              <a:t>support</a:t>
            </a:r>
            <a:r>
              <a:rPr sz="2000" spc="-60" dirty="0">
                <a:latin typeface="Calibri"/>
                <a:cs typeface="Calibri"/>
              </a:rPr>
              <a:t> </a:t>
            </a:r>
            <a:r>
              <a:rPr sz="2000" dirty="0">
                <a:latin typeface="Calibri"/>
                <a:cs typeface="Calibri"/>
              </a:rPr>
              <a:t>and</a:t>
            </a:r>
            <a:r>
              <a:rPr sz="2000" spc="-40" dirty="0">
                <a:latin typeface="Calibri"/>
                <a:cs typeface="Calibri"/>
              </a:rPr>
              <a:t> </a:t>
            </a:r>
            <a:r>
              <a:rPr sz="2000" spc="-10" dirty="0">
                <a:latin typeface="Calibri"/>
                <a:cs typeface="Calibri"/>
              </a:rPr>
              <a:t>engagement</a:t>
            </a:r>
            <a:r>
              <a:rPr sz="2000" spc="-45" dirty="0">
                <a:latin typeface="Calibri"/>
                <a:cs typeface="Calibri"/>
              </a:rPr>
              <a:t> </a:t>
            </a:r>
            <a:r>
              <a:rPr sz="2000" dirty="0">
                <a:latin typeface="Calibri"/>
                <a:cs typeface="Calibri"/>
              </a:rPr>
              <a:t>from</a:t>
            </a:r>
            <a:r>
              <a:rPr sz="2000" spc="-35" dirty="0">
                <a:latin typeface="Calibri"/>
                <a:cs typeface="Calibri"/>
              </a:rPr>
              <a:t> </a:t>
            </a:r>
            <a:r>
              <a:rPr sz="2000" dirty="0">
                <a:latin typeface="Calibri"/>
                <a:cs typeface="Calibri"/>
              </a:rPr>
              <a:t>the</a:t>
            </a:r>
            <a:r>
              <a:rPr sz="2000" spc="-45" dirty="0">
                <a:latin typeface="Calibri"/>
                <a:cs typeface="Calibri"/>
              </a:rPr>
              <a:t> </a:t>
            </a:r>
            <a:r>
              <a:rPr sz="2000" dirty="0">
                <a:latin typeface="Calibri"/>
                <a:cs typeface="Calibri"/>
              </a:rPr>
              <a:t>National</a:t>
            </a:r>
            <a:r>
              <a:rPr sz="2000" spc="-35" dirty="0">
                <a:latin typeface="Calibri"/>
                <a:cs typeface="Calibri"/>
              </a:rPr>
              <a:t> </a:t>
            </a:r>
            <a:r>
              <a:rPr sz="2000" spc="-10" dirty="0">
                <a:latin typeface="Calibri"/>
                <a:cs typeface="Calibri"/>
              </a:rPr>
              <a:t>Leader</a:t>
            </a:r>
            <a:endParaRPr sz="2000" dirty="0">
              <a:latin typeface="Calibri"/>
              <a:cs typeface="Calibri"/>
            </a:endParaRPr>
          </a:p>
          <a:p>
            <a:pPr marL="367030" indent="-342900">
              <a:lnSpc>
                <a:spcPct val="100000"/>
              </a:lnSpc>
              <a:buFont typeface="Arial"/>
              <a:buChar char="•"/>
              <a:tabLst>
                <a:tab pos="367030" algn="l"/>
              </a:tabLst>
            </a:pPr>
            <a:r>
              <a:rPr sz="2000" dirty="0">
                <a:latin typeface="Calibri"/>
                <a:cs typeface="Calibri"/>
              </a:rPr>
              <a:t>Challenges</a:t>
            </a:r>
            <a:r>
              <a:rPr sz="2000" spc="-60" dirty="0">
                <a:latin typeface="Calibri"/>
                <a:cs typeface="Calibri"/>
              </a:rPr>
              <a:t> </a:t>
            </a:r>
            <a:r>
              <a:rPr sz="2000" dirty="0">
                <a:latin typeface="Calibri"/>
                <a:cs typeface="Calibri"/>
              </a:rPr>
              <a:t>with</a:t>
            </a:r>
            <a:r>
              <a:rPr sz="2000" spc="-30" dirty="0">
                <a:latin typeface="Calibri"/>
                <a:cs typeface="Calibri"/>
              </a:rPr>
              <a:t> </a:t>
            </a:r>
            <a:r>
              <a:rPr sz="2000" dirty="0">
                <a:latin typeface="Calibri"/>
                <a:cs typeface="Calibri"/>
              </a:rPr>
              <a:t>funding</a:t>
            </a:r>
            <a:r>
              <a:rPr sz="2000" spc="-65" dirty="0">
                <a:latin typeface="Calibri"/>
                <a:cs typeface="Calibri"/>
              </a:rPr>
              <a:t> </a:t>
            </a:r>
            <a:r>
              <a:rPr sz="2000" dirty="0">
                <a:latin typeface="Calibri"/>
                <a:cs typeface="Calibri"/>
              </a:rPr>
              <a:t>and</a:t>
            </a:r>
            <a:r>
              <a:rPr sz="2000" spc="-45" dirty="0">
                <a:latin typeface="Calibri"/>
                <a:cs typeface="Calibri"/>
              </a:rPr>
              <a:t> </a:t>
            </a:r>
            <a:r>
              <a:rPr sz="2000" dirty="0">
                <a:latin typeface="Calibri"/>
                <a:cs typeface="Calibri"/>
              </a:rPr>
              <a:t>ongoing</a:t>
            </a:r>
            <a:r>
              <a:rPr sz="2000" spc="-70" dirty="0">
                <a:latin typeface="Calibri"/>
                <a:cs typeface="Calibri"/>
              </a:rPr>
              <a:t> </a:t>
            </a:r>
            <a:r>
              <a:rPr sz="2000" spc="-10" dirty="0">
                <a:latin typeface="Calibri"/>
                <a:cs typeface="Calibri"/>
              </a:rPr>
              <a:t>reformation</a:t>
            </a:r>
            <a:r>
              <a:rPr sz="2000" spc="-40" dirty="0">
                <a:latin typeface="Calibri"/>
                <a:cs typeface="Calibri"/>
              </a:rPr>
              <a:t> </a:t>
            </a:r>
            <a:r>
              <a:rPr sz="2000" dirty="0">
                <a:latin typeface="Calibri"/>
                <a:cs typeface="Calibri"/>
              </a:rPr>
              <a:t>of</a:t>
            </a:r>
            <a:r>
              <a:rPr sz="2000" spc="-35" dirty="0">
                <a:latin typeface="Calibri"/>
                <a:cs typeface="Calibri"/>
              </a:rPr>
              <a:t> </a:t>
            </a:r>
            <a:r>
              <a:rPr sz="2000" dirty="0">
                <a:latin typeface="Calibri"/>
                <a:cs typeface="Calibri"/>
              </a:rPr>
              <a:t>the</a:t>
            </a:r>
            <a:r>
              <a:rPr sz="2000" spc="-50" dirty="0">
                <a:latin typeface="Calibri"/>
                <a:cs typeface="Calibri"/>
              </a:rPr>
              <a:t> </a:t>
            </a:r>
            <a:r>
              <a:rPr sz="2000" dirty="0">
                <a:latin typeface="Calibri"/>
                <a:cs typeface="Calibri"/>
              </a:rPr>
              <a:t>health</a:t>
            </a:r>
            <a:r>
              <a:rPr sz="2000" spc="-40" dirty="0">
                <a:latin typeface="Calibri"/>
                <a:cs typeface="Calibri"/>
              </a:rPr>
              <a:t> </a:t>
            </a:r>
            <a:r>
              <a:rPr sz="2000" dirty="0">
                <a:latin typeface="Calibri"/>
                <a:cs typeface="Calibri"/>
              </a:rPr>
              <a:t>care</a:t>
            </a:r>
            <a:r>
              <a:rPr sz="2000" spc="-35" dirty="0">
                <a:latin typeface="Calibri"/>
                <a:cs typeface="Calibri"/>
              </a:rPr>
              <a:t> </a:t>
            </a:r>
            <a:r>
              <a:rPr sz="2000" spc="-10" dirty="0">
                <a:latin typeface="Calibri"/>
                <a:cs typeface="Calibri"/>
              </a:rPr>
              <a:t>system</a:t>
            </a:r>
            <a:endParaRPr sz="2000" dirty="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capture d’écran, Police&#10;&#10;Description générée automatiquement">
            <a:extLst>
              <a:ext uri="{FF2B5EF4-FFF2-40B4-BE49-F238E27FC236}">
                <a16:creationId xmlns:a16="http://schemas.microsoft.com/office/drawing/2014/main" id="{8EF7E794-BBB7-11B1-DF4E-F491539885EC}"/>
              </a:ext>
            </a:extLst>
          </p:cNvPr>
          <p:cNvPicPr>
            <a:picLocks noGrp="1" noChangeAspect="1"/>
          </p:cNvPicPr>
          <p:nvPr>
            <p:ph idx="1"/>
          </p:nvPr>
        </p:nvPicPr>
        <p:blipFill>
          <a:blip r:embed="rId2"/>
          <a:stretch>
            <a:fillRect/>
          </a:stretch>
        </p:blipFill>
        <p:spPr>
          <a:xfrm>
            <a:off x="3702408" y="88126"/>
            <a:ext cx="4136900" cy="1796430"/>
          </a:xfrm>
        </p:spPr>
      </p:pic>
      <p:pic>
        <p:nvPicPr>
          <p:cNvPr id="7" name="Image 6" descr="Une image contenant texte, capture d’écran, carte, diagramme&#10;&#10;Description générée automatiquement">
            <a:extLst>
              <a:ext uri="{FF2B5EF4-FFF2-40B4-BE49-F238E27FC236}">
                <a16:creationId xmlns:a16="http://schemas.microsoft.com/office/drawing/2014/main" id="{AD2B2E13-0CF0-9366-9D69-C4C5652FB860}"/>
              </a:ext>
            </a:extLst>
          </p:cNvPr>
          <p:cNvPicPr>
            <a:picLocks noChangeAspect="1"/>
          </p:cNvPicPr>
          <p:nvPr/>
        </p:nvPicPr>
        <p:blipFill>
          <a:blip r:embed="rId3"/>
          <a:stretch>
            <a:fillRect/>
          </a:stretch>
        </p:blipFill>
        <p:spPr>
          <a:xfrm>
            <a:off x="2090127" y="1884556"/>
            <a:ext cx="7772400" cy="4758786"/>
          </a:xfrm>
          <a:prstGeom prst="rect">
            <a:avLst/>
          </a:prstGeom>
        </p:spPr>
      </p:pic>
    </p:spTree>
    <p:extLst>
      <p:ext uri="{BB962C8B-B14F-4D97-AF65-F5344CB8AC3E}">
        <p14:creationId xmlns:p14="http://schemas.microsoft.com/office/powerpoint/2010/main" val="2968789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CC4B8-EB87-230F-2AED-5422A4174E99}"/>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FD09CE1C-2FA6-F657-407A-C48D467F6A06}"/>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8D99F77E-286C-2AA9-7B48-548485D1B36C}"/>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12952233-D37C-CE10-273B-78055D3AD0D4}"/>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 -  Pourquoi </a:t>
            </a:r>
            <a:r>
              <a:rPr lang="fr-FR" sz="2800" b="1" dirty="0">
                <a:solidFill>
                  <a:srgbClr val="CE0000"/>
                </a:solidFill>
                <a:latin typeface="Avenir Next Demi Bold" panose="020B0503020202020204" pitchFamily="34" charset="0"/>
              </a:rPr>
              <a:t>- Quels financements ?</a:t>
            </a:r>
          </a:p>
        </p:txBody>
      </p:sp>
      <p:sp>
        <p:nvSpPr>
          <p:cNvPr id="19" name="Sous-titre 2">
            <a:extLst>
              <a:ext uri="{FF2B5EF4-FFF2-40B4-BE49-F238E27FC236}">
                <a16:creationId xmlns:a16="http://schemas.microsoft.com/office/drawing/2014/main" id="{B850697B-4299-7EC9-FA26-71BA3DB9D5F8}"/>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5" name="Espace réservé du contenu 4">
            <a:extLst>
              <a:ext uri="{FF2B5EF4-FFF2-40B4-BE49-F238E27FC236}">
                <a16:creationId xmlns:a16="http://schemas.microsoft.com/office/drawing/2014/main" id="{DF7E25E2-9479-B946-1450-38FD0BD5F1C8}"/>
              </a:ext>
            </a:extLst>
          </p:cNvPr>
          <p:cNvPicPr>
            <a:picLocks noGrp="1" noChangeAspect="1"/>
          </p:cNvPicPr>
          <p:nvPr>
            <p:ph idx="1"/>
          </p:nvPr>
        </p:nvPicPr>
        <p:blipFill>
          <a:blip r:embed="rId3"/>
          <a:stretch>
            <a:fillRect/>
          </a:stretch>
        </p:blipFill>
        <p:spPr>
          <a:xfrm>
            <a:off x="2775819" y="1825625"/>
            <a:ext cx="6640361" cy="4351338"/>
          </a:xfrm>
          <a:prstGeom prst="rect">
            <a:avLst/>
          </a:prstGeom>
        </p:spPr>
      </p:pic>
    </p:spTree>
    <p:extLst>
      <p:ext uri="{BB962C8B-B14F-4D97-AF65-F5344CB8AC3E}">
        <p14:creationId xmlns:p14="http://schemas.microsoft.com/office/powerpoint/2010/main" val="3618752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6ADA-9CA2-9B7B-7032-EA10A6B40045}"/>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EC840B99-99A9-20AF-0506-7AE299B2AA90}"/>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E1DD0329-BDA8-C66E-BA82-DFCE3ADA4454}"/>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DC3647A7-7F5E-E422-059E-17221EFA02A2}"/>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 -  Pourquoi </a:t>
            </a:r>
            <a:r>
              <a:rPr lang="fr-FR" sz="2800" b="1" dirty="0">
                <a:solidFill>
                  <a:srgbClr val="CE0000"/>
                </a:solidFill>
                <a:latin typeface="Avenir Next Demi Bold" panose="020B0503020202020204" pitchFamily="34" charset="0"/>
              </a:rPr>
              <a:t>- Quels financements ?</a:t>
            </a:r>
          </a:p>
        </p:txBody>
      </p:sp>
      <p:sp>
        <p:nvSpPr>
          <p:cNvPr id="19" name="Sous-titre 2">
            <a:extLst>
              <a:ext uri="{FF2B5EF4-FFF2-40B4-BE49-F238E27FC236}">
                <a16:creationId xmlns:a16="http://schemas.microsoft.com/office/drawing/2014/main" id="{639F676A-8900-9B67-ACB7-F09EC929AD1B}"/>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3" name="Espace réservé du contenu 2">
            <a:extLst>
              <a:ext uri="{FF2B5EF4-FFF2-40B4-BE49-F238E27FC236}">
                <a16:creationId xmlns:a16="http://schemas.microsoft.com/office/drawing/2014/main" id="{A25164A5-2232-EF9A-525E-74965573E287}"/>
              </a:ext>
            </a:extLst>
          </p:cNvPr>
          <p:cNvPicPr>
            <a:picLocks noGrp="1" noChangeAspect="1"/>
          </p:cNvPicPr>
          <p:nvPr>
            <p:ph idx="1"/>
          </p:nvPr>
        </p:nvPicPr>
        <p:blipFill>
          <a:blip r:embed="rId3"/>
          <a:stretch>
            <a:fillRect/>
          </a:stretch>
        </p:blipFill>
        <p:spPr>
          <a:xfrm>
            <a:off x="4401702" y="1825625"/>
            <a:ext cx="3388596" cy="4351338"/>
          </a:xfrm>
          <a:ln>
            <a:solidFill>
              <a:schemeClr val="tx1"/>
            </a:solidFill>
          </a:ln>
        </p:spPr>
      </p:pic>
    </p:spTree>
    <p:extLst>
      <p:ext uri="{BB962C8B-B14F-4D97-AF65-F5344CB8AC3E}">
        <p14:creationId xmlns:p14="http://schemas.microsoft.com/office/powerpoint/2010/main" val="304817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57C96-2227-CE8C-AB57-9B32A144EAB1}"/>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E536C990-78DB-E840-71D1-11CB4AB4C57A}"/>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4F8B62EE-8842-72C7-8581-725D501A7B26}"/>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C25584C1-8627-318C-F516-39AB91BD98BE}"/>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a:t>
            </a:r>
            <a:r>
              <a:rPr lang="fr-FR" sz="2800" b="1" dirty="0">
                <a:solidFill>
                  <a:schemeClr val="bg2"/>
                </a:solidFill>
                <a:latin typeface="Avenir Next Demi Bold" panose="020B0503020202020204" pitchFamily="34" charset="0"/>
              </a:rPr>
              <a:t>Comment -  Pourquoi </a:t>
            </a:r>
            <a:r>
              <a:rPr lang="fr-FR" sz="2800" b="1" dirty="0">
                <a:solidFill>
                  <a:srgbClr val="CE0000"/>
                </a:solidFill>
                <a:latin typeface="Avenir Next Demi Bold" panose="020B0503020202020204" pitchFamily="34" charset="0"/>
              </a:rPr>
              <a:t>- Quels financements ?</a:t>
            </a:r>
          </a:p>
        </p:txBody>
      </p:sp>
      <p:sp>
        <p:nvSpPr>
          <p:cNvPr id="19" name="Sous-titre 2">
            <a:extLst>
              <a:ext uri="{FF2B5EF4-FFF2-40B4-BE49-F238E27FC236}">
                <a16:creationId xmlns:a16="http://schemas.microsoft.com/office/drawing/2014/main" id="{FD6752DE-9DB8-23F7-884B-F15AA443DFFF}"/>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8" name="Espace réservé du contenu 7">
            <a:extLst>
              <a:ext uri="{FF2B5EF4-FFF2-40B4-BE49-F238E27FC236}">
                <a16:creationId xmlns:a16="http://schemas.microsoft.com/office/drawing/2014/main" id="{11735335-A6A3-CD86-AB5A-9FACA9693473}"/>
              </a:ext>
            </a:extLst>
          </p:cNvPr>
          <p:cNvSpPr>
            <a:spLocks noGrp="1"/>
          </p:cNvSpPr>
          <p:nvPr>
            <p:ph idx="1"/>
          </p:nvPr>
        </p:nvSpPr>
        <p:spPr/>
        <p:txBody>
          <a:bodyPr/>
          <a:lstStyle/>
          <a:p>
            <a:r>
              <a:rPr lang="fr-FR" dirty="0"/>
              <a:t>Actuellement via association </a:t>
            </a:r>
          </a:p>
          <a:p>
            <a:endParaRPr lang="fr-FR" dirty="0"/>
          </a:p>
          <a:p>
            <a:r>
              <a:rPr lang="fr-FR" dirty="0"/>
              <a:t>ARS+++</a:t>
            </a:r>
          </a:p>
          <a:p>
            <a:endParaRPr lang="fr-FR" dirty="0"/>
          </a:p>
          <a:p>
            <a:r>
              <a:rPr lang="fr-FR" dirty="0"/>
              <a:t>National ?</a:t>
            </a:r>
          </a:p>
        </p:txBody>
      </p:sp>
    </p:spTree>
    <p:extLst>
      <p:ext uri="{BB962C8B-B14F-4D97-AF65-F5344CB8AC3E}">
        <p14:creationId xmlns:p14="http://schemas.microsoft.com/office/powerpoint/2010/main" val="2341039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79C4032-1C63-EC42-B0D1-4A50D47670F2}"/>
              </a:ext>
            </a:extLst>
          </p:cNvPr>
          <p:cNvSpPr>
            <a:spLocks noGrp="1"/>
          </p:cNvSpPr>
          <p:nvPr>
            <p:ph type="subTitle" idx="1"/>
          </p:nvPr>
        </p:nvSpPr>
        <p:spPr>
          <a:xfrm>
            <a:off x="2040832" y="880531"/>
            <a:ext cx="9951952" cy="790969"/>
          </a:xfrm>
          <a:solidFill>
            <a:schemeClr val="bg1"/>
          </a:solidFill>
        </p:spPr>
        <p:txBody>
          <a:bodyPr>
            <a:noAutofit/>
          </a:bodyPr>
          <a:lstStyle/>
          <a:p>
            <a:pPr algn="l">
              <a:lnSpc>
                <a:spcPct val="100000"/>
              </a:lnSpc>
            </a:pPr>
            <a:r>
              <a:rPr lang="fr-FR" sz="2800" b="1" dirty="0">
                <a:solidFill>
                  <a:srgbClr val="CE0000"/>
                </a:solidFill>
                <a:latin typeface="Avenir Next Demi Bold" panose="020B0503020202020204" pitchFamily="34" charset="0"/>
              </a:rPr>
              <a:t>FRANCE PCI  : Comment -  Pourquoi - Quels financements ?</a:t>
            </a:r>
          </a:p>
        </p:txBody>
      </p:sp>
      <p:pic>
        <p:nvPicPr>
          <p:cNvPr id="7" name="Image 6">
            <a:extLst>
              <a:ext uri="{FF2B5EF4-FFF2-40B4-BE49-F238E27FC236}">
                <a16:creationId xmlns:a16="http://schemas.microsoft.com/office/drawing/2014/main" id="{14704B4E-F040-0F47-9DFD-0DD4C877DA7C}"/>
              </a:ext>
            </a:extLst>
          </p:cNvPr>
          <p:cNvPicPr>
            <a:picLocks noChangeAspect="1"/>
          </p:cNvPicPr>
          <p:nvPr/>
        </p:nvPicPr>
        <p:blipFill>
          <a:blip r:embed="rId2"/>
          <a:stretch>
            <a:fillRect/>
          </a:stretch>
        </p:blipFill>
        <p:spPr>
          <a:xfrm>
            <a:off x="332315" y="209550"/>
            <a:ext cx="1541688" cy="1026583"/>
          </a:xfrm>
          <a:prstGeom prst="rect">
            <a:avLst/>
          </a:prstGeom>
        </p:spPr>
      </p:pic>
      <p:sp>
        <p:nvSpPr>
          <p:cNvPr id="5" name="Sous-titre 2">
            <a:extLst>
              <a:ext uri="{FF2B5EF4-FFF2-40B4-BE49-F238E27FC236}">
                <a16:creationId xmlns:a16="http://schemas.microsoft.com/office/drawing/2014/main" id="{E03CB9A8-DBA2-394C-AB33-527B9204801B}"/>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C8D22C6A-4CD5-A845-8B23-502571906829}"/>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pic>
        <p:nvPicPr>
          <p:cNvPr id="8" name="Image 7">
            <a:extLst>
              <a:ext uri="{FF2B5EF4-FFF2-40B4-BE49-F238E27FC236}">
                <a16:creationId xmlns:a16="http://schemas.microsoft.com/office/drawing/2014/main" id="{50C8617B-A75E-32CE-160F-3EB0F63B453D}"/>
              </a:ext>
            </a:extLst>
          </p:cNvPr>
          <p:cNvPicPr>
            <a:picLocks noChangeAspect="1"/>
          </p:cNvPicPr>
          <p:nvPr/>
        </p:nvPicPr>
        <p:blipFill>
          <a:blip r:embed="rId3"/>
          <a:stretch>
            <a:fillRect/>
          </a:stretch>
        </p:blipFill>
        <p:spPr>
          <a:xfrm>
            <a:off x="1763068" y="1671499"/>
            <a:ext cx="8687218" cy="5214213"/>
          </a:xfrm>
          <a:prstGeom prst="rect">
            <a:avLst/>
          </a:prstGeom>
        </p:spPr>
      </p:pic>
    </p:spTree>
    <p:extLst>
      <p:ext uri="{BB962C8B-B14F-4D97-AF65-F5344CB8AC3E}">
        <p14:creationId xmlns:p14="http://schemas.microsoft.com/office/powerpoint/2010/main" val="726236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r="-840" b="36160"/>
          <a:stretch/>
        </p:blipFill>
        <p:spPr bwMode="auto">
          <a:xfrm>
            <a:off x="1524001" y="-76200"/>
            <a:ext cx="9143999" cy="43191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8" name="Picture 7" descr="grand-france-pci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52400"/>
            <a:ext cx="1676400" cy="15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5"/>
          <p:cNvSpPr>
            <a:spLocks noChangeArrowheads="1"/>
          </p:cNvSpPr>
          <p:nvPr/>
        </p:nvSpPr>
        <p:spPr bwMode="auto">
          <a:xfrm>
            <a:off x="3200400" y="4435276"/>
            <a:ext cx="5857042" cy="1631216"/>
          </a:xfrm>
          <a:prstGeom prst="rect">
            <a:avLst/>
          </a:prstGeom>
          <a:ln w="6350">
            <a:solidFill>
              <a:srgbClr val="C00000"/>
            </a:solidFill>
            <a:prstDash val="sysDot"/>
          </a:ln>
        </p:spPr>
        <p:style>
          <a:lnRef idx="2">
            <a:schemeClr val="accent1"/>
          </a:lnRef>
          <a:fillRef idx="1">
            <a:schemeClr val="lt1"/>
          </a:fillRef>
          <a:effectRef idx="0">
            <a:schemeClr val="accent1"/>
          </a:effectRef>
          <a:fontRef idx="minor">
            <a:schemeClr val="dk1"/>
          </a:fontRef>
        </p:style>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800" dirty="0">
                <a:ln w="0"/>
                <a:solidFill>
                  <a:srgbClr val="002060"/>
                </a:solidFill>
                <a:effectLst>
                  <a:outerShdw blurRad="38100" dist="19050" dir="2700000" algn="tl" rotWithShape="0">
                    <a:schemeClr val="dk1">
                      <a:alpha val="40000"/>
                    </a:schemeClr>
                  </a:outerShdw>
                </a:effectLst>
                <a:latin typeface="Leelawadee" panose="020B0502040204020203" pitchFamily="34" charset="-34"/>
                <a:cs typeface="Leelawadee" panose="020B0502040204020203" pitchFamily="34" charset="-34"/>
              </a:rPr>
              <a:t>Registre France PCI</a:t>
            </a:r>
          </a:p>
          <a:p>
            <a:pPr algn="ctr">
              <a:defRPr/>
            </a:pPr>
            <a:r>
              <a:rPr lang="fr-FR" dirty="0">
                <a:solidFill>
                  <a:srgbClr val="FF0000"/>
                </a:solidFill>
              </a:rPr>
              <a:t>Observatoire national de cardiologie interventionnelle</a:t>
            </a:r>
          </a:p>
          <a:p>
            <a:pPr eaLnBrk="1" hangingPunct="1">
              <a:spcBef>
                <a:spcPct val="20000"/>
              </a:spcBef>
            </a:pPr>
            <a:endParaRPr lang="fr-FR" altLang="fr-FR" sz="900" b="1" dirty="0">
              <a:solidFill>
                <a:srgbClr val="002060"/>
              </a:solidFill>
              <a:latin typeface="Leelawadee" panose="020B0502040204020203" pitchFamily="34" charset="-34"/>
              <a:cs typeface="Leelawadee" panose="020B0502040204020203" pitchFamily="34" charset="-34"/>
            </a:endParaRPr>
          </a:p>
          <a:p>
            <a:pPr algn="ctr" eaLnBrk="1" hangingPunct="1">
              <a:spcBef>
                <a:spcPct val="20000"/>
              </a:spcBef>
            </a:pPr>
            <a:r>
              <a:rPr lang="fr-FR" altLang="fr-FR" sz="1200" b="1" dirty="0">
                <a:solidFill>
                  <a:srgbClr val="002060"/>
                </a:solidFill>
                <a:latin typeface="Leelawadee" panose="020B0502040204020203" pitchFamily="34" charset="-34"/>
                <a:cs typeface="Leelawadee" panose="020B0502040204020203" pitchFamily="34" charset="-34"/>
              </a:rPr>
              <a:t>Débuté en 2014 (registre CRAC)</a:t>
            </a:r>
          </a:p>
          <a:p>
            <a:pPr algn="ctr" eaLnBrk="1" hangingPunct="1">
              <a:spcBef>
                <a:spcPct val="20000"/>
              </a:spcBef>
            </a:pPr>
            <a:r>
              <a:rPr lang="fr-FR" altLang="fr-FR" sz="1200" b="1" dirty="0">
                <a:solidFill>
                  <a:srgbClr val="002060"/>
                </a:solidFill>
                <a:latin typeface="Leelawadee" panose="020B0502040204020203" pitchFamily="34" charset="-34"/>
                <a:cs typeface="Leelawadee" panose="020B0502040204020203" pitchFamily="34" charset="-34"/>
              </a:rPr>
              <a:t>Promoteur : Association FPCI soutenue par le GACI</a:t>
            </a:r>
          </a:p>
          <a:p>
            <a:pPr algn="ctr" eaLnBrk="1" hangingPunct="1">
              <a:spcBef>
                <a:spcPct val="20000"/>
              </a:spcBef>
            </a:pPr>
            <a:r>
              <a:rPr lang="fr-FR" altLang="fr-FR" sz="1200" b="1" dirty="0">
                <a:solidFill>
                  <a:srgbClr val="002060"/>
                </a:solidFill>
                <a:latin typeface="Leelawadee" panose="020B0502040204020203" pitchFamily="34" charset="-34"/>
                <a:cs typeface="Leelawadee" panose="020B0502040204020203" pitchFamily="34" charset="-34"/>
              </a:rPr>
              <a:t>Equipe Projet :  URC du service de cardiologie des Hôpitaux de Chartres</a:t>
            </a:r>
          </a:p>
        </p:txBody>
      </p:sp>
      <p:sp>
        <p:nvSpPr>
          <p:cNvPr id="13" name="Espace réservé du pied de page 30"/>
          <p:cNvSpPr txBox="1">
            <a:spLocks/>
          </p:cNvSpPr>
          <p:nvPr/>
        </p:nvSpPr>
        <p:spPr>
          <a:xfrm>
            <a:off x="3576221" y="6281936"/>
            <a:ext cx="5105400" cy="365760"/>
          </a:xfrm>
          <a:prstGeom prst="rect">
            <a:avLst/>
          </a:prstGeom>
          <a:solidFill>
            <a:schemeClr val="bg1"/>
          </a:solidFill>
          <a:effectLst>
            <a:softEdge rad="31750"/>
          </a:effectLst>
        </p:spPr>
        <p:txBody>
          <a:bodyPr vert="horz" lIns="91440" tIns="45720" rIns="91440" bIns="45720" rtlCol="0" anchor="ctr"/>
          <a:lstStyle>
            <a:defPPr>
              <a:defRPr lang="fr-FR"/>
            </a:defPPr>
            <a:lvl1pPr algn="ctr" rtl="0" eaLnBrk="0" fontAlgn="base" hangingPunct="0">
              <a:spcBef>
                <a:spcPct val="0"/>
              </a:spcBef>
              <a:spcAft>
                <a:spcPct val="0"/>
              </a:spcAft>
              <a:defRPr sz="12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fr-FR" b="1" i="1" dirty="0">
                <a:solidFill>
                  <a:srgbClr val="00B050"/>
                </a:solidFill>
              </a:rPr>
              <a:t>Clinique RHENA_ Bilan annuel_ 27/11/2023</a:t>
            </a:r>
          </a:p>
        </p:txBody>
      </p:sp>
    </p:spTree>
    <p:extLst>
      <p:ext uri="{BB962C8B-B14F-4D97-AF65-F5344CB8AC3E}">
        <p14:creationId xmlns:p14="http://schemas.microsoft.com/office/powerpoint/2010/main" val="626566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588925"/>
            <a:ext cx="3991029" cy="511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France PCI</a:t>
            </a:r>
          </a:p>
        </p:txBody>
      </p:sp>
      <p:sp>
        <p:nvSpPr>
          <p:cNvPr id="4" name="ZoneTexte 3"/>
          <p:cNvSpPr txBox="1"/>
          <p:nvPr/>
        </p:nvSpPr>
        <p:spPr>
          <a:xfrm>
            <a:off x="6919108" y="2223185"/>
            <a:ext cx="2828766" cy="1200329"/>
          </a:xfrm>
          <a:prstGeom prst="rect">
            <a:avLst/>
          </a:prstGeom>
          <a:noFill/>
        </p:spPr>
        <p:txBody>
          <a:bodyPr wrap="square" rtlCol="0">
            <a:spAutoFit/>
          </a:bodyPr>
          <a:lstStyle/>
          <a:p>
            <a:pPr algn="ctr"/>
            <a:r>
              <a:rPr lang="fr-FR" sz="2400" b="1" dirty="0">
                <a:solidFill>
                  <a:schemeClr val="tx2"/>
                </a:solidFill>
              </a:rPr>
              <a:t>Actuellement,</a:t>
            </a:r>
            <a:r>
              <a:rPr lang="fr-FR" sz="2400" b="1" dirty="0">
                <a:solidFill>
                  <a:srgbClr val="C00000"/>
                </a:solidFill>
              </a:rPr>
              <a:t> </a:t>
            </a:r>
          </a:p>
          <a:p>
            <a:pPr algn="ctr"/>
            <a:r>
              <a:rPr lang="fr-FR" sz="2400" b="1" dirty="0">
                <a:solidFill>
                  <a:srgbClr val="C00000"/>
                </a:solidFill>
              </a:rPr>
              <a:t>69 </a:t>
            </a:r>
          </a:p>
          <a:p>
            <a:pPr algn="ctr"/>
            <a:r>
              <a:rPr lang="fr-FR" sz="2400" b="1" dirty="0">
                <a:solidFill>
                  <a:schemeClr val="tx2"/>
                </a:solidFill>
              </a:rPr>
              <a:t>centres participants</a:t>
            </a:r>
          </a:p>
        </p:txBody>
      </p:sp>
      <p:sp>
        <p:nvSpPr>
          <p:cNvPr id="24" name="Espace réservé du pied de page 2"/>
          <p:cNvSpPr txBox="1">
            <a:spLocks/>
          </p:cNvSpPr>
          <p:nvPr/>
        </p:nvSpPr>
        <p:spPr>
          <a:xfrm>
            <a:off x="9049839" y="6476022"/>
            <a:ext cx="1622989" cy="365125"/>
          </a:xfrm>
          <a:prstGeom prst="rect">
            <a:avLst/>
          </a:prstGeom>
        </p:spPr>
        <p:txBody>
          <a:bodyPr vert="horz" lIns="91440" tIns="45720" rIns="91440" bIns="45720" rtlCol="0" anchor="ct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pic>
        <p:nvPicPr>
          <p:cNvPr id="28" name="Image 27" descr="Image2"/>
          <p:cNvPicPr/>
          <p:nvPr/>
        </p:nvPicPr>
        <p:blipFill>
          <a:blip r:embed="rId4">
            <a:lum bright="20000"/>
            <a:extLst>
              <a:ext uri="{BEBA8EAE-BF5A-486C-A8C5-ECC9F3942E4B}">
                <a14:imgProps xmlns:a14="http://schemas.microsoft.com/office/drawing/2010/main">
                  <a14:imgLayer r:embed="rId5">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29" name="Image 28" descr="heart-rate-1375324_960_720"/>
          <p:cNvPicPr/>
          <p:nvPr/>
        </p:nvPicPr>
        <p:blipFill>
          <a:blip r:embed="rId6" cstate="print">
            <a:extLst>
              <a:ext uri="{BEBA8EAE-BF5A-486C-A8C5-ECC9F3942E4B}">
                <a14:imgProps xmlns:a14="http://schemas.microsoft.com/office/drawing/2010/main">
                  <a14:imgLayer r:embed="rId7">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31" name="ZoneTexte 30"/>
          <p:cNvSpPr txBox="1"/>
          <p:nvPr/>
        </p:nvSpPr>
        <p:spPr>
          <a:xfrm>
            <a:off x="3287688" y="476672"/>
            <a:ext cx="5472608" cy="369332"/>
          </a:xfrm>
          <a:prstGeom prst="rect">
            <a:avLst/>
          </a:prstGeom>
          <a:noFill/>
        </p:spPr>
        <p:txBody>
          <a:bodyPr wrap="square" rtlCol="0">
            <a:spAutoFit/>
          </a:bodyPr>
          <a:lstStyle/>
          <a:p>
            <a:r>
              <a:rPr lang="fr-FR" b="1" dirty="0">
                <a:solidFill>
                  <a:schemeClr val="bg1"/>
                </a:solidFill>
              </a:rPr>
              <a:t>France PCI </a:t>
            </a:r>
          </a:p>
        </p:txBody>
      </p:sp>
      <p:sp>
        <p:nvSpPr>
          <p:cNvPr id="18" name="Rectangle 17"/>
          <p:cNvSpPr/>
          <p:nvPr/>
        </p:nvSpPr>
        <p:spPr>
          <a:xfrm>
            <a:off x="7160820" y="4869160"/>
            <a:ext cx="2751604" cy="151216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00000"/>
              </a:solidFill>
            </a:endParaRPr>
          </a:p>
        </p:txBody>
      </p:sp>
      <p:grpSp>
        <p:nvGrpSpPr>
          <p:cNvPr id="19" name="Groupe 18"/>
          <p:cNvGrpSpPr/>
          <p:nvPr/>
        </p:nvGrpSpPr>
        <p:grpSpPr>
          <a:xfrm rot="890043">
            <a:off x="9136164" y="3695486"/>
            <a:ext cx="565826" cy="1318405"/>
            <a:chOff x="6760238" y="3213053"/>
            <a:chExt cx="565826" cy="1318405"/>
          </a:xfrm>
        </p:grpSpPr>
        <p:cxnSp>
          <p:nvCxnSpPr>
            <p:cNvPr id="20" name="Connecteur droit 19"/>
            <p:cNvCxnSpPr>
              <a:stCxn id="21" idx="4"/>
            </p:cNvCxnSpPr>
            <p:nvPr/>
          </p:nvCxnSpPr>
          <p:spPr>
            <a:xfrm>
              <a:off x="7043151" y="3789054"/>
              <a:ext cx="0" cy="742404"/>
            </a:xfrm>
            <a:prstGeom prst="line">
              <a:avLst/>
            </a:prstGeom>
            <a:ln w="57150">
              <a:solidFill>
                <a:schemeClr val="tx1">
                  <a:lumMod val="65000"/>
                  <a:lumOff val="35000"/>
                </a:schemeClr>
              </a:solidFill>
            </a:ln>
            <a:effectLst>
              <a:reflection blurRad="6350" stA="52000" endA="300" endPos="35000" dir="5400000" sy="-100000" algn="bl" rotWithShape="0"/>
              <a:softEdge rad="12700"/>
            </a:effectLst>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6760238" y="3213053"/>
              <a:ext cx="565826" cy="576001"/>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rotWithShape="1">
          <a:blip r:embed="rId8"/>
          <a:srcRect l="50394" t="27950" r="43897" b="56300"/>
          <a:stretch/>
        </p:blipFill>
        <p:spPr>
          <a:xfrm>
            <a:off x="7628211" y="4921975"/>
            <a:ext cx="1622096" cy="1398359"/>
          </a:xfrm>
          <a:prstGeom prst="rect">
            <a:avLst/>
          </a:prstGeom>
        </p:spPr>
      </p:pic>
      <p:sp>
        <p:nvSpPr>
          <p:cNvPr id="2" name="Pentagone régulier 1"/>
          <p:cNvSpPr/>
          <p:nvPr/>
        </p:nvSpPr>
        <p:spPr>
          <a:xfrm rot="20489001">
            <a:off x="6376374" y="3789041"/>
            <a:ext cx="1479663" cy="1509119"/>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Ouvert le 19/02/2021</a:t>
            </a:r>
          </a:p>
        </p:txBody>
      </p:sp>
    </p:spTree>
    <p:extLst>
      <p:ext uri="{BB962C8B-B14F-4D97-AF65-F5344CB8AC3E}">
        <p14:creationId xmlns:p14="http://schemas.microsoft.com/office/powerpoint/2010/main" val="41461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99556" y="1916832"/>
            <a:ext cx="7992888" cy="1656184"/>
          </a:xfrm>
        </p:spPr>
        <p:txBody>
          <a:bodyPr>
            <a:noAutofit/>
          </a:bodyPr>
          <a:lstStyle/>
          <a:p>
            <a:pPr lvl="0" algn="l"/>
            <a:r>
              <a:rPr lang="fr-FR" sz="1800" dirty="0">
                <a:solidFill>
                  <a:schemeClr val="tx2"/>
                </a:solidFill>
                <a:latin typeface="Leelawadee" panose="020B0502040204020203" pitchFamily="34" charset="-34"/>
                <a:cs typeface="Leelawadee" panose="020B0502040204020203" pitchFamily="34" charset="-34"/>
              </a:rPr>
              <a:t>Évaluation de l’activité de Cardiologie interventionnelle</a:t>
            </a:r>
            <a:br>
              <a:rPr lang="fr-FR" sz="1800" dirty="0">
                <a:solidFill>
                  <a:schemeClr val="tx2"/>
                </a:solidFill>
                <a:latin typeface="Leelawadee" panose="020B0502040204020203" pitchFamily="34" charset="-34"/>
                <a:cs typeface="Leelawadee" panose="020B0502040204020203" pitchFamily="34" charset="-34"/>
              </a:rPr>
            </a:br>
            <a:br>
              <a:rPr lang="fr-FR" sz="1800" dirty="0">
                <a:solidFill>
                  <a:schemeClr val="tx2"/>
                </a:solidFill>
                <a:latin typeface="Leelawadee" panose="020B0502040204020203" pitchFamily="34" charset="-34"/>
                <a:cs typeface="Leelawadee" panose="020B0502040204020203" pitchFamily="34" charset="-34"/>
              </a:rPr>
            </a:br>
            <a:r>
              <a:rPr lang="fr-FR" sz="1800" dirty="0">
                <a:solidFill>
                  <a:schemeClr val="tx2"/>
                </a:solidFill>
                <a:latin typeface="Leelawadee" panose="020B0502040204020203" pitchFamily="34" charset="-34"/>
                <a:cs typeface="Leelawadee" panose="020B0502040204020203" pitchFamily="34" charset="-34"/>
              </a:rPr>
              <a:t>				Améliorer les pratiques</a:t>
            </a:r>
            <a:br>
              <a:rPr lang="fr-FR" sz="1800" dirty="0">
                <a:solidFill>
                  <a:schemeClr val="tx2"/>
                </a:solidFill>
                <a:latin typeface="Leelawadee" panose="020B0502040204020203" pitchFamily="34" charset="-34"/>
                <a:cs typeface="Leelawadee" panose="020B0502040204020203" pitchFamily="34" charset="-34"/>
              </a:rPr>
            </a:br>
            <a:br>
              <a:rPr lang="fr-FR" sz="1800" dirty="0">
                <a:solidFill>
                  <a:schemeClr val="tx2"/>
                </a:solidFill>
                <a:latin typeface="Leelawadee" panose="020B0502040204020203" pitchFamily="34" charset="-34"/>
                <a:cs typeface="Leelawadee" panose="020B0502040204020203" pitchFamily="34" charset="-34"/>
              </a:rPr>
            </a:br>
            <a:r>
              <a:rPr lang="fr-FR" sz="1800" dirty="0">
                <a:solidFill>
                  <a:schemeClr val="tx2"/>
                </a:solidFill>
                <a:latin typeface="Leelawadee" panose="020B0502040204020203" pitchFamily="34" charset="-34"/>
                <a:cs typeface="Leelawadee" panose="020B0502040204020203" pitchFamily="34" charset="-34"/>
              </a:rPr>
              <a:t>						Recherche Clinique</a:t>
            </a:r>
            <a:br>
              <a:rPr lang="fr-FR" sz="1800" u="sng" dirty="0">
                <a:solidFill>
                  <a:schemeClr val="tx2"/>
                </a:solidFill>
                <a:latin typeface="Leelawadee" panose="020B0502040204020203" pitchFamily="34" charset="-34"/>
                <a:cs typeface="Leelawadee" panose="020B0502040204020203" pitchFamily="34" charset="-34"/>
              </a:rPr>
            </a:br>
            <a:endParaRPr lang="fr-FR" sz="1800" dirty="0">
              <a:solidFill>
                <a:schemeClr val="tx2"/>
              </a:solidFill>
            </a:endParaRPr>
          </a:p>
        </p:txBody>
      </p:sp>
      <p:pic>
        <p:nvPicPr>
          <p:cNvPr id="4" name="Image 3" descr="Image2"/>
          <p:cNvPicPr/>
          <p:nvPr/>
        </p:nvPicPr>
        <p:blipFill>
          <a:blip r:embed="rId3">
            <a:lum bright="20000"/>
            <a:extLst>
              <a:ext uri="{BEBA8EAE-BF5A-486C-A8C5-ECC9F3942E4B}">
                <a14:imgProps xmlns:a14="http://schemas.microsoft.com/office/drawing/2010/main">
                  <a14:imgLayer r:embed="rId4">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5" name="Image 4" descr="heart-rate-1375324_960_720"/>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3" name="ZoneTexte 2"/>
          <p:cNvSpPr txBox="1"/>
          <p:nvPr/>
        </p:nvSpPr>
        <p:spPr>
          <a:xfrm>
            <a:off x="3197861" y="4201534"/>
            <a:ext cx="3393793" cy="261610"/>
          </a:xfrm>
          <a:prstGeom prst="rect">
            <a:avLst/>
          </a:prstGeom>
          <a:noFill/>
        </p:spPr>
        <p:txBody>
          <a:bodyPr wrap="square" rtlCol="0">
            <a:spAutoFit/>
          </a:bodyPr>
          <a:lstStyle/>
          <a:p>
            <a:r>
              <a:rPr lang="fr-FR" sz="1100" b="1" kern="1400" dirty="0">
                <a:latin typeface="Leelawadee UI"/>
                <a:ea typeface="Times New Roman"/>
              </a:rPr>
              <a:t>Environ 150 variables recueillies / procédure</a:t>
            </a:r>
            <a:endParaRPr lang="fr-FR" sz="1000" kern="1400" dirty="0">
              <a:latin typeface="Times New Roman"/>
              <a:ea typeface="Times New Roman"/>
            </a:endParaRPr>
          </a:p>
        </p:txBody>
      </p:sp>
      <p:pic>
        <p:nvPicPr>
          <p:cNvPr id="2050" name="Picture 2"/>
          <p:cNvPicPr>
            <a:picLocks noChangeAspect="1" noChangeArrowheads="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8379580" y="4005064"/>
            <a:ext cx="218091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3287688" y="476672"/>
            <a:ext cx="5472608" cy="369332"/>
          </a:xfrm>
          <a:prstGeom prst="rect">
            <a:avLst/>
          </a:prstGeom>
          <a:noFill/>
        </p:spPr>
        <p:txBody>
          <a:bodyPr wrap="square" rtlCol="0">
            <a:spAutoFit/>
          </a:bodyPr>
          <a:lstStyle/>
          <a:p>
            <a:r>
              <a:rPr lang="fr-FR" b="1" dirty="0">
                <a:solidFill>
                  <a:schemeClr val="bg1"/>
                </a:solidFill>
              </a:rPr>
              <a:t>Objectifs</a:t>
            </a:r>
          </a:p>
        </p:txBody>
      </p:sp>
      <p:grpSp>
        <p:nvGrpSpPr>
          <p:cNvPr id="10" name="Groupe 9"/>
          <p:cNvGrpSpPr/>
          <p:nvPr/>
        </p:nvGrpSpPr>
        <p:grpSpPr>
          <a:xfrm>
            <a:off x="1991544" y="4332340"/>
            <a:ext cx="6575834" cy="1545047"/>
            <a:chOff x="467544" y="4332339"/>
            <a:chExt cx="6575834" cy="1545047"/>
          </a:xfrm>
        </p:grpSpPr>
        <p:grpSp>
          <p:nvGrpSpPr>
            <p:cNvPr id="8" name="Groupe 7"/>
            <p:cNvGrpSpPr/>
            <p:nvPr/>
          </p:nvGrpSpPr>
          <p:grpSpPr>
            <a:xfrm>
              <a:off x="467544" y="4332339"/>
              <a:ext cx="6575834" cy="1545047"/>
              <a:chOff x="467544" y="4332339"/>
              <a:chExt cx="6575834" cy="1545047"/>
            </a:xfrm>
          </p:grpSpPr>
          <p:sp>
            <p:nvSpPr>
              <p:cNvPr id="6" name="Flèche droite 5"/>
              <p:cNvSpPr/>
              <p:nvPr/>
            </p:nvSpPr>
            <p:spPr>
              <a:xfrm>
                <a:off x="467544" y="4332339"/>
                <a:ext cx="6575834" cy="845081"/>
              </a:xfrm>
              <a:prstGeom prst="rightArrow">
                <a:avLst/>
              </a:prstGeom>
              <a:solidFill>
                <a:schemeClr val="accent1">
                  <a:lumMod val="20000"/>
                  <a:lumOff val="80000"/>
                </a:schemeClr>
              </a:solidFill>
              <a:ln>
                <a:solidFill>
                  <a:schemeClr val="accent1">
                    <a:lumMod val="20000"/>
                    <a:lumOff val="8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2" name="Rectangle 11"/>
              <p:cNvSpPr>
                <a:spLocks noChangeArrowheads="1"/>
              </p:cNvSpPr>
              <p:nvPr/>
            </p:nvSpPr>
            <p:spPr bwMode="auto">
              <a:xfrm>
                <a:off x="661332" y="4604225"/>
                <a:ext cx="1246371" cy="269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100" b="1" kern="1400" dirty="0">
                    <a:solidFill>
                      <a:schemeClr val="tx2"/>
                    </a:solidFill>
                    <a:latin typeface="Leelawadee UI"/>
                    <a:ea typeface="Times New Roman"/>
                  </a:rPr>
                  <a:t>Coronarographie</a:t>
                </a:r>
                <a:endParaRPr lang="fr-FR" sz="1100" kern="1400" dirty="0">
                  <a:solidFill>
                    <a:schemeClr val="tx2"/>
                  </a:solidFill>
                  <a:latin typeface="Times New Roman"/>
                  <a:ea typeface="Times New Roman"/>
                </a:endParaRPr>
              </a:p>
            </p:txBody>
          </p:sp>
          <p:sp>
            <p:nvSpPr>
              <p:cNvPr id="13" name="Rectangle 12"/>
              <p:cNvSpPr>
                <a:spLocks noChangeArrowheads="1"/>
              </p:cNvSpPr>
              <p:nvPr/>
            </p:nvSpPr>
            <p:spPr bwMode="auto">
              <a:xfrm>
                <a:off x="1983145" y="4604442"/>
                <a:ext cx="387625" cy="269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100" b="1" kern="1400" dirty="0">
                    <a:solidFill>
                      <a:schemeClr val="tx2"/>
                    </a:solidFill>
                    <a:latin typeface="Leelawadee UI"/>
                    <a:ea typeface="Times New Roman"/>
                  </a:rPr>
                  <a:t>ATL</a:t>
                </a:r>
                <a:endParaRPr lang="fr-FR" sz="1100" kern="1400" dirty="0">
                  <a:solidFill>
                    <a:schemeClr val="tx2"/>
                  </a:solidFill>
                  <a:latin typeface="Times New Roman"/>
                  <a:ea typeface="Times New Roman"/>
                </a:endParaRPr>
              </a:p>
            </p:txBody>
          </p:sp>
          <p:sp>
            <p:nvSpPr>
              <p:cNvPr id="14" name="Rectangle 13"/>
              <p:cNvSpPr>
                <a:spLocks noChangeArrowheads="1"/>
              </p:cNvSpPr>
              <p:nvPr/>
            </p:nvSpPr>
            <p:spPr bwMode="auto">
              <a:xfrm>
                <a:off x="1043608" y="5157192"/>
                <a:ext cx="1186602"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000" i="1" dirty="0">
                    <a:solidFill>
                      <a:srgbClr val="000000"/>
                    </a:solidFill>
                    <a:ea typeface="Times New Roman"/>
                  </a:rPr>
                  <a:t>Epidémiologie</a:t>
                </a:r>
                <a:endParaRPr lang="fr-FR" sz="1000" i="1" kern="1400" dirty="0">
                  <a:solidFill>
                    <a:srgbClr val="000000"/>
                  </a:solidFill>
                  <a:ea typeface="Times New Roman"/>
                </a:endParaRPr>
              </a:p>
              <a:p>
                <a:pPr algn="ctr"/>
                <a:r>
                  <a:rPr lang="fr-FR" sz="1000" i="1" dirty="0">
                    <a:solidFill>
                      <a:srgbClr val="000000"/>
                    </a:solidFill>
                    <a:ea typeface="Times New Roman"/>
                  </a:rPr>
                  <a:t>Clinique</a:t>
                </a:r>
                <a:endParaRPr lang="fr-FR" sz="1000" i="1" kern="1400" dirty="0">
                  <a:solidFill>
                    <a:srgbClr val="000000"/>
                  </a:solidFill>
                  <a:ea typeface="Times New Roman"/>
                </a:endParaRPr>
              </a:p>
              <a:p>
                <a:pPr algn="ctr"/>
                <a:r>
                  <a:rPr lang="fr-FR" sz="1000" i="1" dirty="0">
                    <a:solidFill>
                      <a:srgbClr val="000000"/>
                    </a:solidFill>
                    <a:ea typeface="Times New Roman"/>
                  </a:rPr>
                  <a:t>Procédure</a:t>
                </a:r>
                <a:r>
                  <a:rPr lang="fr-FR" sz="1000" i="1" kern="1400" dirty="0">
                    <a:solidFill>
                      <a:srgbClr val="000000"/>
                    </a:solidFill>
                    <a:ea typeface="Times New Roman"/>
                  </a:rPr>
                  <a:t> </a:t>
                </a:r>
              </a:p>
              <a:p>
                <a:pPr algn="ctr"/>
                <a:r>
                  <a:rPr lang="fr-FR" sz="1000" i="1" dirty="0">
                    <a:solidFill>
                      <a:srgbClr val="000000"/>
                    </a:solidFill>
                    <a:ea typeface="Times New Roman"/>
                  </a:rPr>
                  <a:t>Matériel</a:t>
                </a:r>
                <a:endParaRPr lang="fr-FR" sz="1000" i="1" kern="1400" dirty="0">
                  <a:solidFill>
                    <a:srgbClr val="000000"/>
                  </a:solidFill>
                  <a:ea typeface="Times New Roman"/>
                </a:endParaRPr>
              </a:p>
            </p:txBody>
          </p:sp>
          <p:sp>
            <p:nvSpPr>
              <p:cNvPr id="19" name="Rectangle 18"/>
              <p:cNvSpPr>
                <a:spLocks noChangeArrowheads="1"/>
              </p:cNvSpPr>
              <p:nvPr/>
            </p:nvSpPr>
            <p:spPr bwMode="auto">
              <a:xfrm>
                <a:off x="2505381" y="4598347"/>
                <a:ext cx="1349810" cy="281275"/>
              </a:xfrm>
              <a:prstGeom prst="rect">
                <a:avLst/>
              </a:prstGeom>
              <a:ln>
                <a:noFill/>
              </a:ln>
            </p:spPr>
            <p:style>
              <a:lnRef idx="1">
                <a:schemeClr val="accent2"/>
              </a:lnRef>
              <a:fillRef idx="2">
                <a:schemeClr val="accent2"/>
              </a:fillRef>
              <a:effectRef idx="1">
                <a:schemeClr val="accent2"/>
              </a:effectRef>
              <a:fontRef idx="minor">
                <a:schemeClr val="dk1"/>
              </a:fontRef>
            </p:style>
            <p:txBody>
              <a:bodyPr rot="0" vert="horz" wrap="square" lIns="36576" tIns="36576" rIns="36576" bIns="36576" anchor="t" anchorCtr="0" upright="1">
                <a:noAutofit/>
              </a:bodyPr>
              <a:lstStyle/>
              <a:p>
                <a:pPr algn="ctr"/>
                <a:r>
                  <a:rPr lang="fr-FR" sz="1100" b="1" kern="1400" dirty="0">
                    <a:solidFill>
                      <a:schemeClr val="tx2"/>
                    </a:solidFill>
                    <a:latin typeface="Leelawadee UI"/>
                    <a:ea typeface="Times New Roman"/>
                  </a:rPr>
                  <a:t>SCA ST+ &lt;24h </a:t>
                </a:r>
                <a:endParaRPr lang="fr-FR" sz="1100" kern="1400" dirty="0">
                  <a:solidFill>
                    <a:schemeClr val="tx2"/>
                  </a:solidFill>
                  <a:latin typeface="Times New Roman"/>
                  <a:ea typeface="Times New Roman"/>
                </a:endParaRPr>
              </a:p>
            </p:txBody>
          </p:sp>
          <p:grpSp>
            <p:nvGrpSpPr>
              <p:cNvPr id="20" name="Group 33"/>
              <p:cNvGrpSpPr>
                <a:grpSpLocks/>
              </p:cNvGrpSpPr>
              <p:nvPr/>
            </p:nvGrpSpPr>
            <p:grpSpPr bwMode="auto">
              <a:xfrm>
                <a:off x="4052763" y="4519691"/>
                <a:ext cx="2894827" cy="1357695"/>
                <a:chOff x="1086896" y="1079130"/>
                <a:chExt cx="28948" cy="14571"/>
              </a:xfrm>
            </p:grpSpPr>
            <p:sp>
              <p:nvSpPr>
                <p:cNvPr id="21" name="Text Box 34"/>
                <p:cNvSpPr txBox="1">
                  <a:spLocks noChangeArrowheads="1"/>
                </p:cNvSpPr>
                <p:nvPr/>
              </p:nvSpPr>
              <p:spPr bwMode="auto">
                <a:xfrm>
                  <a:off x="1086896" y="1079130"/>
                  <a:ext cx="10953" cy="5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defPPr>
                    <a:defRPr lang="fr-FR"/>
                  </a:defPPr>
                  <a:lvl1pPr algn="ctr">
                    <a:spcAft>
                      <a:spcPts val="0"/>
                    </a:spcAft>
                    <a:defRPr sz="1100" b="1" kern="1400">
                      <a:solidFill>
                        <a:schemeClr val="tx2"/>
                      </a:solidFill>
                      <a:effectLst/>
                      <a:latin typeface="Leelawadee UI"/>
                      <a:ea typeface="Times New Roman"/>
                    </a:defRPr>
                  </a:lvl1pPr>
                </a:lstStyle>
                <a:p>
                  <a:r>
                    <a:rPr lang="fr-FR" dirty="0"/>
                    <a:t>Suivi hospitalier</a:t>
                  </a:r>
                </a:p>
              </p:txBody>
            </p:sp>
            <p:sp>
              <p:nvSpPr>
                <p:cNvPr id="22" name="Text Box 35"/>
                <p:cNvSpPr txBox="1">
                  <a:spLocks noChangeArrowheads="1"/>
                </p:cNvSpPr>
                <p:nvPr/>
              </p:nvSpPr>
              <p:spPr bwMode="auto">
                <a:xfrm>
                  <a:off x="1105652" y="1080209"/>
                  <a:ext cx="10192" cy="28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defPPr>
                    <a:defRPr lang="fr-FR"/>
                  </a:defPPr>
                  <a:lvl1pPr algn="ctr">
                    <a:spcAft>
                      <a:spcPts val="0"/>
                    </a:spcAft>
                    <a:defRPr sz="1100" b="1" kern="1400">
                      <a:solidFill>
                        <a:schemeClr val="tx2"/>
                      </a:solidFill>
                      <a:effectLst/>
                      <a:latin typeface="Leelawadee UI"/>
                      <a:ea typeface="Times New Roman"/>
                    </a:defRPr>
                  </a:lvl1pPr>
                </a:lstStyle>
                <a:p>
                  <a:r>
                    <a:rPr lang="fr-FR" dirty="0"/>
                    <a:t>Suivi à 1 an</a:t>
                  </a:r>
                </a:p>
              </p:txBody>
            </p:sp>
            <p:sp>
              <p:nvSpPr>
                <p:cNvPr id="23" name="Text Box 36"/>
                <p:cNvSpPr txBox="1">
                  <a:spLocks noChangeArrowheads="1"/>
                </p:cNvSpPr>
                <p:nvPr/>
              </p:nvSpPr>
              <p:spPr bwMode="auto">
                <a:xfrm>
                  <a:off x="1095689" y="1085891"/>
                  <a:ext cx="12478" cy="7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000" i="1" kern="1400" dirty="0">
                      <a:solidFill>
                        <a:srgbClr val="000000"/>
                      </a:solidFill>
                      <a:ea typeface="Times New Roman"/>
                    </a:rPr>
                    <a:t>Evènements</a:t>
                  </a:r>
                </a:p>
                <a:p>
                  <a:pPr algn="ctr"/>
                  <a:r>
                    <a:rPr lang="fr-FR" sz="1000" i="1" kern="1400" dirty="0">
                      <a:solidFill>
                        <a:srgbClr val="000000"/>
                      </a:solidFill>
                      <a:ea typeface="Times New Roman"/>
                    </a:rPr>
                    <a:t>Survie</a:t>
                  </a:r>
                </a:p>
                <a:p>
                  <a:pPr algn="ctr"/>
                  <a:r>
                    <a:rPr lang="fr-FR" sz="1000" i="1" kern="1400" dirty="0">
                      <a:solidFill>
                        <a:srgbClr val="000000"/>
                      </a:solidFill>
                      <a:ea typeface="Times New Roman"/>
                    </a:rPr>
                    <a:t>Traitements </a:t>
                  </a:r>
                </a:p>
                <a:p>
                  <a:pPr algn="ctr"/>
                  <a:r>
                    <a:rPr lang="fr-FR" sz="1000" i="1" kern="1400" dirty="0">
                      <a:solidFill>
                        <a:srgbClr val="000000"/>
                      </a:solidFill>
                      <a:ea typeface="Times New Roman"/>
                    </a:rPr>
                    <a:t>Durée de bithérapie</a:t>
                  </a:r>
                </a:p>
              </p:txBody>
            </p:sp>
            <p:pic>
              <p:nvPicPr>
                <p:cNvPr id="25" name="Picture 38" descr="gettyimages-835973760-612x612"/>
                <p:cNvPicPr>
                  <a:picLocks noChangeAspect="1" noChangeArrowheads="1"/>
                </p:cNvPicPr>
                <p:nvPr/>
              </p:nvPicPr>
              <p:blipFill>
                <a:blip r:embed="rId9" cstate="print">
                  <a:extLst>
                    <a:ext uri="{28A0092B-C50C-407E-A947-70E740481C1C}">
                      <a14:useLocalDpi xmlns:a14="http://schemas.microsoft.com/office/drawing/2010/main" val="0"/>
                    </a:ext>
                  </a:extLst>
                </a:blip>
                <a:srcRect l="6638" t="7339" r="58211" b="13632"/>
                <a:stretch>
                  <a:fillRect/>
                </a:stretch>
              </p:blipFill>
              <p:spPr bwMode="auto">
                <a:xfrm>
                  <a:off x="1097693" y="1079895"/>
                  <a:ext cx="2903" cy="3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26" name="Picture 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3214" y="1079928"/>
                  <a:ext cx="2567" cy="3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grpSp>
          <p:sp>
            <p:nvSpPr>
              <p:cNvPr id="27" name="Rectangle 26"/>
              <p:cNvSpPr>
                <a:spLocks noChangeArrowheads="1"/>
              </p:cNvSpPr>
              <p:nvPr/>
            </p:nvSpPr>
            <p:spPr bwMode="auto">
              <a:xfrm>
                <a:off x="2555776" y="5170646"/>
                <a:ext cx="1325841" cy="634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000" i="1" dirty="0">
                    <a:solidFill>
                      <a:srgbClr val="000000"/>
                    </a:solidFill>
                    <a:ea typeface="Times New Roman"/>
                  </a:rPr>
                  <a:t>Délais  pré-hospitaliers </a:t>
                </a:r>
                <a:endParaRPr lang="fr-FR" sz="1000" i="1" kern="1400" dirty="0">
                  <a:solidFill>
                    <a:srgbClr val="000000"/>
                  </a:solidFill>
                  <a:ea typeface="Times New Roman"/>
                </a:endParaRPr>
              </a:p>
              <a:p>
                <a:pPr algn="ctr"/>
                <a:r>
                  <a:rPr lang="fr-FR" sz="1000" i="1" kern="1400" dirty="0">
                    <a:solidFill>
                      <a:srgbClr val="000000"/>
                    </a:solidFill>
                    <a:ea typeface="Times New Roman"/>
                  </a:rPr>
                  <a:t>Intervenants</a:t>
                </a:r>
              </a:p>
              <a:p>
                <a:pPr algn="ctr"/>
                <a:r>
                  <a:rPr lang="fr-FR" sz="1000" i="1" dirty="0">
                    <a:solidFill>
                      <a:srgbClr val="000000"/>
                    </a:solidFill>
                    <a:ea typeface="Times New Roman"/>
                  </a:rPr>
                  <a:t>Traitements</a:t>
                </a:r>
                <a:endParaRPr lang="fr-FR" sz="1000" i="1" kern="1400" dirty="0">
                  <a:solidFill>
                    <a:srgbClr val="000000"/>
                  </a:solidFill>
                  <a:ea typeface="Times New Roman"/>
                </a:endParaRPr>
              </a:p>
            </p:txBody>
          </p:sp>
        </p:grpSp>
        <p:cxnSp>
          <p:nvCxnSpPr>
            <p:cNvPr id="9" name="Connecteur droit 8"/>
            <p:cNvCxnSpPr/>
            <p:nvPr/>
          </p:nvCxnSpPr>
          <p:spPr>
            <a:xfrm>
              <a:off x="661333" y="5157192"/>
              <a:ext cx="32442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211960" y="5157192"/>
              <a:ext cx="240304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Espace réservé du pied de page 2"/>
          <p:cNvSpPr txBox="1">
            <a:spLocks/>
          </p:cNvSpPr>
          <p:nvPr/>
        </p:nvSpPr>
        <p:spPr>
          <a:xfrm>
            <a:off x="9067800" y="6492164"/>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spTree>
    <p:extLst>
      <p:ext uri="{BB962C8B-B14F-4D97-AF65-F5344CB8AC3E}">
        <p14:creationId xmlns:p14="http://schemas.microsoft.com/office/powerpoint/2010/main" val="3066179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
          <p:cNvPicPr/>
          <p:nvPr/>
        </p:nvPicPr>
        <p:blipFill>
          <a:blip r:embed="rId3">
            <a:lum bright="20000"/>
            <a:extLst>
              <a:ext uri="{BEBA8EAE-BF5A-486C-A8C5-ECC9F3942E4B}">
                <a14:imgProps xmlns:a14="http://schemas.microsoft.com/office/drawing/2010/main">
                  <a14:imgLayer r:embed="rId4">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5" name="Image 4" descr="heart-rate-1375324_960_720"/>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7" name="ZoneTexte 6"/>
          <p:cNvSpPr txBox="1"/>
          <p:nvPr/>
        </p:nvSpPr>
        <p:spPr>
          <a:xfrm>
            <a:off x="3287688" y="476672"/>
            <a:ext cx="5472608" cy="369332"/>
          </a:xfrm>
          <a:prstGeom prst="rect">
            <a:avLst/>
          </a:prstGeom>
          <a:noFill/>
        </p:spPr>
        <p:txBody>
          <a:bodyPr wrap="square" rtlCol="0">
            <a:spAutoFit/>
          </a:bodyPr>
          <a:lstStyle/>
          <a:p>
            <a:r>
              <a:rPr lang="fr-FR" b="1" dirty="0">
                <a:solidFill>
                  <a:schemeClr val="bg1"/>
                </a:solidFill>
              </a:rPr>
              <a:t>Quelques chiffres </a:t>
            </a:r>
          </a:p>
        </p:txBody>
      </p:sp>
      <p:sp>
        <p:nvSpPr>
          <p:cNvPr id="16" name="Rectangle à coins arrondis 15"/>
          <p:cNvSpPr/>
          <p:nvPr/>
        </p:nvSpPr>
        <p:spPr>
          <a:xfrm>
            <a:off x="6431532" y="4645637"/>
            <a:ext cx="3935244" cy="1881710"/>
          </a:xfrm>
          <a:prstGeom prst="wedgeRoundRectCallout">
            <a:avLst>
              <a:gd name="adj1" fmla="val 3435"/>
              <a:gd name="adj2" fmla="val -107838"/>
              <a:gd name="adj3" fmla="val 16667"/>
            </a:avLst>
          </a:prstGeom>
          <a:noFill/>
          <a:ln>
            <a:solidFill>
              <a:srgbClr val="221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rPr>
              <a:t>Au 20 novembre 2023</a:t>
            </a:r>
            <a:br>
              <a:rPr lang="fr-FR" sz="1400" b="1" dirty="0">
                <a:solidFill>
                  <a:srgbClr val="C00000"/>
                </a:solidFill>
              </a:rPr>
            </a:br>
            <a:r>
              <a:rPr lang="fr-FR" sz="1600" b="1" dirty="0">
                <a:solidFill>
                  <a:srgbClr val="00B050"/>
                </a:solidFill>
              </a:rPr>
              <a:t>3135</a:t>
            </a:r>
            <a:r>
              <a:rPr lang="fr-FR" sz="1400" b="1" dirty="0">
                <a:solidFill>
                  <a:srgbClr val="221D69"/>
                </a:solidFill>
              </a:rPr>
              <a:t> actes Coro/</a:t>
            </a:r>
            <a:r>
              <a:rPr lang="fr-FR" sz="1400" b="1" dirty="0" err="1">
                <a:solidFill>
                  <a:srgbClr val="221D69"/>
                </a:solidFill>
              </a:rPr>
              <a:t>Angio</a:t>
            </a:r>
            <a:r>
              <a:rPr lang="fr-FR" sz="1400" b="1" dirty="0">
                <a:solidFill>
                  <a:srgbClr val="221D69"/>
                </a:solidFill>
              </a:rPr>
              <a:t> sur la base de données(16%)</a:t>
            </a:r>
            <a:br>
              <a:rPr lang="fr-FR" sz="1400" b="1" dirty="0">
                <a:solidFill>
                  <a:srgbClr val="221D69"/>
                </a:solidFill>
              </a:rPr>
            </a:br>
            <a:r>
              <a:rPr lang="fr-FR" sz="1600" b="1" dirty="0">
                <a:solidFill>
                  <a:srgbClr val="00B050"/>
                </a:solidFill>
              </a:rPr>
              <a:t>39</a:t>
            </a:r>
            <a:r>
              <a:rPr lang="fr-FR" sz="1400" b="1" dirty="0">
                <a:solidFill>
                  <a:srgbClr val="221D69"/>
                </a:solidFill>
              </a:rPr>
              <a:t> ST+ &lt;24h</a:t>
            </a:r>
          </a:p>
          <a:p>
            <a:pPr algn="ctr"/>
            <a:br>
              <a:rPr lang="fr-FR" sz="1400" b="1" dirty="0">
                <a:solidFill>
                  <a:srgbClr val="221D69"/>
                </a:solidFill>
              </a:rPr>
            </a:br>
            <a:r>
              <a:rPr lang="fr-FR" sz="1600" b="1" dirty="0">
                <a:solidFill>
                  <a:srgbClr val="00B050"/>
                </a:solidFill>
              </a:rPr>
              <a:t>1161</a:t>
            </a:r>
            <a:r>
              <a:rPr lang="fr-FR" sz="1400" b="1" dirty="0">
                <a:solidFill>
                  <a:srgbClr val="221D69"/>
                </a:solidFill>
              </a:rPr>
              <a:t> Suivis Hospitaliers et 1 an (+9%)</a:t>
            </a:r>
            <a:endParaRPr lang="fr-FR" sz="1400" dirty="0">
              <a:solidFill>
                <a:srgbClr val="221D69"/>
              </a:solidFill>
            </a:endParaRPr>
          </a:p>
        </p:txBody>
      </p:sp>
      <p:sp>
        <p:nvSpPr>
          <p:cNvPr id="18" name="ZoneTexte 17"/>
          <p:cNvSpPr txBox="1"/>
          <p:nvPr/>
        </p:nvSpPr>
        <p:spPr>
          <a:xfrm>
            <a:off x="7907996" y="3140968"/>
            <a:ext cx="2796517" cy="369332"/>
          </a:xfrm>
          <a:prstGeom prst="rect">
            <a:avLst/>
          </a:prstGeom>
          <a:noFill/>
        </p:spPr>
        <p:txBody>
          <a:bodyPr wrap="square" rtlCol="0">
            <a:spAutoFit/>
          </a:bodyPr>
          <a:lstStyle/>
          <a:p>
            <a:r>
              <a:rPr lang="fr-FR" b="1" dirty="0">
                <a:solidFill>
                  <a:srgbClr val="221D69"/>
                </a:solidFill>
              </a:rPr>
              <a:t>@</a:t>
            </a:r>
            <a:r>
              <a:rPr lang="fr-FR" sz="1200" b="1" dirty="0">
                <a:solidFill>
                  <a:srgbClr val="221D69"/>
                </a:solidFill>
              </a:rPr>
              <a:t> Données codées sur serveur sécurisé</a:t>
            </a:r>
          </a:p>
        </p:txBody>
      </p:sp>
      <p:pic>
        <p:nvPicPr>
          <p:cNvPr id="41" name="Picture 2"/>
          <p:cNvPicPr>
            <a:picLocks noChangeAspect="1" noChangeArrowheads="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8326837" y="1046353"/>
            <a:ext cx="218091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e 41"/>
          <p:cNvGrpSpPr/>
          <p:nvPr/>
        </p:nvGrpSpPr>
        <p:grpSpPr>
          <a:xfrm>
            <a:off x="1751003" y="1445523"/>
            <a:ext cx="6575834" cy="1545047"/>
            <a:chOff x="467544" y="4332339"/>
            <a:chExt cx="6575834" cy="1545047"/>
          </a:xfrm>
        </p:grpSpPr>
        <p:grpSp>
          <p:nvGrpSpPr>
            <p:cNvPr id="43" name="Groupe 42"/>
            <p:cNvGrpSpPr/>
            <p:nvPr/>
          </p:nvGrpSpPr>
          <p:grpSpPr>
            <a:xfrm>
              <a:off x="467544" y="4332339"/>
              <a:ext cx="6575834" cy="1545047"/>
              <a:chOff x="467544" y="4332339"/>
              <a:chExt cx="6575834" cy="1545047"/>
            </a:xfrm>
          </p:grpSpPr>
          <p:sp>
            <p:nvSpPr>
              <p:cNvPr id="46" name="Flèche droite 45"/>
              <p:cNvSpPr/>
              <p:nvPr/>
            </p:nvSpPr>
            <p:spPr>
              <a:xfrm>
                <a:off x="467544" y="4332339"/>
                <a:ext cx="6575834" cy="845081"/>
              </a:xfrm>
              <a:prstGeom prst="rightArrow">
                <a:avLst/>
              </a:prstGeom>
              <a:solidFill>
                <a:schemeClr val="accent1">
                  <a:lumMod val="20000"/>
                  <a:lumOff val="80000"/>
                </a:schemeClr>
              </a:solidFill>
              <a:ln>
                <a:solidFill>
                  <a:schemeClr val="accent1">
                    <a:lumMod val="20000"/>
                    <a:lumOff val="8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7" name="Rectangle 46"/>
              <p:cNvSpPr>
                <a:spLocks noChangeArrowheads="1"/>
              </p:cNvSpPr>
              <p:nvPr/>
            </p:nvSpPr>
            <p:spPr bwMode="auto">
              <a:xfrm>
                <a:off x="661332" y="4604225"/>
                <a:ext cx="1246371" cy="269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100" b="1" kern="1400" dirty="0">
                    <a:solidFill>
                      <a:schemeClr val="tx2"/>
                    </a:solidFill>
                    <a:latin typeface="Leelawadee UI"/>
                    <a:ea typeface="Times New Roman"/>
                  </a:rPr>
                  <a:t>Coronarographie</a:t>
                </a:r>
                <a:endParaRPr lang="fr-FR" sz="1100" kern="1400" dirty="0">
                  <a:solidFill>
                    <a:schemeClr val="tx2"/>
                  </a:solidFill>
                  <a:latin typeface="Times New Roman"/>
                  <a:ea typeface="Times New Roman"/>
                </a:endParaRPr>
              </a:p>
            </p:txBody>
          </p:sp>
          <p:sp>
            <p:nvSpPr>
              <p:cNvPr id="48" name="Rectangle 47"/>
              <p:cNvSpPr>
                <a:spLocks noChangeArrowheads="1"/>
              </p:cNvSpPr>
              <p:nvPr/>
            </p:nvSpPr>
            <p:spPr bwMode="auto">
              <a:xfrm>
                <a:off x="1983145" y="4604442"/>
                <a:ext cx="387625" cy="269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100" b="1" kern="1400" dirty="0">
                    <a:solidFill>
                      <a:schemeClr val="tx2"/>
                    </a:solidFill>
                    <a:latin typeface="Leelawadee UI"/>
                    <a:ea typeface="Times New Roman"/>
                  </a:rPr>
                  <a:t>ATL</a:t>
                </a:r>
                <a:endParaRPr lang="fr-FR" sz="1100" kern="1400" dirty="0">
                  <a:solidFill>
                    <a:schemeClr val="tx2"/>
                  </a:solidFill>
                  <a:latin typeface="Times New Roman"/>
                  <a:ea typeface="Times New Roman"/>
                </a:endParaRPr>
              </a:p>
            </p:txBody>
          </p:sp>
          <p:sp>
            <p:nvSpPr>
              <p:cNvPr id="49" name="Rectangle 48"/>
              <p:cNvSpPr>
                <a:spLocks noChangeArrowheads="1"/>
              </p:cNvSpPr>
              <p:nvPr/>
            </p:nvSpPr>
            <p:spPr bwMode="auto">
              <a:xfrm>
                <a:off x="1043608" y="5157192"/>
                <a:ext cx="1186602"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000" i="1" dirty="0">
                    <a:solidFill>
                      <a:srgbClr val="000000"/>
                    </a:solidFill>
                    <a:ea typeface="Times New Roman"/>
                  </a:rPr>
                  <a:t>Epidémiologie</a:t>
                </a:r>
                <a:endParaRPr lang="fr-FR" sz="1000" i="1" kern="1400" dirty="0">
                  <a:solidFill>
                    <a:srgbClr val="000000"/>
                  </a:solidFill>
                  <a:ea typeface="Times New Roman"/>
                </a:endParaRPr>
              </a:p>
              <a:p>
                <a:pPr algn="ctr"/>
                <a:r>
                  <a:rPr lang="fr-FR" sz="1000" i="1" dirty="0">
                    <a:solidFill>
                      <a:srgbClr val="000000"/>
                    </a:solidFill>
                    <a:ea typeface="Times New Roman"/>
                  </a:rPr>
                  <a:t>Clinique</a:t>
                </a:r>
                <a:endParaRPr lang="fr-FR" sz="1000" i="1" kern="1400" dirty="0">
                  <a:solidFill>
                    <a:srgbClr val="000000"/>
                  </a:solidFill>
                  <a:ea typeface="Times New Roman"/>
                </a:endParaRPr>
              </a:p>
              <a:p>
                <a:pPr algn="ctr"/>
                <a:r>
                  <a:rPr lang="fr-FR" sz="1000" i="1" dirty="0">
                    <a:solidFill>
                      <a:srgbClr val="000000"/>
                    </a:solidFill>
                    <a:ea typeface="Times New Roman"/>
                  </a:rPr>
                  <a:t>Procédure</a:t>
                </a:r>
                <a:r>
                  <a:rPr lang="fr-FR" sz="1000" i="1" kern="1400" dirty="0">
                    <a:solidFill>
                      <a:srgbClr val="000000"/>
                    </a:solidFill>
                    <a:ea typeface="Times New Roman"/>
                  </a:rPr>
                  <a:t> </a:t>
                </a:r>
              </a:p>
              <a:p>
                <a:pPr algn="ctr"/>
                <a:r>
                  <a:rPr lang="fr-FR" sz="1000" i="1" dirty="0">
                    <a:solidFill>
                      <a:srgbClr val="000000"/>
                    </a:solidFill>
                    <a:ea typeface="Times New Roman"/>
                  </a:rPr>
                  <a:t>Matériel</a:t>
                </a:r>
                <a:endParaRPr lang="fr-FR" sz="1000" i="1" kern="1400" dirty="0">
                  <a:solidFill>
                    <a:srgbClr val="000000"/>
                  </a:solidFill>
                  <a:ea typeface="Times New Roman"/>
                </a:endParaRPr>
              </a:p>
            </p:txBody>
          </p:sp>
          <p:sp>
            <p:nvSpPr>
              <p:cNvPr id="50" name="Rectangle 49"/>
              <p:cNvSpPr>
                <a:spLocks noChangeArrowheads="1"/>
              </p:cNvSpPr>
              <p:nvPr/>
            </p:nvSpPr>
            <p:spPr bwMode="auto">
              <a:xfrm>
                <a:off x="2505381" y="4598347"/>
                <a:ext cx="1349810" cy="281275"/>
              </a:xfrm>
              <a:prstGeom prst="rect">
                <a:avLst/>
              </a:prstGeom>
              <a:ln>
                <a:noFill/>
              </a:ln>
            </p:spPr>
            <p:style>
              <a:lnRef idx="1">
                <a:schemeClr val="accent2"/>
              </a:lnRef>
              <a:fillRef idx="2">
                <a:schemeClr val="accent2"/>
              </a:fillRef>
              <a:effectRef idx="1">
                <a:schemeClr val="accent2"/>
              </a:effectRef>
              <a:fontRef idx="minor">
                <a:schemeClr val="dk1"/>
              </a:fontRef>
            </p:style>
            <p:txBody>
              <a:bodyPr rot="0" vert="horz" wrap="square" lIns="36576" tIns="36576" rIns="36576" bIns="36576" anchor="t" anchorCtr="0" upright="1">
                <a:noAutofit/>
              </a:bodyPr>
              <a:lstStyle/>
              <a:p>
                <a:pPr algn="ctr"/>
                <a:r>
                  <a:rPr lang="fr-FR" sz="1100" b="1" kern="1400" dirty="0">
                    <a:solidFill>
                      <a:schemeClr val="tx2"/>
                    </a:solidFill>
                    <a:latin typeface="Leelawadee UI"/>
                    <a:ea typeface="Times New Roman"/>
                  </a:rPr>
                  <a:t>SCA ST+ &lt;24h </a:t>
                </a:r>
                <a:endParaRPr lang="fr-FR" sz="1100" kern="1400" dirty="0">
                  <a:solidFill>
                    <a:schemeClr val="tx2"/>
                  </a:solidFill>
                  <a:latin typeface="Times New Roman"/>
                  <a:ea typeface="Times New Roman"/>
                </a:endParaRPr>
              </a:p>
            </p:txBody>
          </p:sp>
          <p:grpSp>
            <p:nvGrpSpPr>
              <p:cNvPr id="51" name="Group 33"/>
              <p:cNvGrpSpPr>
                <a:grpSpLocks/>
              </p:cNvGrpSpPr>
              <p:nvPr/>
            </p:nvGrpSpPr>
            <p:grpSpPr bwMode="auto">
              <a:xfrm>
                <a:off x="4052763" y="4519691"/>
                <a:ext cx="2894827" cy="1357695"/>
                <a:chOff x="1086896" y="1079130"/>
                <a:chExt cx="28948" cy="14571"/>
              </a:xfrm>
            </p:grpSpPr>
            <p:sp>
              <p:nvSpPr>
                <p:cNvPr id="53" name="Text Box 34"/>
                <p:cNvSpPr txBox="1">
                  <a:spLocks noChangeArrowheads="1"/>
                </p:cNvSpPr>
                <p:nvPr/>
              </p:nvSpPr>
              <p:spPr bwMode="auto">
                <a:xfrm>
                  <a:off x="1086896" y="1079130"/>
                  <a:ext cx="10953" cy="5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defPPr>
                    <a:defRPr lang="fr-FR"/>
                  </a:defPPr>
                  <a:lvl1pPr algn="ctr">
                    <a:spcAft>
                      <a:spcPts val="0"/>
                    </a:spcAft>
                    <a:defRPr sz="1100" b="1" kern="1400">
                      <a:solidFill>
                        <a:schemeClr val="tx2"/>
                      </a:solidFill>
                      <a:effectLst/>
                      <a:latin typeface="Leelawadee UI"/>
                      <a:ea typeface="Times New Roman"/>
                    </a:defRPr>
                  </a:lvl1pPr>
                </a:lstStyle>
                <a:p>
                  <a:r>
                    <a:rPr lang="fr-FR" dirty="0"/>
                    <a:t>Suivi hospitalier</a:t>
                  </a:r>
                </a:p>
              </p:txBody>
            </p:sp>
            <p:sp>
              <p:nvSpPr>
                <p:cNvPr id="54" name="Text Box 35"/>
                <p:cNvSpPr txBox="1">
                  <a:spLocks noChangeArrowheads="1"/>
                </p:cNvSpPr>
                <p:nvPr/>
              </p:nvSpPr>
              <p:spPr bwMode="auto">
                <a:xfrm>
                  <a:off x="1105652" y="1080209"/>
                  <a:ext cx="10192" cy="28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defPPr>
                    <a:defRPr lang="fr-FR"/>
                  </a:defPPr>
                  <a:lvl1pPr algn="ctr">
                    <a:spcAft>
                      <a:spcPts val="0"/>
                    </a:spcAft>
                    <a:defRPr sz="1100" b="1" kern="1400">
                      <a:solidFill>
                        <a:schemeClr val="tx2"/>
                      </a:solidFill>
                      <a:effectLst/>
                      <a:latin typeface="Leelawadee UI"/>
                      <a:ea typeface="Times New Roman"/>
                    </a:defRPr>
                  </a:lvl1pPr>
                </a:lstStyle>
                <a:p>
                  <a:r>
                    <a:rPr lang="fr-FR" dirty="0"/>
                    <a:t>Suivi à 1 an</a:t>
                  </a:r>
                </a:p>
              </p:txBody>
            </p:sp>
            <p:sp>
              <p:nvSpPr>
                <p:cNvPr id="55" name="Text Box 36"/>
                <p:cNvSpPr txBox="1">
                  <a:spLocks noChangeArrowheads="1"/>
                </p:cNvSpPr>
                <p:nvPr/>
              </p:nvSpPr>
              <p:spPr bwMode="auto">
                <a:xfrm>
                  <a:off x="1095689" y="1085891"/>
                  <a:ext cx="12478" cy="7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000" i="1" kern="1400" dirty="0">
                      <a:solidFill>
                        <a:srgbClr val="000000"/>
                      </a:solidFill>
                      <a:ea typeface="Times New Roman"/>
                    </a:rPr>
                    <a:t>Evènements</a:t>
                  </a:r>
                </a:p>
                <a:p>
                  <a:pPr algn="ctr"/>
                  <a:r>
                    <a:rPr lang="fr-FR" sz="1000" i="1" kern="1400" dirty="0">
                      <a:solidFill>
                        <a:srgbClr val="000000"/>
                      </a:solidFill>
                      <a:ea typeface="Times New Roman"/>
                    </a:rPr>
                    <a:t>Survie</a:t>
                  </a:r>
                </a:p>
                <a:p>
                  <a:pPr algn="ctr"/>
                  <a:r>
                    <a:rPr lang="fr-FR" sz="1000" i="1" kern="1400" dirty="0">
                      <a:solidFill>
                        <a:srgbClr val="000000"/>
                      </a:solidFill>
                      <a:ea typeface="Times New Roman"/>
                    </a:rPr>
                    <a:t>Traitements </a:t>
                  </a:r>
                </a:p>
                <a:p>
                  <a:pPr algn="ctr"/>
                  <a:r>
                    <a:rPr lang="fr-FR" sz="1000" i="1" kern="1400" dirty="0">
                      <a:solidFill>
                        <a:srgbClr val="000000"/>
                      </a:solidFill>
                      <a:ea typeface="Times New Roman"/>
                    </a:rPr>
                    <a:t>Durée de bithérapie</a:t>
                  </a:r>
                </a:p>
              </p:txBody>
            </p:sp>
            <p:pic>
              <p:nvPicPr>
                <p:cNvPr id="56" name="Picture 38" descr="gettyimages-835973760-612x612"/>
                <p:cNvPicPr>
                  <a:picLocks noChangeAspect="1" noChangeArrowheads="1"/>
                </p:cNvPicPr>
                <p:nvPr/>
              </p:nvPicPr>
              <p:blipFill>
                <a:blip r:embed="rId9" cstate="print">
                  <a:extLst>
                    <a:ext uri="{28A0092B-C50C-407E-A947-70E740481C1C}">
                      <a14:useLocalDpi xmlns:a14="http://schemas.microsoft.com/office/drawing/2010/main" val="0"/>
                    </a:ext>
                  </a:extLst>
                </a:blip>
                <a:srcRect l="6638" t="7339" r="58211" b="13632"/>
                <a:stretch>
                  <a:fillRect/>
                </a:stretch>
              </p:blipFill>
              <p:spPr bwMode="auto">
                <a:xfrm>
                  <a:off x="1097693" y="1079895"/>
                  <a:ext cx="2903" cy="3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57" name="Picture 3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3214" y="1079928"/>
                  <a:ext cx="2567" cy="3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grpSp>
          <p:sp>
            <p:nvSpPr>
              <p:cNvPr id="52" name="Rectangle 51"/>
              <p:cNvSpPr>
                <a:spLocks noChangeArrowheads="1"/>
              </p:cNvSpPr>
              <p:nvPr/>
            </p:nvSpPr>
            <p:spPr bwMode="auto">
              <a:xfrm>
                <a:off x="2555776" y="5170646"/>
                <a:ext cx="1325841" cy="634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r>
                  <a:rPr lang="fr-FR" sz="1000" i="1" dirty="0">
                    <a:solidFill>
                      <a:srgbClr val="000000"/>
                    </a:solidFill>
                    <a:ea typeface="Times New Roman"/>
                  </a:rPr>
                  <a:t>Délais  pré-hospitaliers </a:t>
                </a:r>
                <a:endParaRPr lang="fr-FR" sz="1000" i="1" kern="1400" dirty="0">
                  <a:solidFill>
                    <a:srgbClr val="000000"/>
                  </a:solidFill>
                  <a:ea typeface="Times New Roman"/>
                </a:endParaRPr>
              </a:p>
              <a:p>
                <a:pPr algn="ctr"/>
                <a:r>
                  <a:rPr lang="fr-FR" sz="1000" i="1" kern="1400" dirty="0">
                    <a:solidFill>
                      <a:srgbClr val="000000"/>
                    </a:solidFill>
                    <a:ea typeface="Times New Roman"/>
                  </a:rPr>
                  <a:t>Intervenants</a:t>
                </a:r>
              </a:p>
              <a:p>
                <a:pPr algn="ctr"/>
                <a:r>
                  <a:rPr lang="fr-FR" sz="1000" i="1" dirty="0">
                    <a:solidFill>
                      <a:srgbClr val="000000"/>
                    </a:solidFill>
                    <a:ea typeface="Times New Roman"/>
                  </a:rPr>
                  <a:t>Traitements</a:t>
                </a:r>
                <a:endParaRPr lang="fr-FR" sz="1000" i="1" kern="1400" dirty="0">
                  <a:solidFill>
                    <a:srgbClr val="000000"/>
                  </a:solidFill>
                  <a:ea typeface="Times New Roman"/>
                </a:endParaRPr>
              </a:p>
            </p:txBody>
          </p:sp>
        </p:grpSp>
        <p:cxnSp>
          <p:nvCxnSpPr>
            <p:cNvPr id="44" name="Connecteur droit 43"/>
            <p:cNvCxnSpPr/>
            <p:nvPr/>
          </p:nvCxnSpPr>
          <p:spPr>
            <a:xfrm>
              <a:off x="661333" y="5157192"/>
              <a:ext cx="32442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4211960" y="5157192"/>
              <a:ext cx="240304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ZoneTexte 9"/>
          <p:cNvSpPr txBox="1"/>
          <p:nvPr/>
        </p:nvSpPr>
        <p:spPr>
          <a:xfrm>
            <a:off x="2455492" y="4994133"/>
            <a:ext cx="173458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fr-FR" sz="2800" b="1" i="1" dirty="0">
              <a:solidFill>
                <a:srgbClr val="FF0000"/>
              </a:solidFill>
            </a:endParaRPr>
          </a:p>
        </p:txBody>
      </p:sp>
      <p:sp>
        <p:nvSpPr>
          <p:cNvPr id="25" name="Espace réservé du pied de page 2"/>
          <p:cNvSpPr txBox="1">
            <a:spLocks/>
          </p:cNvSpPr>
          <p:nvPr/>
        </p:nvSpPr>
        <p:spPr>
          <a:xfrm>
            <a:off x="9067800" y="6492164"/>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pic>
        <p:nvPicPr>
          <p:cNvPr id="32" name="Image 31"/>
          <p:cNvPicPr>
            <a:picLocks noChangeAspect="1"/>
          </p:cNvPicPr>
          <p:nvPr/>
        </p:nvPicPr>
        <p:blipFill rotWithShape="1">
          <a:blip r:embed="rId11"/>
          <a:srcRect l="50394" t="27950" r="43897" b="56300"/>
          <a:stretch/>
        </p:blipFill>
        <p:spPr>
          <a:xfrm>
            <a:off x="2567976" y="5128989"/>
            <a:ext cx="1622096" cy="1398359"/>
          </a:xfrm>
          <a:prstGeom prst="rect">
            <a:avLst/>
          </a:prstGeom>
        </p:spPr>
      </p:pic>
      <p:sp>
        <p:nvSpPr>
          <p:cNvPr id="33" name="Rectangle à coins arrondis 32"/>
          <p:cNvSpPr/>
          <p:nvPr/>
        </p:nvSpPr>
        <p:spPr>
          <a:xfrm>
            <a:off x="1874281" y="3032099"/>
            <a:ext cx="4310815" cy="1775170"/>
          </a:xfrm>
          <a:prstGeom prst="wedgeRoundRectCallout">
            <a:avLst>
              <a:gd name="adj1" fmla="val 99079"/>
              <a:gd name="adj2" fmla="val -21602"/>
              <a:gd name="adj3" fmla="val 16667"/>
            </a:avLst>
          </a:prstGeom>
          <a:noFill/>
          <a:ln>
            <a:solidFill>
              <a:srgbClr val="221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rPr>
              <a:t>2022</a:t>
            </a:r>
            <a:br>
              <a:rPr lang="fr-FR" sz="1400" b="1" dirty="0">
                <a:solidFill>
                  <a:srgbClr val="C00000"/>
                </a:solidFill>
              </a:rPr>
            </a:br>
            <a:r>
              <a:rPr lang="fr-FR" sz="1600" b="1" dirty="0">
                <a:solidFill>
                  <a:srgbClr val="00B050"/>
                </a:solidFill>
              </a:rPr>
              <a:t>3020</a:t>
            </a:r>
            <a:r>
              <a:rPr lang="fr-FR" sz="1400" b="1" dirty="0">
                <a:solidFill>
                  <a:srgbClr val="221D69"/>
                </a:solidFill>
              </a:rPr>
              <a:t> actes Coro/</a:t>
            </a:r>
            <a:r>
              <a:rPr lang="fr-FR" sz="1400" b="1" dirty="0" err="1">
                <a:solidFill>
                  <a:srgbClr val="221D69"/>
                </a:solidFill>
              </a:rPr>
              <a:t>Angio</a:t>
            </a:r>
            <a:r>
              <a:rPr lang="fr-FR" sz="1400" b="1" dirty="0">
                <a:solidFill>
                  <a:srgbClr val="221D69"/>
                </a:solidFill>
              </a:rPr>
              <a:t> sur la base de données</a:t>
            </a:r>
          </a:p>
          <a:p>
            <a:pPr algn="ctr"/>
            <a:br>
              <a:rPr lang="fr-FR" sz="1400" b="1" dirty="0">
                <a:solidFill>
                  <a:srgbClr val="221D69"/>
                </a:solidFill>
              </a:rPr>
            </a:br>
            <a:r>
              <a:rPr lang="fr-FR" sz="1400" b="1" dirty="0">
                <a:solidFill>
                  <a:srgbClr val="221D69"/>
                </a:solidFill>
              </a:rPr>
              <a:t>41 ST+ &lt;24h</a:t>
            </a:r>
          </a:p>
          <a:p>
            <a:pPr algn="ctr"/>
            <a:br>
              <a:rPr lang="fr-FR" sz="1400" b="1" dirty="0">
                <a:solidFill>
                  <a:srgbClr val="221D69"/>
                </a:solidFill>
              </a:rPr>
            </a:br>
            <a:r>
              <a:rPr lang="fr-FR" sz="1400" b="1" dirty="0">
                <a:solidFill>
                  <a:srgbClr val="221D69"/>
                </a:solidFill>
              </a:rPr>
              <a:t>1047 Suivis Hospitaliers et 1 an ( 50 suivis par semaines en moyenne)</a:t>
            </a:r>
            <a:endParaRPr lang="fr-FR" sz="1400" dirty="0">
              <a:solidFill>
                <a:srgbClr val="221D69"/>
              </a:solidFill>
            </a:endParaRPr>
          </a:p>
        </p:txBody>
      </p:sp>
    </p:spTree>
    <p:extLst>
      <p:ext uri="{BB962C8B-B14F-4D97-AF65-F5344CB8AC3E}">
        <p14:creationId xmlns:p14="http://schemas.microsoft.com/office/powerpoint/2010/main" val="3762865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
          <p:cNvPicPr/>
          <p:nvPr/>
        </p:nvPicPr>
        <p:blipFill>
          <a:blip r:embed="rId3">
            <a:lum bright="20000"/>
            <a:extLst>
              <a:ext uri="{BEBA8EAE-BF5A-486C-A8C5-ECC9F3942E4B}">
                <a14:imgProps xmlns:a14="http://schemas.microsoft.com/office/drawing/2010/main">
                  <a14:imgLayer r:embed="rId4">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5" name="Image 4" descr="heart-rate-1375324_960_720"/>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7" name="ZoneTexte 6"/>
          <p:cNvSpPr txBox="1"/>
          <p:nvPr/>
        </p:nvSpPr>
        <p:spPr>
          <a:xfrm>
            <a:off x="3287688" y="476672"/>
            <a:ext cx="5472608" cy="369332"/>
          </a:xfrm>
          <a:prstGeom prst="rect">
            <a:avLst/>
          </a:prstGeom>
          <a:noFill/>
        </p:spPr>
        <p:txBody>
          <a:bodyPr wrap="square" rtlCol="0">
            <a:spAutoFit/>
          </a:bodyPr>
          <a:lstStyle/>
          <a:p>
            <a:r>
              <a:rPr lang="fr-FR" b="1" dirty="0">
                <a:solidFill>
                  <a:schemeClr val="bg1"/>
                </a:solidFill>
              </a:rPr>
              <a:t>Réglementaire: Note d’information </a:t>
            </a:r>
          </a:p>
        </p:txBody>
      </p:sp>
      <p:sp>
        <p:nvSpPr>
          <p:cNvPr id="11" name="ZoneTexte 10"/>
          <p:cNvSpPr txBox="1"/>
          <p:nvPr/>
        </p:nvSpPr>
        <p:spPr>
          <a:xfrm>
            <a:off x="6168008" y="5733257"/>
            <a:ext cx="4358485" cy="584775"/>
          </a:xfrm>
          <a:prstGeom prst="rect">
            <a:avLst/>
          </a:prstGeom>
          <a:noFill/>
          <a:ln>
            <a:solidFill>
              <a:srgbClr val="FF0000"/>
            </a:solidFill>
          </a:ln>
        </p:spPr>
        <p:txBody>
          <a:bodyPr wrap="square" rtlCol="0">
            <a:spAutoFit/>
          </a:bodyPr>
          <a:lstStyle/>
          <a:p>
            <a:pPr algn="ctr"/>
            <a:r>
              <a:rPr lang="fr-FR" sz="1600" b="1" dirty="0">
                <a:solidFill>
                  <a:schemeClr val="tx2"/>
                </a:solidFill>
                <a:latin typeface="Leelawadee" panose="020B0502040204020203" pitchFamily="34" charset="-34"/>
                <a:cs typeface="Leelawadee" panose="020B0502040204020203" pitchFamily="34" charset="-34"/>
                <a:sym typeface="Wingdings" panose="05000000000000000000" pitchFamily="2" charset="2"/>
              </a:rPr>
              <a:t> </a:t>
            </a:r>
            <a:r>
              <a:rPr lang="fr-FR" sz="1600" b="1" dirty="0">
                <a:solidFill>
                  <a:srgbClr val="FF0000"/>
                </a:solidFill>
                <a:latin typeface="Leelawadee" panose="020B0502040204020203" pitchFamily="34" charset="-34"/>
                <a:cs typeface="Leelawadee" panose="020B0502040204020203" pitchFamily="34" charset="-34"/>
                <a:sym typeface="Wingdings" panose="05000000000000000000" pitchFamily="2" charset="2"/>
              </a:rPr>
              <a:t>/!\ </a:t>
            </a:r>
            <a:r>
              <a:rPr lang="fr-FR" sz="1600" b="1" dirty="0">
                <a:solidFill>
                  <a:schemeClr val="tx2"/>
                </a:solidFill>
                <a:latin typeface="Leelawadee" panose="020B0502040204020203" pitchFamily="34" charset="-34"/>
                <a:cs typeface="Leelawadee" panose="020B0502040204020203" pitchFamily="34" charset="-34"/>
                <a:sym typeface="Wingdings" panose="05000000000000000000" pitchFamily="2" charset="2"/>
              </a:rPr>
              <a:t>Document </a:t>
            </a:r>
            <a:r>
              <a:rPr lang="fr-FR" sz="1600" b="1" u="sng" dirty="0">
                <a:solidFill>
                  <a:schemeClr val="tx2"/>
                </a:solidFill>
                <a:latin typeface="Leelawadee" panose="020B0502040204020203" pitchFamily="34" charset="-34"/>
                <a:cs typeface="Leelawadee" panose="020B0502040204020203" pitchFamily="34" charset="-34"/>
                <a:sym typeface="Wingdings" panose="05000000000000000000" pitchFamily="2" charset="2"/>
              </a:rPr>
              <a:t>non modifiable,</a:t>
            </a:r>
            <a:r>
              <a:rPr lang="fr-FR" sz="1600" b="1" dirty="0">
                <a:solidFill>
                  <a:schemeClr val="tx2"/>
                </a:solidFill>
                <a:latin typeface="Leelawadee" panose="020B0502040204020203" pitchFamily="34" charset="-34"/>
                <a:cs typeface="Leelawadee" panose="020B0502040204020203" pitchFamily="34" charset="-34"/>
                <a:sym typeface="Wingdings" panose="05000000000000000000" pitchFamily="2" charset="2"/>
              </a:rPr>
              <a:t> </a:t>
            </a:r>
          </a:p>
          <a:p>
            <a:pPr algn="ctr"/>
            <a:r>
              <a:rPr lang="fr-FR" sz="1600" b="1" dirty="0">
                <a:solidFill>
                  <a:schemeClr val="tx2"/>
                </a:solidFill>
                <a:latin typeface="Leelawadee" panose="020B0502040204020203" pitchFamily="34" charset="-34"/>
                <a:cs typeface="Leelawadee" panose="020B0502040204020203" pitchFamily="34" charset="-34"/>
                <a:sym typeface="Wingdings" panose="05000000000000000000" pitchFamily="2" charset="2"/>
              </a:rPr>
              <a:t>en version officielle validée par le CPP .</a:t>
            </a:r>
          </a:p>
        </p:txBody>
      </p:sp>
      <p:sp>
        <p:nvSpPr>
          <p:cNvPr id="12" name="Rectangle 11"/>
          <p:cNvSpPr/>
          <p:nvPr/>
        </p:nvSpPr>
        <p:spPr>
          <a:xfrm>
            <a:off x="5835134" y="2297562"/>
            <a:ext cx="4639537" cy="3108543"/>
          </a:xfrm>
          <a:prstGeom prst="rect">
            <a:avLst/>
          </a:prstGeom>
        </p:spPr>
        <p:txBody>
          <a:bodyPr wrap="square">
            <a:spAutoFit/>
          </a:bodyPr>
          <a:lstStyle/>
          <a:p>
            <a:endParaRPr lang="fr-FR" sz="1400" dirty="0">
              <a:solidFill>
                <a:schemeClr val="tx2"/>
              </a:solidFill>
              <a:latin typeface="Leelawadee" panose="020B0502040204020203" pitchFamily="34" charset="-34"/>
              <a:cs typeface="Leelawadee" panose="020B0502040204020203" pitchFamily="34" charset="-34"/>
            </a:endParaRPr>
          </a:p>
          <a:p>
            <a:pPr marL="742950" lvl="1" indent="-285750">
              <a:buFont typeface="Wingdings" pitchFamily="2" charset="2"/>
              <a:buChar char="à"/>
            </a:pPr>
            <a:r>
              <a:rPr lang="fr-FR" sz="1400" dirty="0">
                <a:solidFill>
                  <a:schemeClr val="tx2"/>
                </a:solidFill>
                <a:latin typeface="Leelawadee" panose="020B0502040204020203" pitchFamily="34" charset="-34"/>
                <a:cs typeface="Leelawadee" panose="020B0502040204020203" pitchFamily="34" charset="-34"/>
              </a:rPr>
              <a:t> Tout patient respectant les critères de l’étude</a:t>
            </a:r>
          </a:p>
          <a:p>
            <a:pPr lvl="1"/>
            <a:endParaRPr lang="fr-FR" sz="1400" dirty="0">
              <a:solidFill>
                <a:schemeClr val="tx2"/>
              </a:solidFill>
              <a:latin typeface="Leelawadee" panose="020B0502040204020203" pitchFamily="34" charset="-34"/>
              <a:cs typeface="Leelawadee" panose="020B0502040204020203" pitchFamily="34" charset="-34"/>
            </a:endParaRPr>
          </a:p>
          <a:p>
            <a:pPr marL="742950" lvl="1" indent="-285750">
              <a:buFont typeface="Wingdings" pitchFamily="2" charset="2"/>
              <a:buChar char="à"/>
            </a:pPr>
            <a:r>
              <a:rPr lang="fr-FR" sz="1400" dirty="0">
                <a:solidFill>
                  <a:schemeClr val="tx2"/>
                </a:solidFill>
                <a:latin typeface="Leelawadee" panose="020B0502040204020203" pitchFamily="34" charset="-34"/>
                <a:cs typeface="Leelawadee" panose="020B0502040204020203" pitchFamily="34" charset="-34"/>
              </a:rPr>
              <a:t>1 exemplaire par </a:t>
            </a:r>
            <a:r>
              <a:rPr lang="fr-FR" sz="1400" u="sng" dirty="0">
                <a:solidFill>
                  <a:schemeClr val="tx2"/>
                </a:solidFill>
                <a:latin typeface="Leelawadee" panose="020B0502040204020203" pitchFamily="34" charset="-34"/>
                <a:cs typeface="Leelawadee" panose="020B0502040204020203" pitchFamily="34" charset="-34"/>
              </a:rPr>
              <a:t>examen</a:t>
            </a:r>
            <a:r>
              <a:rPr lang="fr-FR" sz="1400" dirty="0">
                <a:solidFill>
                  <a:schemeClr val="tx2"/>
                </a:solidFill>
                <a:latin typeface="Leelawadee" panose="020B0502040204020203" pitchFamily="34" charset="-34"/>
                <a:cs typeface="Leelawadee" panose="020B0502040204020203" pitchFamily="34" charset="-34"/>
              </a:rPr>
              <a:t> pour le patient</a:t>
            </a:r>
          </a:p>
          <a:p>
            <a:pPr lvl="1"/>
            <a:r>
              <a:rPr lang="fr-FR" sz="1400" dirty="0">
                <a:solidFill>
                  <a:schemeClr val="tx2"/>
                </a:solidFill>
                <a:latin typeface="Leelawadee" panose="020B0502040204020203" pitchFamily="34" charset="-34"/>
                <a:cs typeface="Leelawadee" panose="020B0502040204020203" pitchFamily="34" charset="-34"/>
              </a:rPr>
              <a:t>	+ 1 trace de participation au registre </a:t>
            </a:r>
          </a:p>
          <a:p>
            <a:pPr lvl="1"/>
            <a:r>
              <a:rPr lang="fr-FR" sz="1400" dirty="0">
                <a:solidFill>
                  <a:schemeClr val="tx2"/>
                </a:solidFill>
                <a:latin typeface="Leelawadee" panose="020B0502040204020203" pitchFamily="34" charset="-34"/>
                <a:cs typeface="Leelawadee" panose="020B0502040204020203" pitchFamily="34" charset="-34"/>
              </a:rPr>
              <a:t>	(DM ou phrase dans CR d’examen)</a:t>
            </a:r>
          </a:p>
          <a:p>
            <a:pPr lvl="1"/>
            <a:endParaRPr lang="fr-FR" sz="1400" dirty="0">
              <a:solidFill>
                <a:schemeClr val="tx2"/>
              </a:solidFill>
              <a:latin typeface="Leelawadee" panose="020B0502040204020203" pitchFamily="34" charset="-34"/>
              <a:cs typeface="Leelawadee" panose="020B0502040204020203" pitchFamily="34" charset="-34"/>
            </a:endParaRPr>
          </a:p>
          <a:p>
            <a:pPr lvl="1"/>
            <a:r>
              <a:rPr lang="fr-FR" sz="1400" dirty="0">
                <a:solidFill>
                  <a:schemeClr val="tx2"/>
                </a:solidFill>
                <a:latin typeface="Leelawadee" panose="020B0502040204020203" pitchFamily="34" charset="-34"/>
                <a:cs typeface="Leelawadee" panose="020B0502040204020203" pitchFamily="34" charset="-34"/>
                <a:sym typeface="Wingdings" panose="05000000000000000000" pitchFamily="2" charset="2"/>
              </a:rPr>
              <a:t> </a:t>
            </a:r>
            <a:r>
              <a:rPr lang="fr-FR" sz="1400" b="1" u="sng" dirty="0">
                <a:solidFill>
                  <a:schemeClr val="tx2"/>
                </a:solidFill>
                <a:latin typeface="Leelawadee" panose="020B0502040204020203" pitchFamily="34" charset="-34"/>
                <a:cs typeface="Leelawadee" panose="020B0502040204020203" pitchFamily="34" charset="-34"/>
                <a:sym typeface="Wingdings" panose="05000000000000000000" pitchFamily="2" charset="2"/>
              </a:rPr>
              <a:t>Obligation </a:t>
            </a:r>
            <a:r>
              <a:rPr lang="fr-FR" sz="1400" dirty="0">
                <a:solidFill>
                  <a:schemeClr val="tx2"/>
                </a:solidFill>
                <a:latin typeface="Leelawadee" panose="020B0502040204020203" pitchFamily="34" charset="-34"/>
                <a:cs typeface="Leelawadee" panose="020B0502040204020203" pitchFamily="34" charset="-34"/>
                <a:sym typeface="Wingdings" panose="05000000000000000000" pitchFamily="2" charset="2"/>
              </a:rPr>
              <a:t>de tracer l’information du patient dans le CR d’examen ou le DM</a:t>
            </a:r>
            <a:endParaRPr lang="fr-FR" sz="1400" dirty="0">
              <a:solidFill>
                <a:schemeClr val="tx2"/>
              </a:solidFill>
              <a:latin typeface="Leelawadee" panose="020B0502040204020203" pitchFamily="34" charset="-34"/>
              <a:cs typeface="Leelawadee" panose="020B0502040204020203" pitchFamily="34" charset="-34"/>
            </a:endParaRPr>
          </a:p>
          <a:p>
            <a:pPr lvl="1"/>
            <a:endParaRPr lang="fr-FR" sz="1400" dirty="0">
              <a:solidFill>
                <a:schemeClr val="tx2"/>
              </a:solidFill>
              <a:latin typeface="Leelawadee" panose="020B0502040204020203" pitchFamily="34" charset="-34"/>
              <a:cs typeface="Leelawadee" panose="020B0502040204020203" pitchFamily="34" charset="-34"/>
            </a:endParaRPr>
          </a:p>
          <a:p>
            <a:pPr marL="742950" lvl="1" indent="-285750">
              <a:buFont typeface="Wingdings" pitchFamily="2" charset="2"/>
              <a:buChar char="à"/>
            </a:pPr>
            <a:r>
              <a:rPr lang="fr-FR" sz="1400" dirty="0">
                <a:solidFill>
                  <a:schemeClr val="tx2"/>
                </a:solidFill>
                <a:latin typeface="Leelawadee" panose="020B0502040204020203" pitchFamily="34" charset="-34"/>
                <a:cs typeface="Leelawadee" panose="020B0502040204020203" pitchFamily="34" charset="-34"/>
              </a:rPr>
              <a:t>Si refus d’un patient </a:t>
            </a:r>
            <a:r>
              <a:rPr lang="fr-FR" sz="1400" dirty="0">
                <a:solidFill>
                  <a:schemeClr val="tx2"/>
                </a:solidFill>
                <a:latin typeface="Leelawadee" panose="020B0502040204020203" pitchFamily="34" charset="-34"/>
                <a:cs typeface="Leelawadee" panose="020B0502040204020203" pitchFamily="34" charset="-34"/>
                <a:sym typeface="Wingdings" panose="05000000000000000000" pitchFamily="2" charset="2"/>
              </a:rPr>
              <a:t> Avertir le TEC (traçabilité des refus)</a:t>
            </a:r>
          </a:p>
          <a:p>
            <a:pPr marL="742950" lvl="1" indent="-285750">
              <a:buFont typeface="Wingdings" pitchFamily="2" charset="2"/>
              <a:buChar char="à"/>
            </a:pPr>
            <a:endParaRPr lang="fr-FR" sz="1400" dirty="0">
              <a:solidFill>
                <a:schemeClr val="tx2"/>
              </a:solidFill>
              <a:latin typeface="Leelawadee" panose="020B0502040204020203" pitchFamily="34" charset="-34"/>
              <a:cs typeface="Leelawadee" panose="020B0502040204020203" pitchFamily="34" charset="-34"/>
              <a:sym typeface="Wingdings" panose="05000000000000000000" pitchFamily="2" charset="2"/>
            </a:endParaRPr>
          </a:p>
          <a:p>
            <a:endParaRPr lang="fr-FR" sz="1400" dirty="0">
              <a:solidFill>
                <a:schemeClr val="tx2"/>
              </a:solidFill>
              <a:latin typeface="Leelawadee" panose="020B0502040204020203" pitchFamily="34" charset="-34"/>
              <a:cs typeface="Leelawadee" panose="020B0502040204020203" pitchFamily="34" charset="-34"/>
            </a:endParaRPr>
          </a:p>
        </p:txBody>
      </p:sp>
      <p:sp>
        <p:nvSpPr>
          <p:cNvPr id="2" name="ZoneTexte 1"/>
          <p:cNvSpPr txBox="1"/>
          <p:nvPr/>
        </p:nvSpPr>
        <p:spPr>
          <a:xfrm>
            <a:off x="5803101" y="1885474"/>
            <a:ext cx="4725363" cy="369332"/>
          </a:xfrm>
          <a:prstGeom prst="rect">
            <a:avLst/>
          </a:prstGeom>
          <a:noFill/>
        </p:spPr>
        <p:txBody>
          <a:bodyPr wrap="square" rtlCol="0">
            <a:spAutoFit/>
          </a:bodyPr>
          <a:lstStyle/>
          <a:p>
            <a:r>
              <a:rPr lang="fr-FR" dirty="0">
                <a:solidFill>
                  <a:srgbClr val="002060"/>
                </a:solidFill>
              </a:rPr>
              <a:t>Participation des patients et distribution de la NI</a:t>
            </a:r>
          </a:p>
        </p:txBody>
      </p:sp>
      <p:sp>
        <p:nvSpPr>
          <p:cNvPr id="10" name="Espace réservé du pied de page 2"/>
          <p:cNvSpPr txBox="1">
            <a:spLocks/>
          </p:cNvSpPr>
          <p:nvPr/>
        </p:nvSpPr>
        <p:spPr>
          <a:xfrm>
            <a:off x="9067800" y="6492164"/>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560" y="1603538"/>
            <a:ext cx="3507410" cy="495300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1898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
          <p:cNvPicPr/>
          <p:nvPr/>
        </p:nvPicPr>
        <p:blipFill>
          <a:blip r:embed="rId3">
            <a:lum bright="20000"/>
            <a:extLst>
              <a:ext uri="{BEBA8EAE-BF5A-486C-A8C5-ECC9F3942E4B}">
                <a14:imgProps xmlns:a14="http://schemas.microsoft.com/office/drawing/2010/main">
                  <a14:imgLayer r:embed="rId4">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6" name="Image 5" descr="heart-rate-1375324_960_720"/>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5" name="ZoneTexte 4"/>
          <p:cNvSpPr txBox="1"/>
          <p:nvPr/>
        </p:nvSpPr>
        <p:spPr>
          <a:xfrm>
            <a:off x="3287688" y="476672"/>
            <a:ext cx="5472608" cy="369332"/>
          </a:xfrm>
          <a:prstGeom prst="rect">
            <a:avLst/>
          </a:prstGeom>
          <a:noFill/>
        </p:spPr>
        <p:txBody>
          <a:bodyPr wrap="square" rtlCol="0">
            <a:spAutoFit/>
          </a:bodyPr>
          <a:lstStyle/>
          <a:p>
            <a:r>
              <a:rPr lang="fr-FR" b="1" dirty="0">
                <a:solidFill>
                  <a:schemeClr val="bg1"/>
                </a:solidFill>
              </a:rPr>
              <a:t>Monitoring à distance</a:t>
            </a:r>
          </a:p>
        </p:txBody>
      </p:sp>
      <p:sp>
        <p:nvSpPr>
          <p:cNvPr id="7" name="ZoneTexte 6"/>
          <p:cNvSpPr txBox="1"/>
          <p:nvPr/>
        </p:nvSpPr>
        <p:spPr>
          <a:xfrm>
            <a:off x="2262654" y="1628800"/>
            <a:ext cx="8098740" cy="923330"/>
          </a:xfrm>
          <a:prstGeom prst="rect">
            <a:avLst/>
          </a:prstGeom>
          <a:noFill/>
        </p:spPr>
        <p:txBody>
          <a:bodyPr wrap="square" rtlCol="0">
            <a:spAutoFit/>
          </a:bodyPr>
          <a:lstStyle/>
          <a:p>
            <a:r>
              <a:rPr lang="fr-FR" dirty="0">
                <a:solidFill>
                  <a:schemeClr val="tx2"/>
                </a:solidFill>
              </a:rPr>
              <a:t>Les </a:t>
            </a:r>
            <a:r>
              <a:rPr lang="fr-FR" b="1" dirty="0">
                <a:solidFill>
                  <a:schemeClr val="tx2"/>
                </a:solidFill>
              </a:rPr>
              <a:t>monitorings à distance</a:t>
            </a:r>
            <a:r>
              <a:rPr lang="fr-FR" dirty="0">
                <a:solidFill>
                  <a:schemeClr val="tx2"/>
                </a:solidFill>
              </a:rPr>
              <a:t> sont réalisés tous les 2 mois. Et regroupent les analyses :  - Données procédures, ST+&lt;24h et Suivis H </a:t>
            </a:r>
            <a:r>
              <a:rPr lang="fr-FR" sz="1200" i="1" dirty="0">
                <a:solidFill>
                  <a:schemeClr val="tx2"/>
                </a:solidFill>
              </a:rPr>
              <a:t>(</a:t>
            </a:r>
            <a:r>
              <a:rPr lang="fr-FR" sz="1200" i="1" dirty="0" err="1">
                <a:solidFill>
                  <a:schemeClr val="tx2"/>
                </a:solidFill>
              </a:rPr>
              <a:t>monitorées</a:t>
            </a:r>
            <a:r>
              <a:rPr lang="fr-FR" sz="1200" i="1" dirty="0">
                <a:solidFill>
                  <a:schemeClr val="tx2"/>
                </a:solidFill>
              </a:rPr>
              <a:t> à J0 + 6 MOIS)</a:t>
            </a:r>
          </a:p>
          <a:p>
            <a:r>
              <a:rPr lang="fr-FR" dirty="0">
                <a:solidFill>
                  <a:schemeClr val="tx2"/>
                </a:solidFill>
              </a:rPr>
              <a:t>- Suivis 1an </a:t>
            </a:r>
            <a:r>
              <a:rPr lang="fr-FR" sz="1200" i="1" dirty="0">
                <a:solidFill>
                  <a:schemeClr val="tx2"/>
                </a:solidFill>
              </a:rPr>
              <a:t>(</a:t>
            </a:r>
            <a:r>
              <a:rPr lang="fr-FR" sz="1200" i="1" dirty="0" err="1">
                <a:solidFill>
                  <a:schemeClr val="tx2"/>
                </a:solidFill>
              </a:rPr>
              <a:t>monitorées</a:t>
            </a:r>
            <a:r>
              <a:rPr lang="fr-FR" sz="1200" i="1" dirty="0">
                <a:solidFill>
                  <a:schemeClr val="tx2"/>
                </a:solidFill>
              </a:rPr>
              <a:t> à J0 + 18 MOIS)</a:t>
            </a:r>
          </a:p>
        </p:txBody>
      </p:sp>
      <p:sp>
        <p:nvSpPr>
          <p:cNvPr id="12" name="Espace réservé du pied de page 2"/>
          <p:cNvSpPr txBox="1">
            <a:spLocks/>
          </p:cNvSpPr>
          <p:nvPr/>
        </p:nvSpPr>
        <p:spPr>
          <a:xfrm>
            <a:off x="9067800" y="6492164"/>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graphicFrame>
        <p:nvGraphicFramePr>
          <p:cNvPr id="14" name="Graphique 13"/>
          <p:cNvGraphicFramePr>
            <a:graphicFrameLocks/>
          </p:cNvGraphicFramePr>
          <p:nvPr/>
        </p:nvGraphicFramePr>
        <p:xfrm>
          <a:off x="2351584" y="2695030"/>
          <a:ext cx="7776864" cy="379713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602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
          <p:cNvPicPr/>
          <p:nvPr/>
        </p:nvPicPr>
        <p:blipFill>
          <a:blip r:embed="rId3">
            <a:lum bright="20000"/>
            <a:extLst>
              <a:ext uri="{BEBA8EAE-BF5A-486C-A8C5-ECC9F3942E4B}">
                <a14:imgProps xmlns:a14="http://schemas.microsoft.com/office/drawing/2010/main">
                  <a14:imgLayer r:embed="rId4">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6" name="Image 5" descr="heart-rate-1375324_960_720"/>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5" name="ZoneTexte 4"/>
          <p:cNvSpPr txBox="1"/>
          <p:nvPr/>
        </p:nvSpPr>
        <p:spPr>
          <a:xfrm>
            <a:off x="3287688" y="476672"/>
            <a:ext cx="5472608" cy="369332"/>
          </a:xfrm>
          <a:prstGeom prst="rect">
            <a:avLst/>
          </a:prstGeom>
          <a:noFill/>
        </p:spPr>
        <p:txBody>
          <a:bodyPr wrap="square" rtlCol="0">
            <a:spAutoFit/>
          </a:bodyPr>
          <a:lstStyle/>
          <a:p>
            <a:r>
              <a:rPr lang="fr-FR" b="1" dirty="0">
                <a:solidFill>
                  <a:schemeClr val="bg1"/>
                </a:solidFill>
              </a:rPr>
              <a:t>Monitoring à distance</a:t>
            </a:r>
          </a:p>
        </p:txBody>
      </p:sp>
      <p:sp>
        <p:nvSpPr>
          <p:cNvPr id="12" name="Espace réservé du pied de page 2"/>
          <p:cNvSpPr txBox="1">
            <a:spLocks/>
          </p:cNvSpPr>
          <p:nvPr/>
        </p:nvSpPr>
        <p:spPr>
          <a:xfrm>
            <a:off x="9067800" y="6492164"/>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pic>
        <p:nvPicPr>
          <p:cNvPr id="8" name="Picture 11" descr="Pouce Levé La Main | Vecteur Premi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2493" y="5528447"/>
            <a:ext cx="981672" cy="86017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2567609" y="1393720"/>
            <a:ext cx="7646195" cy="3631763"/>
          </a:xfrm>
          <a:prstGeom prst="rect">
            <a:avLst/>
          </a:prstGeom>
          <a:noFill/>
        </p:spPr>
        <p:txBody>
          <a:bodyPr wrap="square" rtlCol="0">
            <a:spAutoFit/>
          </a:bodyPr>
          <a:lstStyle/>
          <a:p>
            <a:pPr marL="285750" indent="-285750">
              <a:buFont typeface="Arial" panose="020B0604020202020204" pitchFamily="34" charset="0"/>
              <a:buChar char="•"/>
            </a:pPr>
            <a:r>
              <a:rPr lang="fr-FR" b="1" u="sng" dirty="0">
                <a:solidFill>
                  <a:srgbClr val="C00000"/>
                </a:solidFill>
              </a:rPr>
              <a:t>Point d’attention : </a:t>
            </a:r>
          </a:p>
          <a:p>
            <a:r>
              <a:rPr lang="fr-FR" sz="1600" b="1" dirty="0">
                <a:solidFill>
                  <a:srgbClr val="C00000"/>
                </a:solidFill>
              </a:rPr>
              <a:t>Onglet France PCI : </a:t>
            </a:r>
            <a:r>
              <a:rPr lang="fr-FR" sz="1600" dirty="0">
                <a:solidFill>
                  <a:schemeClr val="tx2"/>
                </a:solidFill>
              </a:rPr>
              <a:t>Permet visualiser le taux de remplissage de l’examen ou encore permet de compléter les données manquantes. </a:t>
            </a:r>
          </a:p>
          <a:p>
            <a:endParaRPr lang="fr-FR" sz="1600" b="1" dirty="0">
              <a:solidFill>
                <a:schemeClr val="tx2"/>
              </a:solidFill>
            </a:endParaRPr>
          </a:p>
          <a:p>
            <a:r>
              <a:rPr lang="fr-FR" sz="1600" b="1" u="sng" dirty="0">
                <a:solidFill>
                  <a:srgbClr val="C00000"/>
                </a:solidFill>
              </a:rPr>
              <a:t>Indications du centres …plus de 80</a:t>
            </a:r>
          </a:p>
          <a:p>
            <a:r>
              <a:rPr lang="fr-FR" sz="1600" dirty="0">
                <a:solidFill>
                  <a:schemeClr val="tx2"/>
                </a:solidFill>
              </a:rPr>
              <a:t>Liste officiel            20 indications</a:t>
            </a:r>
          </a:p>
          <a:p>
            <a:pPr marL="285750" indent="-285750">
              <a:buFont typeface="Arial" panose="020B0604020202020204" pitchFamily="34" charset="0"/>
              <a:buChar char="•"/>
            </a:pPr>
            <a:endParaRPr lang="fr-FR" sz="1600" b="1" u="sng" dirty="0">
              <a:solidFill>
                <a:schemeClr val="tx2"/>
              </a:solidFill>
            </a:endParaRPr>
          </a:p>
          <a:p>
            <a:pPr marL="285750" indent="-285750">
              <a:buFont typeface="Arial" panose="020B0604020202020204" pitchFamily="34" charset="0"/>
              <a:buChar char="•"/>
            </a:pPr>
            <a:endParaRPr lang="fr-FR" sz="1600" b="1" u="sng" dirty="0">
              <a:solidFill>
                <a:schemeClr val="tx2"/>
              </a:solidFill>
            </a:endParaRPr>
          </a:p>
          <a:p>
            <a:pPr marL="285750" indent="-285750">
              <a:buFont typeface="Arial" panose="020B0604020202020204" pitchFamily="34" charset="0"/>
              <a:buChar char="•"/>
            </a:pPr>
            <a:r>
              <a:rPr lang="fr-FR" sz="1600" b="1" u="sng" dirty="0">
                <a:solidFill>
                  <a:srgbClr val="C00000"/>
                </a:solidFill>
              </a:rPr>
              <a:t>Points suivis h/ suivis  1 an  2022</a:t>
            </a:r>
          </a:p>
          <a:p>
            <a:r>
              <a:rPr lang="fr-FR" sz="1600" dirty="0">
                <a:solidFill>
                  <a:schemeClr val="tx2"/>
                </a:solidFill>
              </a:rPr>
              <a:t>Suivis H : </a:t>
            </a:r>
            <a:r>
              <a:rPr lang="fr-FR" sz="1600" b="1" dirty="0">
                <a:solidFill>
                  <a:srgbClr val="FF0000"/>
                </a:solidFill>
              </a:rPr>
              <a:t>54</a:t>
            </a:r>
            <a:r>
              <a:rPr lang="fr-FR" sz="1600" dirty="0">
                <a:solidFill>
                  <a:schemeClr val="tx2"/>
                </a:solidFill>
              </a:rPr>
              <a:t> à effectuer (20/11/2023)</a:t>
            </a:r>
          </a:p>
          <a:p>
            <a:r>
              <a:rPr lang="fr-FR" sz="1600" dirty="0">
                <a:solidFill>
                  <a:schemeClr val="tx2"/>
                </a:solidFill>
              </a:rPr>
              <a:t>Suivis 1 an </a:t>
            </a:r>
            <a:r>
              <a:rPr lang="fr-FR" sz="1600" i="1" dirty="0">
                <a:solidFill>
                  <a:schemeClr val="tx2"/>
                </a:solidFill>
              </a:rPr>
              <a:t>:</a:t>
            </a:r>
            <a:r>
              <a:rPr lang="fr-FR" sz="1600" dirty="0">
                <a:solidFill>
                  <a:schemeClr val="tx2"/>
                </a:solidFill>
              </a:rPr>
              <a:t> </a:t>
            </a:r>
            <a:r>
              <a:rPr lang="fr-FR" sz="1600" b="1" dirty="0">
                <a:solidFill>
                  <a:srgbClr val="FF0000"/>
                </a:solidFill>
              </a:rPr>
              <a:t>415</a:t>
            </a:r>
            <a:r>
              <a:rPr lang="fr-FR" sz="1600" dirty="0">
                <a:solidFill>
                  <a:schemeClr val="tx2"/>
                </a:solidFill>
              </a:rPr>
              <a:t> à effectuer au 31/12/2023 </a:t>
            </a:r>
          </a:p>
          <a:p>
            <a:r>
              <a:rPr lang="fr-FR" sz="1600" b="1" i="1" dirty="0">
                <a:solidFill>
                  <a:schemeClr val="tx2"/>
                </a:solidFill>
              </a:rPr>
              <a:t>   Il est impératif que l’ensemble des suivis soit réaliser avant le </a:t>
            </a:r>
            <a:r>
              <a:rPr lang="fr-FR" sz="1600" b="1" i="1" dirty="0">
                <a:solidFill>
                  <a:srgbClr val="00B050"/>
                </a:solidFill>
              </a:rPr>
              <a:t>31 mars 2024.</a:t>
            </a:r>
          </a:p>
          <a:p>
            <a:endParaRPr lang="fr-FR" b="1" u="sng" dirty="0">
              <a:solidFill>
                <a:srgbClr val="1F497D"/>
              </a:solidFill>
            </a:endParaRPr>
          </a:p>
          <a:p>
            <a:endParaRPr lang="fr-FR" b="1" dirty="0">
              <a:solidFill>
                <a:schemeClr val="tx2"/>
              </a:solidFill>
            </a:endParaRPr>
          </a:p>
        </p:txBody>
      </p:sp>
      <p:sp>
        <p:nvSpPr>
          <p:cNvPr id="2" name="Rectangle 1"/>
          <p:cNvSpPr/>
          <p:nvPr/>
        </p:nvSpPr>
        <p:spPr>
          <a:xfrm>
            <a:off x="3935761" y="5198811"/>
            <a:ext cx="6278043" cy="1200329"/>
          </a:xfrm>
          <a:prstGeom prst="rect">
            <a:avLst/>
          </a:prstGeom>
        </p:spPr>
        <p:txBody>
          <a:bodyPr wrap="square">
            <a:spAutoFit/>
          </a:bodyPr>
          <a:lstStyle/>
          <a:p>
            <a:r>
              <a:rPr lang="fr-FR" b="1" u="sng" dirty="0">
                <a:solidFill>
                  <a:srgbClr val="00B050"/>
                </a:solidFill>
              </a:rPr>
              <a:t>Point fort : </a:t>
            </a:r>
          </a:p>
          <a:p>
            <a:pPr marL="285750" indent="-285750">
              <a:buFont typeface="Arial" panose="020B0604020202020204" pitchFamily="34" charset="0"/>
              <a:buChar char="•"/>
            </a:pPr>
            <a:r>
              <a:rPr lang="fr-FR" dirty="0">
                <a:solidFill>
                  <a:schemeClr val="tx2"/>
                </a:solidFill>
              </a:rPr>
              <a:t>Taux de </a:t>
            </a:r>
            <a:r>
              <a:rPr lang="fr-FR" b="1" u="sng" dirty="0">
                <a:solidFill>
                  <a:schemeClr val="tx2"/>
                </a:solidFill>
              </a:rPr>
              <a:t>perdu de vu </a:t>
            </a:r>
            <a:r>
              <a:rPr lang="fr-FR" dirty="0">
                <a:solidFill>
                  <a:schemeClr val="tx2"/>
                </a:solidFill>
              </a:rPr>
              <a:t>à 1an : </a:t>
            </a:r>
            <a:r>
              <a:rPr lang="fr-FR" dirty="0">
                <a:solidFill>
                  <a:srgbClr val="00B050"/>
                </a:solidFill>
              </a:rPr>
              <a:t>0,75%</a:t>
            </a:r>
          </a:p>
          <a:p>
            <a:pPr marL="285750" indent="-285750">
              <a:buFont typeface="Arial" panose="020B0604020202020204" pitchFamily="34" charset="0"/>
              <a:buChar char="•"/>
            </a:pPr>
            <a:r>
              <a:rPr lang="fr-FR" dirty="0">
                <a:solidFill>
                  <a:schemeClr val="tx2"/>
                </a:solidFill>
              </a:rPr>
              <a:t>Taux de queries </a:t>
            </a:r>
            <a:r>
              <a:rPr lang="fr-FR" b="1" u="sng" dirty="0">
                <a:solidFill>
                  <a:schemeClr val="tx2"/>
                </a:solidFill>
              </a:rPr>
              <a:t>issues des procédures </a:t>
            </a:r>
            <a:r>
              <a:rPr lang="fr-FR" dirty="0">
                <a:solidFill>
                  <a:schemeClr val="tx2"/>
                </a:solidFill>
              </a:rPr>
              <a:t>faible  </a:t>
            </a:r>
            <a:r>
              <a:rPr lang="fr-FR" dirty="0">
                <a:solidFill>
                  <a:srgbClr val="00B050"/>
                </a:solidFill>
              </a:rPr>
              <a:t>&lt;7% (dont2% depuis les 4 derniers </a:t>
            </a:r>
            <a:r>
              <a:rPr lang="fr-FR" dirty="0" err="1">
                <a:solidFill>
                  <a:srgbClr val="00B050"/>
                </a:solidFill>
              </a:rPr>
              <a:t>monito</a:t>
            </a:r>
            <a:r>
              <a:rPr lang="fr-FR" dirty="0">
                <a:solidFill>
                  <a:srgbClr val="00B050"/>
                </a:solidFill>
              </a:rPr>
              <a:t>)</a:t>
            </a:r>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02577">
            <a:off x="9557209" y="2089783"/>
            <a:ext cx="9382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cteur droit avec flèche 9"/>
          <p:cNvCxnSpPr/>
          <p:nvPr/>
        </p:nvCxnSpPr>
        <p:spPr>
          <a:xfrm>
            <a:off x="3698141" y="2780928"/>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993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
          <p:cNvPicPr/>
          <p:nvPr/>
        </p:nvPicPr>
        <p:blipFill>
          <a:blip r:embed="rId3">
            <a:lum bright="20000"/>
            <a:extLst>
              <a:ext uri="{BEBA8EAE-BF5A-486C-A8C5-ECC9F3942E4B}">
                <a14:imgProps xmlns:a14="http://schemas.microsoft.com/office/drawing/2010/main">
                  <a14:imgLayer r:embed="rId4">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6" name="Image 5" descr="heart-rate-1375324_960_720"/>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5" name="ZoneTexte 4"/>
          <p:cNvSpPr txBox="1"/>
          <p:nvPr/>
        </p:nvSpPr>
        <p:spPr>
          <a:xfrm>
            <a:off x="3287688" y="476672"/>
            <a:ext cx="5472608" cy="369332"/>
          </a:xfrm>
          <a:prstGeom prst="rect">
            <a:avLst/>
          </a:prstGeom>
          <a:noFill/>
        </p:spPr>
        <p:txBody>
          <a:bodyPr wrap="square" rtlCol="0">
            <a:spAutoFit/>
          </a:bodyPr>
          <a:lstStyle/>
          <a:p>
            <a:r>
              <a:rPr lang="fr-FR" b="1" dirty="0" err="1">
                <a:solidFill>
                  <a:schemeClr val="bg1"/>
                </a:solidFill>
              </a:rPr>
              <a:t>eFrancePCI</a:t>
            </a:r>
            <a:r>
              <a:rPr lang="fr-FR" b="1" dirty="0">
                <a:solidFill>
                  <a:schemeClr val="bg1"/>
                </a:solidFill>
              </a:rPr>
              <a:t> : base de données </a:t>
            </a:r>
          </a:p>
        </p:txBody>
      </p:sp>
      <p:sp>
        <p:nvSpPr>
          <p:cNvPr id="11" name="Text Box 8"/>
          <p:cNvSpPr txBox="1">
            <a:spLocks noChangeArrowheads="1"/>
          </p:cNvSpPr>
          <p:nvPr/>
        </p:nvSpPr>
        <p:spPr bwMode="auto">
          <a:xfrm>
            <a:off x="2264844" y="2348880"/>
            <a:ext cx="766231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fr-FR" altLang="fr-FR" b="1" dirty="0">
                <a:solidFill>
                  <a:schemeClr val="tx2"/>
                </a:solidFill>
                <a:latin typeface="Leelawadee" panose="020B0502040204020203" pitchFamily="34" charset="-34"/>
                <a:cs typeface="Leelawadee" panose="020B0502040204020203" pitchFamily="34" charset="-34"/>
              </a:rPr>
              <a:t>Observer</a:t>
            </a:r>
            <a:r>
              <a:rPr lang="fr-FR" altLang="fr-FR" dirty="0">
                <a:solidFill>
                  <a:schemeClr val="tx2"/>
                </a:solidFill>
                <a:latin typeface="Leelawadee" panose="020B0502040204020203" pitchFamily="34" charset="-34"/>
                <a:cs typeface="Leelawadee" panose="020B0502040204020203" pitchFamily="34" charset="-34"/>
              </a:rPr>
              <a:t> les examens par choix de dates et de type de données (procédure, ST+, suivi,…)</a:t>
            </a:r>
          </a:p>
          <a:p>
            <a:pPr algn="ctr" eaLnBrk="1" hangingPunct="1">
              <a:spcBef>
                <a:spcPct val="50000"/>
              </a:spcBef>
            </a:pPr>
            <a:r>
              <a:rPr lang="fr-FR" altLang="fr-FR" b="1" dirty="0">
                <a:solidFill>
                  <a:schemeClr val="tx2"/>
                </a:solidFill>
                <a:latin typeface="Leelawadee" panose="020B0502040204020203" pitchFamily="34" charset="-34"/>
                <a:cs typeface="Leelawadee" panose="020B0502040204020203" pitchFamily="34" charset="-34"/>
              </a:rPr>
              <a:t>Exporter</a:t>
            </a:r>
            <a:r>
              <a:rPr lang="fr-FR" altLang="fr-FR" dirty="0">
                <a:solidFill>
                  <a:schemeClr val="tx2"/>
                </a:solidFill>
                <a:latin typeface="Leelawadee" panose="020B0502040204020203" pitchFamily="34" charset="-34"/>
                <a:cs typeface="Leelawadee" panose="020B0502040204020203" pitchFamily="34" charset="-34"/>
              </a:rPr>
              <a:t> la base de données sur Excel pour analyses</a:t>
            </a:r>
          </a:p>
          <a:p>
            <a:pPr algn="ctr" eaLnBrk="1" hangingPunct="1">
              <a:spcBef>
                <a:spcPct val="50000"/>
              </a:spcBef>
            </a:pPr>
            <a:r>
              <a:rPr lang="fr-FR" altLang="fr-FR" dirty="0">
                <a:solidFill>
                  <a:schemeClr val="tx2"/>
                </a:solidFill>
                <a:latin typeface="Leelawadee" panose="020B0502040204020203" pitchFamily="34" charset="-34"/>
                <a:cs typeface="Leelawadee" panose="020B0502040204020203" pitchFamily="34" charset="-34"/>
              </a:rPr>
              <a:t>	</a:t>
            </a:r>
            <a:r>
              <a:rPr lang="fr-FR" altLang="fr-FR" b="1" dirty="0">
                <a:solidFill>
                  <a:schemeClr val="tx2"/>
                </a:solidFill>
                <a:latin typeface="Leelawadee" panose="020B0502040204020203" pitchFamily="34" charset="-34"/>
                <a:cs typeface="Leelawadee" panose="020B0502040204020203" pitchFamily="34" charset="-34"/>
              </a:rPr>
              <a:t>Editer</a:t>
            </a:r>
            <a:r>
              <a:rPr lang="fr-FR" altLang="fr-FR" dirty="0">
                <a:solidFill>
                  <a:schemeClr val="tx2"/>
                </a:solidFill>
                <a:latin typeface="Leelawadee" panose="020B0502040204020203" pitchFamily="34" charset="-34"/>
                <a:cs typeface="Leelawadee" panose="020B0502040204020203" pitchFamily="34" charset="-34"/>
              </a:rPr>
              <a:t> des rapports</a:t>
            </a:r>
          </a:p>
        </p:txBody>
      </p:sp>
      <p:pic>
        <p:nvPicPr>
          <p:cNvPr id="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259" t="13384" r="1382" b="13825"/>
          <a:stretch/>
        </p:blipFill>
        <p:spPr bwMode="auto">
          <a:xfrm>
            <a:off x="2592855" y="1909404"/>
            <a:ext cx="6862274" cy="367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4655840" y="1484784"/>
            <a:ext cx="3600400" cy="369332"/>
          </a:xfrm>
          <a:prstGeom prst="rect">
            <a:avLst/>
          </a:prstGeom>
          <a:noFill/>
        </p:spPr>
        <p:txBody>
          <a:bodyPr wrap="square" rtlCol="0">
            <a:spAutoFit/>
          </a:bodyPr>
          <a:lstStyle/>
          <a:p>
            <a:pPr algn="ctr">
              <a:spcBef>
                <a:spcPct val="50000"/>
              </a:spcBef>
            </a:pPr>
            <a:r>
              <a:rPr lang="fr-FR" altLang="fr-FR" dirty="0">
                <a:solidFill>
                  <a:srgbClr val="C00000"/>
                </a:solidFill>
                <a:latin typeface="Leelawadee" panose="020B0502040204020203" pitchFamily="34" charset="-34"/>
                <a:cs typeface="Leelawadee" panose="020B0502040204020203" pitchFamily="34" charset="-34"/>
              </a:rPr>
              <a:t>Données de </a:t>
            </a:r>
            <a:r>
              <a:rPr lang="fr-FR" altLang="fr-FR" b="1" u="sng" dirty="0">
                <a:solidFill>
                  <a:srgbClr val="C00000"/>
                </a:solidFill>
                <a:latin typeface="Leelawadee" panose="020B0502040204020203" pitchFamily="34" charset="-34"/>
                <a:cs typeface="Leelawadee" panose="020B0502040204020203" pitchFamily="34" charset="-34"/>
              </a:rPr>
              <a:t>VOTRE</a:t>
            </a:r>
            <a:r>
              <a:rPr lang="fr-FR" altLang="fr-FR" dirty="0">
                <a:solidFill>
                  <a:srgbClr val="C00000"/>
                </a:solidFill>
                <a:latin typeface="Leelawadee" panose="020B0502040204020203" pitchFamily="34" charset="-34"/>
                <a:cs typeface="Leelawadee" panose="020B0502040204020203" pitchFamily="34" charset="-34"/>
              </a:rPr>
              <a:t>  centre</a:t>
            </a:r>
          </a:p>
        </p:txBody>
      </p:sp>
      <p:sp>
        <p:nvSpPr>
          <p:cNvPr id="16" name="Espace réservé du pied de page 2"/>
          <p:cNvSpPr txBox="1">
            <a:spLocks/>
          </p:cNvSpPr>
          <p:nvPr/>
        </p:nvSpPr>
        <p:spPr>
          <a:xfrm>
            <a:off x="9067800" y="6492164"/>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pic>
        <p:nvPicPr>
          <p:cNvPr id="3" name="Image 2"/>
          <p:cNvPicPr>
            <a:picLocks noChangeAspect="1"/>
          </p:cNvPicPr>
          <p:nvPr/>
        </p:nvPicPr>
        <p:blipFill rotWithShape="1">
          <a:blip r:embed="rId8"/>
          <a:srcRect l="61418" t="11570" r="19682" b="36140"/>
          <a:stretch/>
        </p:blipFill>
        <p:spPr>
          <a:xfrm rot="20604815">
            <a:off x="2303513" y="3743289"/>
            <a:ext cx="3513257" cy="2730399"/>
          </a:xfrm>
          <a:prstGeom prst="rect">
            <a:avLst/>
          </a:prstGeom>
        </p:spPr>
      </p:pic>
      <p:pic>
        <p:nvPicPr>
          <p:cNvPr id="8" name="Image 7"/>
          <p:cNvPicPr>
            <a:picLocks noChangeAspect="1"/>
          </p:cNvPicPr>
          <p:nvPr/>
        </p:nvPicPr>
        <p:blipFill rotWithShape="1">
          <a:blip r:embed="rId9"/>
          <a:srcRect l="61419" t="10311" r="19879" b="26060"/>
          <a:stretch/>
        </p:blipFill>
        <p:spPr>
          <a:xfrm rot="1770256">
            <a:off x="6930468" y="3898452"/>
            <a:ext cx="3152386" cy="2721274"/>
          </a:xfrm>
          <a:prstGeom prst="rect">
            <a:avLst/>
          </a:prstGeom>
        </p:spPr>
      </p:pic>
    </p:spTree>
    <p:extLst>
      <p:ext uri="{BB962C8B-B14F-4D97-AF65-F5344CB8AC3E}">
        <p14:creationId xmlns:p14="http://schemas.microsoft.com/office/powerpoint/2010/main" val="299458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1579241"/>
            <a:ext cx="8229600" cy="4525963"/>
          </a:xfrm>
        </p:spPr>
        <p:txBody>
          <a:bodyPr>
            <a:noAutofit/>
          </a:bodyPr>
          <a:lstStyle/>
          <a:p>
            <a:pPr marL="0" indent="0">
              <a:buNone/>
            </a:pPr>
            <a:r>
              <a:rPr lang="fr-FR" sz="1600" dirty="0"/>
              <a:t> </a:t>
            </a:r>
          </a:p>
          <a:p>
            <a:pPr marL="0" indent="0">
              <a:buNone/>
            </a:pPr>
            <a:r>
              <a:rPr lang="fr-FR" sz="1600" dirty="0"/>
              <a:t> </a:t>
            </a:r>
          </a:p>
          <a:p>
            <a:pPr marL="0" indent="0">
              <a:buNone/>
            </a:pPr>
            <a:endParaRPr lang="fr-FR" sz="1600" dirty="0"/>
          </a:p>
          <a:p>
            <a:pPr marL="0" indent="0">
              <a:buNone/>
            </a:pPr>
            <a:r>
              <a:rPr lang="fr-FR" sz="1600" dirty="0"/>
              <a:t>	</a:t>
            </a:r>
          </a:p>
        </p:txBody>
      </p:sp>
      <p:grpSp>
        <p:nvGrpSpPr>
          <p:cNvPr id="13" name="Groupe 12"/>
          <p:cNvGrpSpPr/>
          <p:nvPr/>
        </p:nvGrpSpPr>
        <p:grpSpPr>
          <a:xfrm>
            <a:off x="1524000" y="-27384"/>
            <a:ext cx="9144000" cy="1488157"/>
            <a:chOff x="0" y="-2257"/>
            <a:chExt cx="9144000" cy="1488157"/>
          </a:xfrm>
        </p:grpSpPr>
        <p:pic>
          <p:nvPicPr>
            <p:cNvPr id="10" name="Image 9" descr="Image2"/>
            <p:cNvPicPr/>
            <p:nvPr/>
          </p:nvPicPr>
          <p:blipFill>
            <a:blip r:embed="rId2">
              <a:lum bright="20000"/>
              <a:extLst>
                <a:ext uri="{BEBA8EAE-BF5A-486C-A8C5-ECC9F3942E4B}">
                  <a14:imgProps xmlns:a14="http://schemas.microsoft.com/office/drawing/2010/main">
                    <a14:imgLayer r:embed="rId3">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0" y="0"/>
              <a:ext cx="9144000" cy="1485900"/>
            </a:xfrm>
            <a:prstGeom prst="rect">
              <a:avLst/>
            </a:prstGeom>
            <a:noFill/>
            <a:ln>
              <a:noFill/>
            </a:ln>
            <a:effectLst/>
          </p:spPr>
        </p:pic>
        <p:pic>
          <p:nvPicPr>
            <p:cNvPr id="11" name="Image 10" descr="heart-rate-1375324_960_720"/>
            <p:cNvPicPr/>
            <p:nvPr/>
          </p:nvPicPr>
          <p:blipFill>
            <a:blip r:embed="rId4" cstate="print">
              <a:extLst>
                <a:ext uri="{BEBA8EAE-BF5A-486C-A8C5-ECC9F3942E4B}">
                  <a14:imgProps xmlns:a14="http://schemas.microsoft.com/office/drawing/2010/main">
                    <a14:imgLayer r:embed="rId5">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0" y="-2257"/>
              <a:ext cx="1673860" cy="1343025"/>
            </a:xfrm>
            <a:prstGeom prst="rect">
              <a:avLst/>
            </a:prstGeom>
            <a:noFill/>
            <a:ln>
              <a:noFill/>
            </a:ln>
            <a:effectLst/>
          </p:spPr>
        </p:pic>
      </p:grpSp>
      <p:sp>
        <p:nvSpPr>
          <p:cNvPr id="12" name="ZoneTexte 11"/>
          <p:cNvSpPr txBox="1"/>
          <p:nvPr/>
        </p:nvSpPr>
        <p:spPr>
          <a:xfrm>
            <a:off x="3287688" y="476672"/>
            <a:ext cx="5472608" cy="400110"/>
          </a:xfrm>
          <a:prstGeom prst="rect">
            <a:avLst/>
          </a:prstGeom>
          <a:noFill/>
        </p:spPr>
        <p:txBody>
          <a:bodyPr wrap="square" rtlCol="0">
            <a:spAutoFit/>
          </a:bodyPr>
          <a:lstStyle/>
          <a:p>
            <a:r>
              <a:rPr lang="fr-FR" sz="2000" b="1" dirty="0">
                <a:solidFill>
                  <a:schemeClr val="bg1"/>
                </a:solidFill>
              </a:rPr>
              <a:t>Mon Suivi Cardio : Application de suivi à distance</a:t>
            </a:r>
          </a:p>
        </p:txBody>
      </p:sp>
      <p:sp>
        <p:nvSpPr>
          <p:cNvPr id="14" name="Sous-titre 2"/>
          <p:cNvSpPr txBox="1">
            <a:spLocks/>
          </p:cNvSpPr>
          <p:nvPr/>
        </p:nvSpPr>
        <p:spPr>
          <a:xfrm>
            <a:off x="2462853" y="1579240"/>
            <a:ext cx="7412869"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600" dirty="0">
                <a:solidFill>
                  <a:schemeClr val="tx2"/>
                </a:solidFill>
              </a:rPr>
              <a:t>Pour faciliter le recueil des données de suivi à 1an, </a:t>
            </a:r>
          </a:p>
          <a:p>
            <a:pPr marL="0" indent="0" algn="ctr">
              <a:buNone/>
            </a:pPr>
            <a:r>
              <a:rPr lang="fr-FR" sz="1600" dirty="0" err="1">
                <a:solidFill>
                  <a:schemeClr val="tx2"/>
                </a:solidFill>
              </a:rPr>
              <a:t>Walisco</a:t>
            </a:r>
            <a:r>
              <a:rPr lang="fr-FR" sz="1600" dirty="0">
                <a:solidFill>
                  <a:schemeClr val="tx2"/>
                </a:solidFill>
              </a:rPr>
              <a:t>, société de service informatique, met à disposition des centres une solution connectée permettant aux patients de compléter un  questionnaire en ligne.</a:t>
            </a:r>
            <a:endParaRPr lang="fr-FR" sz="1000" dirty="0">
              <a:solidFill>
                <a:schemeClr val="tx2"/>
              </a:solidFill>
            </a:endParaRPr>
          </a:p>
          <a:p>
            <a:pPr marL="0" indent="0" algn="ctr">
              <a:buNone/>
            </a:pPr>
            <a:r>
              <a:rPr lang="fr-FR" sz="1600" dirty="0">
                <a:solidFill>
                  <a:schemeClr val="tx2"/>
                </a:solidFill>
              </a:rPr>
              <a:t>Les données remplies sur le site sont ensuite saisies</a:t>
            </a:r>
          </a:p>
          <a:p>
            <a:pPr marL="0" indent="0" algn="ctr">
              <a:buNone/>
            </a:pPr>
            <a:r>
              <a:rPr lang="fr-FR" sz="1600" dirty="0">
                <a:solidFill>
                  <a:schemeClr val="tx2"/>
                </a:solidFill>
              </a:rPr>
              <a:t>dans le logiciel métier par le TEC </a:t>
            </a:r>
          </a:p>
          <a:p>
            <a:endParaRPr lang="fr-FR" sz="1600" dirty="0">
              <a:solidFill>
                <a:schemeClr val="tx2"/>
              </a:solidFill>
            </a:endParaRPr>
          </a:p>
        </p:txBody>
      </p:sp>
      <p:sp>
        <p:nvSpPr>
          <p:cNvPr id="15" name="Espace réservé du pied de page 2"/>
          <p:cNvSpPr txBox="1">
            <a:spLocks/>
          </p:cNvSpPr>
          <p:nvPr/>
        </p:nvSpPr>
        <p:spPr>
          <a:xfrm>
            <a:off x="9067800" y="6492164"/>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sp>
        <p:nvSpPr>
          <p:cNvPr id="2" name="Rectangle 1"/>
          <p:cNvSpPr/>
          <p:nvPr/>
        </p:nvSpPr>
        <p:spPr>
          <a:xfrm>
            <a:off x="1775520" y="3123363"/>
            <a:ext cx="7552132" cy="3204723"/>
          </a:xfrm>
          <a:prstGeom prst="rect">
            <a:avLst/>
          </a:prstGeom>
        </p:spPr>
        <p:txBody>
          <a:bodyPr/>
          <a:lstStyle/>
          <a:p>
            <a:pPr lvl="0"/>
            <a:r>
              <a:rPr lang="fr-FR" sz="1600" b="1" dirty="0"/>
              <a:t>	</a:t>
            </a:r>
          </a:p>
          <a:p>
            <a:pPr lvl="0"/>
            <a:r>
              <a:rPr lang="fr-FR" sz="1600" b="1" dirty="0"/>
              <a:t>	</a:t>
            </a:r>
          </a:p>
          <a:p>
            <a:pPr lvl="0"/>
            <a:r>
              <a:rPr lang="fr-FR" sz="1600" b="1" dirty="0"/>
              <a:t>	</a:t>
            </a:r>
            <a:r>
              <a:rPr lang="fr-FR" sz="1600" b="1" dirty="0">
                <a:solidFill>
                  <a:schemeClr val="tx2"/>
                </a:solidFill>
              </a:rPr>
              <a:t>TEC</a:t>
            </a:r>
          </a:p>
          <a:p>
            <a:pPr lvl="0"/>
            <a:r>
              <a:rPr lang="fr-FR" sz="1400" dirty="0">
                <a:solidFill>
                  <a:schemeClr val="tx2"/>
                </a:solidFill>
              </a:rPr>
              <a:t>	Programme les suivis dans l’appli, pour envoi d’un lien via un SMS à 1 an de l’examen</a:t>
            </a:r>
          </a:p>
          <a:p>
            <a:pPr lvl="0"/>
            <a:endParaRPr lang="fr-FR" sz="1400" dirty="0">
              <a:solidFill>
                <a:schemeClr val="tx2"/>
              </a:solidFill>
            </a:endParaRPr>
          </a:p>
          <a:p>
            <a:pPr lvl="0"/>
            <a:r>
              <a:rPr lang="fr-FR" sz="1600" b="1" dirty="0">
                <a:solidFill>
                  <a:schemeClr val="tx2"/>
                </a:solidFill>
              </a:rPr>
              <a:t>		</a:t>
            </a:r>
          </a:p>
          <a:p>
            <a:pPr lvl="0"/>
            <a:r>
              <a:rPr lang="fr-FR" sz="1600" b="1" dirty="0">
                <a:solidFill>
                  <a:schemeClr val="tx2"/>
                </a:solidFill>
              </a:rPr>
              <a:t>		PATIENT</a:t>
            </a:r>
            <a:r>
              <a:rPr lang="fr-FR" sz="1000" dirty="0">
                <a:solidFill>
                  <a:schemeClr val="tx2"/>
                </a:solidFill>
              </a:rPr>
              <a:t> </a:t>
            </a:r>
          </a:p>
          <a:p>
            <a:pPr lvl="0"/>
            <a:r>
              <a:rPr lang="fr-FR" sz="1400" dirty="0">
                <a:solidFill>
                  <a:schemeClr val="tx2"/>
                </a:solidFill>
              </a:rPr>
              <a:t>		A la réception du SMS, il se connecte via le lien </a:t>
            </a:r>
          </a:p>
          <a:p>
            <a:pPr lvl="0"/>
            <a:r>
              <a:rPr lang="fr-FR" sz="1400" dirty="0">
                <a:solidFill>
                  <a:schemeClr val="tx2"/>
                </a:solidFill>
              </a:rPr>
              <a:t>		et renseigne le questionnaire de suivi</a:t>
            </a:r>
          </a:p>
          <a:p>
            <a:pPr lvl="0"/>
            <a:r>
              <a:rPr lang="fr-FR" sz="1600" b="1" dirty="0">
                <a:solidFill>
                  <a:schemeClr val="tx2"/>
                </a:solidFill>
              </a:rPr>
              <a:t>		</a:t>
            </a:r>
          </a:p>
          <a:p>
            <a:pPr lvl="0"/>
            <a:r>
              <a:rPr lang="fr-FR" sz="1600" b="1" dirty="0">
                <a:solidFill>
                  <a:schemeClr val="tx2"/>
                </a:solidFill>
              </a:rPr>
              <a:t>			TEC</a:t>
            </a:r>
            <a:r>
              <a:rPr lang="fr-FR" sz="1000" dirty="0">
                <a:solidFill>
                  <a:schemeClr val="tx2"/>
                </a:solidFill>
              </a:rPr>
              <a:t> </a:t>
            </a:r>
          </a:p>
          <a:p>
            <a:pPr lvl="0"/>
            <a:r>
              <a:rPr lang="fr-FR" sz="1400" dirty="0">
                <a:solidFill>
                  <a:schemeClr val="tx2"/>
                </a:solidFill>
              </a:rPr>
              <a:t>			Recueille les données remplies par le patient </a:t>
            </a:r>
          </a:p>
          <a:p>
            <a:pPr lvl="0"/>
            <a:r>
              <a:rPr lang="fr-FR" sz="1400" dirty="0">
                <a:solidFill>
                  <a:schemeClr val="tx2"/>
                </a:solidFill>
              </a:rPr>
              <a:t>			et les implémente dans  le logiciel métier</a:t>
            </a:r>
          </a:p>
        </p:txBody>
      </p:sp>
      <p:pic>
        <p:nvPicPr>
          <p:cNvPr id="1026" name="Picture 2"/>
          <p:cNvPicPr>
            <a:picLocks noChangeAspect="1" noChangeArrowheads="1"/>
          </p:cNvPicPr>
          <p:nvPr/>
        </p:nvPicPr>
        <p:blipFill>
          <a:blip r:embed="rId6">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909037" y="4038245"/>
            <a:ext cx="642311" cy="212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7988771" y="5101775"/>
            <a:ext cx="154305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631504" y="3123362"/>
            <a:ext cx="243008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u="sng" dirty="0">
                <a:solidFill>
                  <a:srgbClr val="C00000"/>
                </a:solidFill>
              </a:rPr>
              <a:t>En 3 étapes ! </a:t>
            </a:r>
          </a:p>
        </p:txBody>
      </p:sp>
      <p:sp>
        <p:nvSpPr>
          <p:cNvPr id="7" name="ZoneTexte 6"/>
          <p:cNvSpPr txBox="1"/>
          <p:nvPr/>
        </p:nvSpPr>
        <p:spPr>
          <a:xfrm>
            <a:off x="9192345" y="4725724"/>
            <a:ext cx="684229" cy="215444"/>
          </a:xfrm>
          <a:prstGeom prst="rect">
            <a:avLst/>
          </a:prstGeom>
          <a:noFill/>
        </p:spPr>
        <p:txBody>
          <a:bodyPr wrap="square" rtlCol="0">
            <a:spAutoFit/>
          </a:bodyPr>
          <a:lstStyle/>
          <a:p>
            <a:r>
              <a:rPr lang="fr-FR" sz="800" b="1" dirty="0">
                <a:solidFill>
                  <a:srgbClr val="C00000"/>
                </a:solidFill>
              </a:rPr>
              <a:t>SUIVI 1AN</a:t>
            </a:r>
          </a:p>
        </p:txBody>
      </p:sp>
      <p:grpSp>
        <p:nvGrpSpPr>
          <p:cNvPr id="5" name="Groupe 4"/>
          <p:cNvGrpSpPr/>
          <p:nvPr/>
        </p:nvGrpSpPr>
        <p:grpSpPr>
          <a:xfrm rot="21056272">
            <a:off x="9296470" y="3648611"/>
            <a:ext cx="690751" cy="1084479"/>
            <a:chOff x="7772469" y="3648610"/>
            <a:chExt cx="690751" cy="1084479"/>
          </a:xfrm>
        </p:grpSpPr>
        <p:pic>
          <p:nvPicPr>
            <p:cNvPr id="1030" name="Picture 6"/>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45610">
              <a:off x="7772469" y="3648610"/>
              <a:ext cx="690751" cy="108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74584">
              <a:off x="7920405" y="4000826"/>
              <a:ext cx="387658" cy="41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0747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
          <p:cNvPicPr/>
          <p:nvPr/>
        </p:nvPicPr>
        <p:blipFill>
          <a:blip r:embed="rId3">
            <a:lum bright="20000"/>
            <a:extLst>
              <a:ext uri="{BEBA8EAE-BF5A-486C-A8C5-ECC9F3942E4B}">
                <a14:imgProps xmlns:a14="http://schemas.microsoft.com/office/drawing/2010/main">
                  <a14:imgLayer r:embed="rId4">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5" name="Image 4" descr="heart-rate-1375324_960_720"/>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7" name="ZoneTexte 6"/>
          <p:cNvSpPr txBox="1"/>
          <p:nvPr/>
        </p:nvSpPr>
        <p:spPr>
          <a:xfrm>
            <a:off x="3287688" y="476673"/>
            <a:ext cx="5472608" cy="646331"/>
          </a:xfrm>
          <a:prstGeom prst="rect">
            <a:avLst/>
          </a:prstGeom>
          <a:noFill/>
        </p:spPr>
        <p:txBody>
          <a:bodyPr wrap="square" rtlCol="0">
            <a:spAutoFit/>
          </a:bodyPr>
          <a:lstStyle/>
          <a:p>
            <a:r>
              <a:rPr lang="fr-FR" b="1" dirty="0">
                <a:solidFill>
                  <a:schemeClr val="bg1"/>
                </a:solidFill>
              </a:rPr>
              <a:t>Rapport annuel France PCI</a:t>
            </a:r>
          </a:p>
          <a:p>
            <a:r>
              <a:rPr lang="fr-FR" b="1" dirty="0">
                <a:solidFill>
                  <a:schemeClr val="bg1"/>
                </a:solidFill>
              </a:rPr>
              <a:t>	</a:t>
            </a:r>
          </a:p>
        </p:txBody>
      </p:sp>
      <p:sp>
        <p:nvSpPr>
          <p:cNvPr id="3" name="Rectangle 2"/>
          <p:cNvSpPr/>
          <p:nvPr/>
        </p:nvSpPr>
        <p:spPr>
          <a:xfrm>
            <a:off x="2063552" y="1844825"/>
            <a:ext cx="5832648" cy="3139321"/>
          </a:xfrm>
          <a:prstGeom prst="rect">
            <a:avLst/>
          </a:prstGeom>
        </p:spPr>
        <p:txBody>
          <a:bodyPr wrap="square">
            <a:spAutoFit/>
          </a:bodyPr>
          <a:lstStyle/>
          <a:p>
            <a:r>
              <a:rPr lang="fr-FR" dirty="0">
                <a:solidFill>
                  <a:schemeClr val="tx2"/>
                </a:solidFill>
              </a:rPr>
              <a:t>Grâce à la participation de 47 centres en 2022, nous avons  publié des rapports exhaustifs de l’activité de coronarographie et d’angioplastie coronaire.</a:t>
            </a:r>
          </a:p>
          <a:p>
            <a:endParaRPr lang="fr-FR" dirty="0"/>
          </a:p>
          <a:p>
            <a:r>
              <a:rPr lang="fr-FR" dirty="0">
                <a:solidFill>
                  <a:schemeClr val="tx2"/>
                </a:solidFill>
              </a:rPr>
              <a:t>Retrouvez le </a:t>
            </a:r>
            <a:r>
              <a:rPr lang="fr-FR" b="1" dirty="0">
                <a:solidFill>
                  <a:schemeClr val="tx2"/>
                </a:solidFill>
              </a:rPr>
              <a:t>Rapport annuel 2022 - France PCI  </a:t>
            </a:r>
          </a:p>
          <a:p>
            <a:endParaRPr lang="fr-FR" b="1" dirty="0">
              <a:solidFill>
                <a:schemeClr val="tx2"/>
              </a:solidFill>
            </a:endParaRPr>
          </a:p>
          <a:p>
            <a:endParaRPr lang="fr-FR" dirty="0"/>
          </a:p>
          <a:p>
            <a:endParaRPr lang="fr-FR" b="1" i="1" dirty="0"/>
          </a:p>
          <a:p>
            <a:r>
              <a:rPr lang="fr-FR" b="1" i="1" dirty="0"/>
              <a:t>	</a:t>
            </a:r>
          </a:p>
          <a:p>
            <a:r>
              <a:rPr lang="fr-FR" b="1" i="1" dirty="0"/>
              <a:t>	</a:t>
            </a:r>
            <a:r>
              <a:rPr lang="fr-FR" dirty="0"/>
              <a:t> </a:t>
            </a:r>
            <a:r>
              <a:rPr lang="fr-FR" b="1" u="sng" dirty="0">
                <a:hlinkClick r:id="rId7"/>
              </a:rPr>
              <a:t>www.francepci.com</a:t>
            </a:r>
            <a:endParaRPr lang="fr-FR" b="1" u="sng" dirty="0"/>
          </a:p>
          <a:p>
            <a:endParaRPr lang="fr-FR" b="1" i="1" u="sng" dirty="0"/>
          </a:p>
        </p:txBody>
      </p:sp>
      <p:sp>
        <p:nvSpPr>
          <p:cNvPr id="8" name="ZoneTexte 7"/>
          <p:cNvSpPr txBox="1"/>
          <p:nvPr/>
        </p:nvSpPr>
        <p:spPr>
          <a:xfrm>
            <a:off x="2135560" y="5589241"/>
            <a:ext cx="7920880" cy="646331"/>
          </a:xfrm>
          <a:prstGeom prst="rect">
            <a:avLst/>
          </a:prstGeom>
          <a:noFill/>
        </p:spPr>
        <p:txBody>
          <a:bodyPr wrap="square" rtlCol="0">
            <a:spAutoFit/>
          </a:bodyPr>
          <a:lstStyle/>
          <a:p>
            <a:r>
              <a:rPr lang="fr-FR" dirty="0">
                <a:solidFill>
                  <a:schemeClr val="tx2"/>
                </a:solidFill>
              </a:rPr>
              <a:t>Analyse complète de l’état des pratiques et vision de leurs évolution,</a:t>
            </a:r>
          </a:p>
          <a:p>
            <a:r>
              <a:rPr lang="fr-FR" dirty="0">
                <a:solidFill>
                  <a:schemeClr val="tx2"/>
                </a:solidFill>
              </a:rPr>
              <a:t>Rapports comparatifs ….</a:t>
            </a:r>
          </a:p>
        </p:txBody>
      </p:sp>
      <p:sp>
        <p:nvSpPr>
          <p:cNvPr id="9" name="Flèche courbée vers la droite 8"/>
          <p:cNvSpPr/>
          <p:nvPr/>
        </p:nvSpPr>
        <p:spPr>
          <a:xfrm rot="20684161">
            <a:off x="2097058" y="3507044"/>
            <a:ext cx="764945" cy="1284073"/>
          </a:xfrm>
          <a:prstGeom prst="curved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space réservé du pied de page 2"/>
          <p:cNvSpPr txBox="1">
            <a:spLocks/>
          </p:cNvSpPr>
          <p:nvPr/>
        </p:nvSpPr>
        <p:spPr>
          <a:xfrm>
            <a:off x="9067800" y="6492164"/>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4072" y="2524670"/>
            <a:ext cx="3634672" cy="205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à coins arrondis 1"/>
          <p:cNvSpPr/>
          <p:nvPr/>
        </p:nvSpPr>
        <p:spPr>
          <a:xfrm>
            <a:off x="8515348" y="4668738"/>
            <a:ext cx="1469085" cy="936104"/>
          </a:xfrm>
          <a:prstGeom prst="wedgeRoundRectCallout">
            <a:avLst>
              <a:gd name="adj1" fmla="val 30561"/>
              <a:gd name="adj2" fmla="val -88092"/>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200" b="1" dirty="0">
                <a:solidFill>
                  <a:schemeClr val="tx2"/>
                </a:solidFill>
              </a:rPr>
              <a:t>NOM DU CENTRE</a:t>
            </a:r>
          </a:p>
          <a:p>
            <a:pPr algn="ctr"/>
            <a:r>
              <a:rPr lang="fr-FR" sz="1200" b="1" dirty="0">
                <a:solidFill>
                  <a:schemeClr val="tx2"/>
                </a:solidFill>
              </a:rPr>
              <a:t>N° </a:t>
            </a:r>
            <a:r>
              <a:rPr lang="fr-FR" b="1" dirty="0">
                <a:solidFill>
                  <a:schemeClr val="tx2"/>
                </a:solidFill>
              </a:rPr>
              <a:t>48</a:t>
            </a:r>
          </a:p>
        </p:txBody>
      </p:sp>
    </p:spTree>
    <p:extLst>
      <p:ext uri="{BB962C8B-B14F-4D97-AF65-F5344CB8AC3E}">
        <p14:creationId xmlns:p14="http://schemas.microsoft.com/office/powerpoint/2010/main" val="778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AF6D94F-FDE7-9C41-A2DD-34AB6938AD7B}"/>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C80D3B88-442A-5E43-A132-65829537C977}"/>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F022058B-BEE6-694B-9BD2-B0A26BB608CB}"/>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Comment -  </a:t>
            </a:r>
            <a:r>
              <a:rPr lang="fr-FR" sz="2800" b="1" dirty="0">
                <a:solidFill>
                  <a:schemeClr val="bg2"/>
                </a:solidFill>
                <a:latin typeface="Avenir Next Demi Bold" panose="020B0503020202020204" pitchFamily="34" charset="0"/>
              </a:rPr>
              <a:t>Pourquoi - Quels financements </a:t>
            </a:r>
            <a:r>
              <a:rPr lang="fr-FR" sz="2800" b="1" dirty="0">
                <a:solidFill>
                  <a:srgbClr val="CE0000"/>
                </a:solidFill>
                <a:latin typeface="Avenir Next Demi Bold" panose="020B0503020202020204" pitchFamily="34" charset="0"/>
              </a:rPr>
              <a:t>?</a:t>
            </a:r>
          </a:p>
        </p:txBody>
      </p:sp>
      <p:sp>
        <p:nvSpPr>
          <p:cNvPr id="19" name="Sous-titre 2">
            <a:extLst>
              <a:ext uri="{FF2B5EF4-FFF2-40B4-BE49-F238E27FC236}">
                <a16:creationId xmlns:a16="http://schemas.microsoft.com/office/drawing/2014/main" id="{8D1EF2DB-DBB4-0A4E-A4C8-815A977048DD}"/>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9" name="Espace réservé du contenu 8">
            <a:extLst>
              <a:ext uri="{FF2B5EF4-FFF2-40B4-BE49-F238E27FC236}">
                <a16:creationId xmlns:a16="http://schemas.microsoft.com/office/drawing/2014/main" id="{05BAA3ED-981A-EAEF-6545-2FC41DB3165C}"/>
              </a:ext>
            </a:extLst>
          </p:cNvPr>
          <p:cNvPicPr>
            <a:picLocks noGrp="1" noChangeAspect="1"/>
          </p:cNvPicPr>
          <p:nvPr>
            <p:ph idx="1"/>
          </p:nvPr>
        </p:nvPicPr>
        <p:blipFill>
          <a:blip r:embed="rId3"/>
          <a:stretch>
            <a:fillRect/>
          </a:stretch>
        </p:blipFill>
        <p:spPr>
          <a:xfrm>
            <a:off x="4072248" y="1825625"/>
            <a:ext cx="4047503" cy="4351338"/>
          </a:xfrm>
        </p:spPr>
      </p:pic>
    </p:spTree>
    <p:extLst>
      <p:ext uri="{BB962C8B-B14F-4D97-AF65-F5344CB8AC3E}">
        <p14:creationId xmlns:p14="http://schemas.microsoft.com/office/powerpoint/2010/main" val="900793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70"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Appel à projet</a:t>
            </a:r>
          </a:p>
        </p:txBody>
      </p:sp>
      <p:sp>
        <p:nvSpPr>
          <p:cNvPr id="72" name="Rectangle 2"/>
          <p:cNvSpPr txBox="1">
            <a:spLocks noChangeArrowheads="1"/>
          </p:cNvSpPr>
          <p:nvPr/>
        </p:nvSpPr>
        <p:spPr bwMode="auto">
          <a:xfrm>
            <a:off x="1534914" y="15306"/>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Appel à projet</a:t>
            </a:r>
          </a:p>
        </p:txBody>
      </p:sp>
      <p:pic>
        <p:nvPicPr>
          <p:cNvPr id="2050" name="Picture 2" descr="une jeune femme médecin en blouse blanche a eu une idée. elle jette un œil  au coin de la rue et donne l'idée. 4947924 Art vectoriel chez Vecteezy"/>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2" t="4021" r="30612" b="21529"/>
          <a:stretch/>
        </p:blipFill>
        <p:spPr bwMode="auto">
          <a:xfrm>
            <a:off x="5384445" y="3147252"/>
            <a:ext cx="1398763" cy="1486597"/>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3" name="Diagramme 2"/>
          <p:cNvGraphicFramePr/>
          <p:nvPr/>
        </p:nvGraphicFramePr>
        <p:xfrm>
          <a:off x="1752600" y="1158306"/>
          <a:ext cx="8596080" cy="5699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5" name="Carré corné 84"/>
          <p:cNvSpPr/>
          <p:nvPr/>
        </p:nvSpPr>
        <p:spPr>
          <a:xfrm rot="493312">
            <a:off x="1741544" y="1524145"/>
            <a:ext cx="1676782" cy="1659453"/>
          </a:xfrm>
          <a:prstGeom prst="foldedCorner">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100" dirty="0">
              <a:solidFill>
                <a:schemeClr val="bg1">
                  <a:lumMod val="50000"/>
                </a:schemeClr>
              </a:solidFill>
            </a:endParaRPr>
          </a:p>
          <a:p>
            <a:r>
              <a:rPr lang="fr-FR" sz="1100" dirty="0">
                <a:solidFill>
                  <a:schemeClr val="bg1">
                    <a:lumMod val="50000"/>
                  </a:schemeClr>
                </a:solidFill>
              </a:rPr>
              <a:t>Pour les thèses, mémoires ou autre projet sur des données uniquement régionales et sans publication, une procédure simplifiée est proposée avec une simple validation par le comité scientifique. </a:t>
            </a:r>
          </a:p>
        </p:txBody>
      </p:sp>
      <p:sp>
        <p:nvSpPr>
          <p:cNvPr id="86" name="Carré corné 85"/>
          <p:cNvSpPr/>
          <p:nvPr/>
        </p:nvSpPr>
        <p:spPr>
          <a:xfrm rot="20682137">
            <a:off x="8876005" y="4825646"/>
            <a:ext cx="1676782" cy="1659453"/>
          </a:xfrm>
          <a:prstGeom prst="foldedCorner">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100" dirty="0">
              <a:solidFill>
                <a:schemeClr val="bg1">
                  <a:lumMod val="50000"/>
                </a:schemeClr>
              </a:solidFill>
            </a:endParaRPr>
          </a:p>
          <a:p>
            <a:r>
              <a:rPr lang="fr-FR" sz="1100" dirty="0">
                <a:solidFill>
                  <a:schemeClr val="bg1">
                    <a:lumMod val="50000"/>
                  </a:schemeClr>
                </a:solidFill>
              </a:rPr>
              <a:t>L’appel à projet concerne uniquement les publications scientifiques </a:t>
            </a:r>
          </a:p>
          <a:p>
            <a:r>
              <a:rPr lang="fr-FR" sz="1100" dirty="0">
                <a:solidFill>
                  <a:schemeClr val="bg1">
                    <a:lumMod val="50000"/>
                  </a:schemeClr>
                </a:solidFill>
              </a:rPr>
              <a:t>sur les données nationales. </a:t>
            </a:r>
          </a:p>
        </p:txBody>
      </p:sp>
      <p:sp>
        <p:nvSpPr>
          <p:cNvPr id="10" name="Espace réservé du pied de page 2"/>
          <p:cNvSpPr txBox="1">
            <a:spLocks/>
          </p:cNvSpPr>
          <p:nvPr/>
        </p:nvSpPr>
        <p:spPr>
          <a:xfrm>
            <a:off x="9032838" y="6492876"/>
            <a:ext cx="1622989" cy="365125"/>
          </a:xfrm>
          <a:prstGeom prst="rect">
            <a:avLst/>
          </a:prstGeom>
        </p:spPr>
        <p:txBody>
          <a:bodyPr vert="horz" lIns="91440" tIns="45720" rIns="91440" bIns="45720" rtlCol="0" anchor="ct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solidFill>
                  <a:schemeClr val="bg1">
                    <a:lumMod val="50000"/>
                  </a:schemeClr>
                </a:solidFill>
                <a:latin typeface="Leelawadee" panose="020B0502040204020203" pitchFamily="34" charset="-34"/>
                <a:cs typeface="Leelawadee" panose="020B0502040204020203" pitchFamily="34" charset="-34"/>
              </a:rPr>
              <a:t>Registre France PCI</a:t>
            </a:r>
          </a:p>
        </p:txBody>
      </p:sp>
      <p:pic>
        <p:nvPicPr>
          <p:cNvPr id="11" name="Image 10" descr="Image2"/>
          <p:cNvPicPr/>
          <p:nvPr/>
        </p:nvPicPr>
        <p:blipFill>
          <a:blip r:embed="rId10">
            <a:lum bright="20000"/>
            <a:extLst>
              <a:ext uri="{BEBA8EAE-BF5A-486C-A8C5-ECC9F3942E4B}">
                <a14:imgProps xmlns:a14="http://schemas.microsoft.com/office/drawing/2010/main">
                  <a14:imgLayer r:embed="rId11">
                    <a14:imgEffect>
                      <a14:artisticPlasticWrap smoothness="0"/>
                    </a14:imgEffect>
                  </a14:imgLayer>
                </a14:imgProps>
              </a:ext>
              <a:ext uri="{28A0092B-C50C-407E-A947-70E740481C1C}">
                <a14:useLocalDpi xmlns:a14="http://schemas.microsoft.com/office/drawing/2010/main" val="0"/>
              </a:ext>
            </a:extLst>
          </a:blip>
          <a:srcRect t="46082" r="28111" b="20557"/>
          <a:stretch>
            <a:fillRect/>
          </a:stretch>
        </p:blipFill>
        <p:spPr bwMode="auto">
          <a:xfrm>
            <a:off x="1524000" y="0"/>
            <a:ext cx="9144000" cy="1485900"/>
          </a:xfrm>
          <a:prstGeom prst="rect">
            <a:avLst/>
          </a:prstGeom>
          <a:noFill/>
          <a:ln>
            <a:noFill/>
          </a:ln>
          <a:effectLst/>
        </p:spPr>
      </p:pic>
      <p:pic>
        <p:nvPicPr>
          <p:cNvPr id="12" name="Image 11" descr="heart-rate-1375324_960_720"/>
          <p:cNvPicPr/>
          <p:nvPr/>
        </p:nvPicPr>
        <p:blipFill>
          <a:blip r:embed="rId12" cstate="print">
            <a:extLst>
              <a:ext uri="{BEBA8EAE-BF5A-486C-A8C5-ECC9F3942E4B}">
                <a14:imgProps xmlns:a14="http://schemas.microsoft.com/office/drawing/2010/main">
                  <a14:imgLayer r:embed="rId13">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2921"/>
          <a:stretch>
            <a:fillRect/>
          </a:stretch>
        </p:blipFill>
        <p:spPr bwMode="auto">
          <a:xfrm>
            <a:off x="1524000" y="-2257"/>
            <a:ext cx="1673860" cy="1343025"/>
          </a:xfrm>
          <a:prstGeom prst="rect">
            <a:avLst/>
          </a:prstGeom>
          <a:noFill/>
          <a:ln>
            <a:noFill/>
          </a:ln>
          <a:effectLst/>
        </p:spPr>
      </p:pic>
      <p:sp>
        <p:nvSpPr>
          <p:cNvPr id="13" name="ZoneTexte 12"/>
          <p:cNvSpPr txBox="1"/>
          <p:nvPr/>
        </p:nvSpPr>
        <p:spPr>
          <a:xfrm>
            <a:off x="3287688" y="476673"/>
            <a:ext cx="5472608" cy="646331"/>
          </a:xfrm>
          <a:prstGeom prst="rect">
            <a:avLst/>
          </a:prstGeom>
          <a:noFill/>
        </p:spPr>
        <p:txBody>
          <a:bodyPr wrap="square" rtlCol="0">
            <a:spAutoFit/>
          </a:bodyPr>
          <a:lstStyle/>
          <a:p>
            <a:r>
              <a:rPr lang="fr-FR" b="1" dirty="0">
                <a:solidFill>
                  <a:schemeClr val="bg1"/>
                </a:solidFill>
              </a:rPr>
              <a:t>Appel à projet</a:t>
            </a:r>
          </a:p>
          <a:p>
            <a:r>
              <a:rPr lang="fr-FR" b="1" dirty="0">
                <a:solidFill>
                  <a:schemeClr val="bg1"/>
                </a:solidFill>
              </a:rPr>
              <a:t>	</a:t>
            </a:r>
          </a:p>
        </p:txBody>
      </p:sp>
    </p:spTree>
    <p:extLst>
      <p:ext uri="{BB962C8B-B14F-4D97-AF65-F5344CB8AC3E}">
        <p14:creationId xmlns:p14="http://schemas.microsoft.com/office/powerpoint/2010/main" val="11512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ppt_x"/>
                                          </p:val>
                                        </p:tav>
                                        <p:tav tm="100000">
                                          <p:val>
                                            <p:strVal val="#ppt_x"/>
                                          </p:val>
                                        </p:tav>
                                      </p:tavLst>
                                    </p:anim>
                                    <p:anim calcmode="lin" valueType="num">
                                      <p:cBhvr additive="base">
                                        <p:cTn id="12"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9895F-187B-3FFA-8F0E-7BB5836268CC}"/>
              </a:ext>
            </a:extLst>
          </p:cNvPr>
          <p:cNvSpPr>
            <a:spLocks noGrp="1"/>
          </p:cNvSpPr>
          <p:nvPr>
            <p:ph type="title"/>
          </p:nvPr>
        </p:nvSpPr>
        <p:spPr/>
        <p:txBody>
          <a:bodyPr/>
          <a:lstStyle/>
          <a:p>
            <a:pPr algn="ctr"/>
            <a:r>
              <a:rPr lang="fr-FR" dirty="0"/>
              <a:t>Conclusions:</a:t>
            </a:r>
          </a:p>
        </p:txBody>
      </p:sp>
      <p:sp>
        <p:nvSpPr>
          <p:cNvPr id="3" name="Espace réservé du contenu 2">
            <a:extLst>
              <a:ext uri="{FF2B5EF4-FFF2-40B4-BE49-F238E27FC236}">
                <a16:creationId xmlns:a16="http://schemas.microsoft.com/office/drawing/2014/main" id="{E7D41956-958B-4E40-2C7C-CB6D336ABEF0}"/>
              </a:ext>
            </a:extLst>
          </p:cNvPr>
          <p:cNvSpPr>
            <a:spLocks noGrp="1"/>
          </p:cNvSpPr>
          <p:nvPr>
            <p:ph idx="1"/>
          </p:nvPr>
        </p:nvSpPr>
        <p:spPr/>
        <p:txBody>
          <a:bodyPr/>
          <a:lstStyle/>
          <a:p>
            <a:endParaRPr lang="fr-FR" dirty="0"/>
          </a:p>
          <a:p>
            <a:r>
              <a:rPr lang="fr-FR" dirty="0"/>
              <a:t>Bravo Grégoire</a:t>
            </a:r>
          </a:p>
          <a:p>
            <a:endParaRPr lang="fr-FR" dirty="0"/>
          </a:p>
          <a:p>
            <a:r>
              <a:rPr lang="fr-FR" dirty="0"/>
              <a:t>Indispensable</a:t>
            </a:r>
          </a:p>
          <a:p>
            <a:endParaRPr lang="fr-FR" dirty="0"/>
          </a:p>
          <a:p>
            <a:r>
              <a:rPr lang="fr-FR" dirty="0"/>
              <a:t>Régional++</a:t>
            </a:r>
          </a:p>
          <a:p>
            <a:endParaRPr lang="fr-FR" dirty="0"/>
          </a:p>
          <a:p>
            <a:r>
              <a:rPr lang="fr-FR" dirty="0"/>
              <a:t>CHU+++</a:t>
            </a:r>
          </a:p>
          <a:p>
            <a:endParaRPr lang="fr-FR" dirty="0"/>
          </a:p>
          <a:p>
            <a:endParaRPr lang="fr-FR" dirty="0"/>
          </a:p>
        </p:txBody>
      </p:sp>
      <p:pic>
        <p:nvPicPr>
          <p:cNvPr id="5" name="Image 4">
            <a:extLst>
              <a:ext uri="{FF2B5EF4-FFF2-40B4-BE49-F238E27FC236}">
                <a16:creationId xmlns:a16="http://schemas.microsoft.com/office/drawing/2014/main" id="{AFE52ADF-B29B-5E71-EFD6-9BAF38A2312F}"/>
              </a:ext>
            </a:extLst>
          </p:cNvPr>
          <p:cNvPicPr>
            <a:picLocks noChangeAspect="1"/>
          </p:cNvPicPr>
          <p:nvPr/>
        </p:nvPicPr>
        <p:blipFill>
          <a:blip r:embed="rId2"/>
          <a:stretch>
            <a:fillRect/>
          </a:stretch>
        </p:blipFill>
        <p:spPr>
          <a:xfrm>
            <a:off x="5176157" y="1589863"/>
            <a:ext cx="5143500" cy="4820009"/>
          </a:xfrm>
          <a:prstGeom prst="rect">
            <a:avLst/>
          </a:prstGeom>
        </p:spPr>
      </p:pic>
    </p:spTree>
    <p:extLst>
      <p:ext uri="{BB962C8B-B14F-4D97-AF65-F5344CB8AC3E}">
        <p14:creationId xmlns:p14="http://schemas.microsoft.com/office/powerpoint/2010/main" val="412054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AF6A8-CB01-97FA-DEF1-21196600ADF2}"/>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EA992281-BAF4-0BBF-D53B-0902F9BDEA78}"/>
              </a:ext>
            </a:extLst>
          </p:cNvPr>
          <p:cNvPicPr>
            <a:picLocks noChangeAspect="1"/>
          </p:cNvPicPr>
          <p:nvPr/>
        </p:nvPicPr>
        <p:blipFill>
          <a:blip r:embed="rId2"/>
          <a:stretch>
            <a:fillRect/>
          </a:stretch>
        </p:blipFill>
        <p:spPr>
          <a:xfrm>
            <a:off x="332315" y="209550"/>
            <a:ext cx="1541688" cy="1026583"/>
          </a:xfrm>
          <a:prstGeom prst="rect">
            <a:avLst/>
          </a:prstGeom>
        </p:spPr>
      </p:pic>
      <p:sp>
        <p:nvSpPr>
          <p:cNvPr id="15" name="ZoneTexte 14">
            <a:extLst>
              <a:ext uri="{FF2B5EF4-FFF2-40B4-BE49-F238E27FC236}">
                <a16:creationId xmlns:a16="http://schemas.microsoft.com/office/drawing/2014/main" id="{0830A306-8485-70DF-9C16-6391AB8A0A43}"/>
              </a:ext>
            </a:extLst>
          </p:cNvPr>
          <p:cNvSpPr txBox="1"/>
          <p:nvPr/>
        </p:nvSpPr>
        <p:spPr>
          <a:xfrm>
            <a:off x="396074" y="1101210"/>
            <a:ext cx="1414170" cy="246221"/>
          </a:xfrm>
          <a:prstGeom prst="rect">
            <a:avLst/>
          </a:prstGeom>
          <a:noFill/>
        </p:spPr>
        <p:txBody>
          <a:bodyPr wrap="none" rtlCol="0">
            <a:spAutoFit/>
          </a:bodyPr>
          <a:lstStyle/>
          <a:p>
            <a:r>
              <a:rPr lang="fr-FR" sz="1000" b="1" dirty="0">
                <a:latin typeface="Helvetica" pitchFamily="2" charset="0"/>
              </a:rPr>
              <a:t>STRASBOURG 2024</a:t>
            </a:r>
          </a:p>
        </p:txBody>
      </p:sp>
      <p:sp>
        <p:nvSpPr>
          <p:cNvPr id="18" name="Sous-titre 2">
            <a:extLst>
              <a:ext uri="{FF2B5EF4-FFF2-40B4-BE49-F238E27FC236}">
                <a16:creationId xmlns:a16="http://schemas.microsoft.com/office/drawing/2014/main" id="{67D9FD63-AAC8-F4DB-2E1A-B4A1134EAF50}"/>
              </a:ext>
            </a:extLst>
          </p:cNvPr>
          <p:cNvSpPr txBox="1">
            <a:spLocks/>
          </p:cNvSpPr>
          <p:nvPr/>
        </p:nvSpPr>
        <p:spPr>
          <a:xfrm>
            <a:off x="2040832" y="880531"/>
            <a:ext cx="9951952" cy="79096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2800" b="1" dirty="0">
                <a:solidFill>
                  <a:srgbClr val="CE0000"/>
                </a:solidFill>
                <a:latin typeface="Avenir Next Demi Bold" panose="020B0503020202020204" pitchFamily="34" charset="0"/>
              </a:rPr>
              <a:t>FRANCE PCI  : Comment -  </a:t>
            </a:r>
            <a:r>
              <a:rPr lang="fr-FR" sz="2800" b="1" dirty="0">
                <a:solidFill>
                  <a:schemeClr val="bg2"/>
                </a:solidFill>
                <a:latin typeface="Avenir Next Demi Bold" panose="020B0503020202020204" pitchFamily="34" charset="0"/>
              </a:rPr>
              <a:t>Pourquoi - Quels financements </a:t>
            </a:r>
            <a:r>
              <a:rPr lang="fr-FR" sz="2800" b="1" dirty="0">
                <a:solidFill>
                  <a:srgbClr val="CE0000"/>
                </a:solidFill>
                <a:latin typeface="Avenir Next Demi Bold" panose="020B0503020202020204" pitchFamily="34" charset="0"/>
              </a:rPr>
              <a:t>?</a:t>
            </a:r>
          </a:p>
        </p:txBody>
      </p:sp>
      <p:sp>
        <p:nvSpPr>
          <p:cNvPr id="19" name="Sous-titre 2">
            <a:extLst>
              <a:ext uri="{FF2B5EF4-FFF2-40B4-BE49-F238E27FC236}">
                <a16:creationId xmlns:a16="http://schemas.microsoft.com/office/drawing/2014/main" id="{B78D2B97-A348-1B29-85A4-963270F7AAFC}"/>
              </a:ext>
            </a:extLst>
          </p:cNvPr>
          <p:cNvSpPr txBox="1">
            <a:spLocks/>
          </p:cNvSpPr>
          <p:nvPr/>
        </p:nvSpPr>
        <p:spPr>
          <a:xfrm>
            <a:off x="2133597" y="1625781"/>
            <a:ext cx="9381070" cy="45719"/>
          </a:xfrm>
          <a:prstGeom prst="rect">
            <a:avLst/>
          </a:prstGeom>
          <a:solidFill>
            <a:srgbClr val="D10000"/>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a:p>
            <a:endParaRPr lang="fr-FR" sz="4000" b="1" dirty="0">
              <a:solidFill>
                <a:schemeClr val="bg1"/>
              </a:solidFill>
              <a:latin typeface="Avenir Next Demi Bold" panose="020B0503020202020204" pitchFamily="34" charset="0"/>
            </a:endParaRPr>
          </a:p>
        </p:txBody>
      </p:sp>
      <p:pic>
        <p:nvPicPr>
          <p:cNvPr id="6" name="Espace réservé du contenu 5">
            <a:extLst>
              <a:ext uri="{FF2B5EF4-FFF2-40B4-BE49-F238E27FC236}">
                <a16:creationId xmlns:a16="http://schemas.microsoft.com/office/drawing/2014/main" id="{003AAFC6-9E18-4CC8-5E0D-16A0BCA22900}"/>
              </a:ext>
            </a:extLst>
          </p:cNvPr>
          <p:cNvPicPr>
            <a:picLocks noGrp="1" noChangeAspect="1"/>
          </p:cNvPicPr>
          <p:nvPr>
            <p:ph idx="1"/>
          </p:nvPr>
        </p:nvPicPr>
        <p:blipFill>
          <a:blip r:embed="rId3"/>
          <a:stretch>
            <a:fillRect/>
          </a:stretch>
        </p:blipFill>
        <p:spPr>
          <a:xfrm>
            <a:off x="2777498" y="1779905"/>
            <a:ext cx="6637003" cy="4692741"/>
          </a:xfrm>
        </p:spPr>
      </p:pic>
    </p:spTree>
    <p:extLst>
      <p:ext uri="{BB962C8B-B14F-4D97-AF65-F5344CB8AC3E}">
        <p14:creationId xmlns:p14="http://schemas.microsoft.com/office/powerpoint/2010/main" val="2993661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agone 21"/>
          <p:cNvSpPr/>
          <p:nvPr/>
        </p:nvSpPr>
        <p:spPr>
          <a:xfrm rot="5400000">
            <a:off x="5518413" y="-3979107"/>
            <a:ext cx="1143000" cy="9131826"/>
          </a:xfrm>
          <a:prstGeom prst="homePlate">
            <a:avLst/>
          </a:prstGeom>
          <a:solidFill>
            <a:srgbClr val="5A8B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23" name="Pentagone 22"/>
          <p:cNvSpPr/>
          <p:nvPr/>
        </p:nvSpPr>
        <p:spPr>
          <a:xfrm rot="5400000">
            <a:off x="5649714" y="-4093408"/>
            <a:ext cx="914400" cy="9131826"/>
          </a:xfrm>
          <a:prstGeom prst="homePlate">
            <a:avLst/>
          </a:prstGeom>
          <a:solidFill>
            <a:srgbClr val="0070C0"/>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Impact en salle de </a:t>
            </a:r>
            <a:r>
              <a:rPr lang="fr-FR" altLang="fr-FR" sz="3300" dirty="0" err="1">
                <a:solidFill>
                  <a:schemeClr val="bg1"/>
                </a:solidFill>
                <a:latin typeface="Leelawadee" panose="020B0502040204020203" pitchFamily="34" charset="-34"/>
                <a:cs typeface="Leelawadee" panose="020B0502040204020203" pitchFamily="34" charset="-34"/>
              </a:rPr>
              <a:t>coro</a:t>
            </a:r>
            <a:endParaRPr lang="fr-FR" altLang="fr-FR" sz="3300" dirty="0">
              <a:solidFill>
                <a:schemeClr val="bg1"/>
              </a:solidFill>
              <a:latin typeface="Leelawadee" panose="020B0502040204020203" pitchFamily="34" charset="-34"/>
              <a:cs typeface="Leelawadee" panose="020B0502040204020203" pitchFamily="34" charset="-34"/>
            </a:endParaRPr>
          </a:p>
        </p:txBody>
      </p:sp>
      <p:pic>
        <p:nvPicPr>
          <p:cNvPr id="25" name="Picture 7" descr="grand-france-pci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434" y="76201"/>
            <a:ext cx="390166" cy="3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8"/>
          <p:cNvSpPr txBox="1">
            <a:spLocks noChangeArrowheads="1"/>
          </p:cNvSpPr>
          <p:nvPr/>
        </p:nvSpPr>
        <p:spPr bwMode="auto">
          <a:xfrm>
            <a:off x="1836567" y="1507123"/>
            <a:ext cx="8305800" cy="707886"/>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 typeface="Wingdings" panose="05000000000000000000" pitchFamily="2" charset="2"/>
              <a:buChar char="Ø"/>
            </a:pPr>
            <a:r>
              <a:rPr lang="fr-FR" altLang="fr-FR" sz="1600" b="1" dirty="0">
                <a:latin typeface="Leelawadee" panose="020B0502040204020203" pitchFamily="34" charset="-34"/>
                <a:cs typeface="Leelawadee" panose="020B0502040204020203" pitchFamily="34" charset="-34"/>
              </a:rPr>
              <a:t>Aucune double saisie</a:t>
            </a:r>
          </a:p>
          <a:p>
            <a:pPr marL="342900" indent="-342900">
              <a:spcBef>
                <a:spcPct val="50000"/>
              </a:spcBef>
              <a:buFont typeface="Wingdings" panose="05000000000000000000" pitchFamily="2" charset="2"/>
              <a:buChar char="Ø"/>
            </a:pPr>
            <a:r>
              <a:rPr lang="fr-FR" altLang="fr-FR" sz="1600" b="1" dirty="0">
                <a:latin typeface="Leelawadee" panose="020B0502040204020203" pitchFamily="34" charset="-34"/>
                <a:cs typeface="Leelawadee" panose="020B0502040204020203" pitchFamily="34" charset="-34"/>
              </a:rPr>
              <a:t>Rien ne change pour les équipes en salle de </a:t>
            </a:r>
            <a:r>
              <a:rPr lang="fr-FR" altLang="fr-FR" sz="1600" b="1" dirty="0" err="1">
                <a:latin typeface="Leelawadee" panose="020B0502040204020203" pitchFamily="34" charset="-34"/>
                <a:cs typeface="Leelawadee" panose="020B0502040204020203" pitchFamily="34" charset="-34"/>
              </a:rPr>
              <a:t>cathé</a:t>
            </a:r>
            <a:r>
              <a:rPr lang="fr-FR" altLang="fr-FR" sz="1600" b="1" dirty="0">
                <a:latin typeface="Leelawadee" panose="020B0502040204020203" pitchFamily="34" charset="-34"/>
                <a:cs typeface="Leelawadee" panose="020B0502040204020203" pitchFamily="34" charset="-34"/>
              </a:rPr>
              <a:t> … </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870"/>
          <a:stretch/>
        </p:blipFill>
        <p:spPr bwMode="auto">
          <a:xfrm>
            <a:off x="2198219" y="2597474"/>
            <a:ext cx="3456859" cy="186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object 32"/>
          <p:cNvSpPr/>
          <p:nvPr/>
        </p:nvSpPr>
        <p:spPr>
          <a:xfrm>
            <a:off x="4740137" y="5256438"/>
            <a:ext cx="2733555" cy="227237"/>
          </a:xfrm>
          <a:prstGeom prst="rect">
            <a:avLst/>
          </a:prstGeom>
          <a:blipFill>
            <a:blip r:embed="rId5" cstate="print"/>
            <a:stretch>
              <a:fillRect/>
            </a:stretch>
          </a:blipFill>
        </p:spPr>
        <p:txBody>
          <a:bodyPr wrap="square" lIns="0" tIns="0" rIns="0" bIns="0" rtlCol="0"/>
          <a:lstStyle/>
          <a:p>
            <a:endParaRPr/>
          </a:p>
        </p:txBody>
      </p:sp>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694"/>
          <a:stretch/>
        </p:blipFill>
        <p:spPr bwMode="auto">
          <a:xfrm>
            <a:off x="6450293" y="2597474"/>
            <a:ext cx="3561468" cy="186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752600" y="5708729"/>
            <a:ext cx="8763000" cy="738664"/>
          </a:xfrm>
          <a:prstGeom prst="rect">
            <a:avLst/>
          </a:prstGeom>
          <a:noFill/>
        </p:spPr>
        <p:txBody>
          <a:bodyPr wrap="square" rtlCol="0">
            <a:spAutoFit/>
          </a:bodyPr>
          <a:lstStyle/>
          <a:p>
            <a:pPr marL="285750" indent="-285750">
              <a:buFont typeface="Wingdings"/>
              <a:buChar char="à"/>
            </a:pPr>
            <a:r>
              <a:rPr lang="fr-FR" sz="1400" dirty="0"/>
              <a:t>Les données obligatoires pour tout patient inclus dans le registre sont simplement surlignées en rouge</a:t>
            </a:r>
          </a:p>
          <a:p>
            <a:endParaRPr lang="fr-FR" sz="1400" dirty="0"/>
          </a:p>
          <a:p>
            <a:pPr marL="285750" indent="-285750">
              <a:buFont typeface="Wingdings"/>
              <a:buChar char="à"/>
            </a:pPr>
            <a:r>
              <a:rPr lang="fr-FR" sz="1400" dirty="0"/>
              <a:t>Dispatchées dans les différents onglets de procédure</a:t>
            </a:r>
          </a:p>
        </p:txBody>
      </p:sp>
      <p:cxnSp>
        <p:nvCxnSpPr>
          <p:cNvPr id="6" name="Connecteur droit avec flèche 5"/>
          <p:cNvCxnSpPr/>
          <p:nvPr/>
        </p:nvCxnSpPr>
        <p:spPr>
          <a:xfrm flipH="1" flipV="1">
            <a:off x="5410201" y="4466707"/>
            <a:ext cx="244876" cy="7897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Espace réservé du pied de page 2"/>
          <p:cNvSpPr txBox="1">
            <a:spLocks/>
          </p:cNvSpPr>
          <p:nvPr/>
        </p:nvSpPr>
        <p:spPr>
          <a:xfrm>
            <a:off x="9067800" y="6569076"/>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latin typeface="Leelawadee" panose="020B0502040204020203" pitchFamily="34" charset="-34"/>
                <a:cs typeface="Leelawadee" panose="020B0502040204020203" pitchFamily="34" charset="-34"/>
              </a:rPr>
              <a:t>Registre France PCI</a:t>
            </a:r>
          </a:p>
        </p:txBody>
      </p:sp>
    </p:spTree>
    <p:extLst>
      <p:ext uri="{BB962C8B-B14F-4D97-AF65-F5344CB8AC3E}">
        <p14:creationId xmlns:p14="http://schemas.microsoft.com/office/powerpoint/2010/main" val="355079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44" t="15481" r="29726" b="20120"/>
          <a:stretch/>
        </p:blipFill>
        <p:spPr bwMode="auto">
          <a:xfrm>
            <a:off x="2286000" y="2362200"/>
            <a:ext cx="3646018" cy="321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8"/>
          <p:cNvSpPr txBox="1">
            <a:spLocks noChangeArrowheads="1"/>
          </p:cNvSpPr>
          <p:nvPr/>
        </p:nvSpPr>
        <p:spPr bwMode="auto">
          <a:xfrm>
            <a:off x="1836567" y="1507123"/>
            <a:ext cx="8305800" cy="707886"/>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 typeface="Wingdings" panose="05000000000000000000" pitchFamily="2" charset="2"/>
              <a:buChar char="Ø"/>
            </a:pPr>
            <a:r>
              <a:rPr lang="fr-FR" altLang="fr-FR" sz="1600" b="1" dirty="0">
                <a:solidFill>
                  <a:schemeClr val="bg1">
                    <a:lumMod val="75000"/>
                  </a:schemeClr>
                </a:solidFill>
                <a:latin typeface="Leelawadee" panose="020B0502040204020203" pitchFamily="34" charset="-34"/>
                <a:cs typeface="Leelawadee" panose="020B0502040204020203" pitchFamily="34" charset="-34"/>
              </a:rPr>
              <a:t>Aucune double saisie</a:t>
            </a:r>
          </a:p>
          <a:p>
            <a:pPr marL="342900" indent="-342900">
              <a:spcBef>
                <a:spcPct val="50000"/>
              </a:spcBef>
              <a:buFont typeface="Wingdings" panose="05000000000000000000" pitchFamily="2" charset="2"/>
              <a:buChar char="Ø"/>
            </a:pPr>
            <a:r>
              <a:rPr lang="fr-FR" altLang="fr-FR" sz="1600" b="1" dirty="0">
                <a:solidFill>
                  <a:schemeClr val="bg1">
                    <a:lumMod val="75000"/>
                  </a:schemeClr>
                </a:solidFill>
                <a:latin typeface="Leelawadee" panose="020B0502040204020203" pitchFamily="34" charset="-34"/>
                <a:cs typeface="Leelawadee" panose="020B0502040204020203" pitchFamily="34" charset="-34"/>
              </a:rPr>
              <a:t>Rien ne change pour les équipes en salle de </a:t>
            </a:r>
            <a:r>
              <a:rPr lang="fr-FR" altLang="fr-FR" sz="1600" b="1" dirty="0" err="1">
                <a:solidFill>
                  <a:schemeClr val="bg1">
                    <a:lumMod val="75000"/>
                  </a:schemeClr>
                </a:solidFill>
                <a:latin typeface="Leelawadee" panose="020B0502040204020203" pitchFamily="34" charset="-34"/>
                <a:cs typeface="Leelawadee" panose="020B0502040204020203" pitchFamily="34" charset="-34"/>
              </a:rPr>
              <a:t>cathé</a:t>
            </a:r>
            <a:r>
              <a:rPr lang="fr-FR" altLang="fr-FR" sz="1600" b="1" dirty="0">
                <a:solidFill>
                  <a:schemeClr val="bg1">
                    <a:lumMod val="75000"/>
                  </a:schemeClr>
                </a:solidFill>
                <a:latin typeface="Leelawadee" panose="020B0502040204020203" pitchFamily="34" charset="-34"/>
                <a:cs typeface="Leelawadee" panose="020B0502040204020203" pitchFamily="34" charset="-34"/>
              </a:rPr>
              <a:t> … </a:t>
            </a:r>
          </a:p>
        </p:txBody>
      </p:sp>
      <p:sp>
        <p:nvSpPr>
          <p:cNvPr id="6" name="Pentagone 5"/>
          <p:cNvSpPr/>
          <p:nvPr/>
        </p:nvSpPr>
        <p:spPr>
          <a:xfrm rot="5400000">
            <a:off x="5518413" y="-3979107"/>
            <a:ext cx="1143000" cy="9131826"/>
          </a:xfrm>
          <a:prstGeom prst="homePlate">
            <a:avLst/>
          </a:prstGeom>
          <a:solidFill>
            <a:srgbClr val="5A8B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7" name="Pentagone 6"/>
          <p:cNvSpPr/>
          <p:nvPr/>
        </p:nvSpPr>
        <p:spPr>
          <a:xfrm rot="5400000">
            <a:off x="5649714" y="-4093408"/>
            <a:ext cx="914400" cy="9131826"/>
          </a:xfrm>
          <a:prstGeom prst="homePlate">
            <a:avLst/>
          </a:prstGeom>
          <a:solidFill>
            <a:srgbClr val="0070C0"/>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Impact en salle de </a:t>
            </a:r>
            <a:r>
              <a:rPr lang="fr-FR" altLang="fr-FR" sz="3300" dirty="0" err="1">
                <a:solidFill>
                  <a:schemeClr val="bg1"/>
                </a:solidFill>
                <a:latin typeface="Leelawadee" panose="020B0502040204020203" pitchFamily="34" charset="-34"/>
                <a:cs typeface="Leelawadee" panose="020B0502040204020203" pitchFamily="34" charset="-34"/>
              </a:rPr>
              <a:t>coro</a:t>
            </a:r>
            <a:endParaRPr lang="fr-FR" altLang="fr-FR" sz="3300" dirty="0">
              <a:solidFill>
                <a:schemeClr val="bg1"/>
              </a:solidFill>
              <a:latin typeface="Leelawadee" panose="020B0502040204020203" pitchFamily="34" charset="-34"/>
              <a:cs typeface="Leelawadee" panose="020B0502040204020203" pitchFamily="34" charset="-34"/>
            </a:endParaRPr>
          </a:p>
        </p:txBody>
      </p:sp>
      <p:pic>
        <p:nvPicPr>
          <p:cNvPr id="9" name="Picture 7" descr="grand-france-pci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434" y="76201"/>
            <a:ext cx="390166" cy="3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7369534" y="1828801"/>
            <a:ext cx="3124200" cy="1384995"/>
          </a:xfrm>
          <a:prstGeom prst="rect">
            <a:avLst/>
          </a:prstGeom>
          <a:noFill/>
        </p:spPr>
        <p:txBody>
          <a:bodyPr wrap="square" rtlCol="0">
            <a:spAutoFit/>
          </a:bodyPr>
          <a:lstStyle/>
          <a:p>
            <a:pPr algn="just">
              <a:lnSpc>
                <a:spcPct val="150000"/>
              </a:lnSpc>
            </a:pPr>
            <a:r>
              <a:rPr lang="fr-FR" sz="1400" dirty="0">
                <a:latin typeface="Leelawadee UI" panose="020B0502040204020203" pitchFamily="34" charset="-34"/>
                <a:cs typeface="Leelawadee UI" panose="020B0502040204020203" pitchFamily="34" charset="-34"/>
              </a:rPr>
              <a:t>Saisie </a:t>
            </a:r>
            <a:r>
              <a:rPr lang="fr-FR" sz="1400" u="sng" dirty="0">
                <a:latin typeface="Leelawadee UI" panose="020B0502040204020203" pitchFamily="34" charset="-34"/>
                <a:cs typeface="Leelawadee UI" panose="020B0502040204020203" pitchFamily="34" charset="-34"/>
              </a:rPr>
              <a:t>obligatoire</a:t>
            </a:r>
            <a:r>
              <a:rPr lang="fr-FR" sz="1400" dirty="0">
                <a:latin typeface="Leelawadee UI" panose="020B0502040204020203" pitchFamily="34" charset="-34"/>
                <a:cs typeface="Leelawadee UI" panose="020B0502040204020203" pitchFamily="34" charset="-34"/>
              </a:rPr>
              <a:t> des horaires :</a:t>
            </a:r>
          </a:p>
          <a:p>
            <a:pPr marL="742950" lvl="1" indent="-285750" algn="just">
              <a:lnSpc>
                <a:spcPct val="150000"/>
              </a:lnSpc>
              <a:buFontTx/>
              <a:buChar char="-"/>
            </a:pPr>
            <a:r>
              <a:rPr lang="fr-FR" sz="1400" dirty="0">
                <a:latin typeface="Leelawadee UI" panose="020B0502040204020203" pitchFamily="34" charset="-34"/>
                <a:cs typeface="Leelawadee UI" panose="020B0502040204020203" pitchFamily="34" charset="-34"/>
              </a:rPr>
              <a:t>Heure des dernières DT</a:t>
            </a:r>
          </a:p>
          <a:p>
            <a:pPr marL="742950" lvl="1" indent="-285750" algn="just">
              <a:buFontTx/>
              <a:buChar char="-"/>
            </a:pPr>
            <a:r>
              <a:rPr lang="fr-FR" sz="1400" dirty="0">
                <a:latin typeface="Leelawadee UI" panose="020B0502040204020203" pitchFamily="34" charset="-34"/>
                <a:cs typeface="Leelawadee UI" panose="020B0502040204020203" pitchFamily="34" charset="-34"/>
              </a:rPr>
              <a:t>Appel 15/18</a:t>
            </a:r>
          </a:p>
          <a:p>
            <a:pPr marL="742950" lvl="1" indent="-285750" algn="just">
              <a:buFontTx/>
              <a:buChar char="-"/>
            </a:pPr>
            <a:r>
              <a:rPr lang="fr-FR" sz="1400" dirty="0">
                <a:latin typeface="Leelawadee UI" panose="020B0502040204020203" pitchFamily="34" charset="-34"/>
                <a:cs typeface="Leelawadee UI" panose="020B0502040204020203" pitchFamily="34" charset="-34"/>
              </a:rPr>
              <a:t>ECG </a:t>
            </a:r>
            <a:r>
              <a:rPr lang="fr-FR" sz="1400" b="1" u="sng" dirty="0">
                <a:latin typeface="Leelawadee UI" panose="020B0502040204020203" pitchFamily="34" charset="-34"/>
                <a:cs typeface="Leelawadee UI" panose="020B0502040204020203" pitchFamily="34" charset="-34"/>
              </a:rPr>
              <a:t>qualifiant</a:t>
            </a:r>
          </a:p>
          <a:p>
            <a:pPr marL="742950" lvl="1" indent="-285750" algn="just">
              <a:buFontTx/>
              <a:buChar char="-"/>
            </a:pPr>
            <a:r>
              <a:rPr lang="fr-FR" sz="1400" dirty="0">
                <a:latin typeface="Leelawadee UI" panose="020B0502040204020203" pitchFamily="34" charset="-34"/>
                <a:cs typeface="Leelawadee UI" panose="020B0502040204020203" pitchFamily="34" charset="-34"/>
              </a:rPr>
              <a:t>Admission à l’hôpital</a:t>
            </a:r>
          </a:p>
        </p:txBody>
      </p:sp>
      <p:pic>
        <p:nvPicPr>
          <p:cNvPr id="1027" name="Picture 3" descr="C:\Users\lfatien\Desktop\Site web\photo post it FPCI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4" t="9169" r="4659" b="10075"/>
          <a:stretch/>
        </p:blipFill>
        <p:spPr bwMode="auto">
          <a:xfrm>
            <a:off x="7010400" y="4366519"/>
            <a:ext cx="2093748" cy="2418243"/>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pied de page 2"/>
          <p:cNvSpPr txBox="1">
            <a:spLocks/>
          </p:cNvSpPr>
          <p:nvPr/>
        </p:nvSpPr>
        <p:spPr>
          <a:xfrm>
            <a:off x="9067800" y="6569076"/>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latin typeface="Leelawadee" panose="020B0502040204020203" pitchFamily="34" charset="-34"/>
                <a:cs typeface="Leelawadee" panose="020B0502040204020203" pitchFamily="34" charset="-34"/>
              </a:rPr>
              <a:t>Registre France PCI</a:t>
            </a:r>
          </a:p>
        </p:txBody>
      </p:sp>
      <p:sp>
        <p:nvSpPr>
          <p:cNvPr id="10" name="ZoneTexte 9"/>
          <p:cNvSpPr txBox="1"/>
          <p:nvPr/>
        </p:nvSpPr>
        <p:spPr>
          <a:xfrm>
            <a:off x="6127546" y="3824651"/>
            <a:ext cx="4366188" cy="533400"/>
          </a:xfrm>
          <a:prstGeom prst="rect">
            <a:avLst/>
          </a:prstGeom>
          <a:noFill/>
        </p:spPr>
        <p:txBody>
          <a:bodyPr wrap="square" rtlCol="0">
            <a:spAutoFit/>
          </a:bodyPr>
          <a:lstStyle/>
          <a:p>
            <a:pPr algn="just"/>
            <a:r>
              <a:rPr lang="fr-FR" sz="1400" dirty="0">
                <a:latin typeface="Leelawadee UI" panose="020B0502040204020203" pitchFamily="34" charset="-34"/>
                <a:cs typeface="Leelawadee UI" panose="020B0502040204020203" pitchFamily="34" charset="-34"/>
              </a:rPr>
              <a:t>Proposition de post-it à mettre en salle pour récupérer les horaires des ST+ à l’arrivée du SAMU</a:t>
            </a:r>
          </a:p>
        </p:txBody>
      </p:sp>
    </p:spTree>
    <p:extLst>
      <p:ext uri="{BB962C8B-B14F-4D97-AF65-F5344CB8AC3E}">
        <p14:creationId xmlns:p14="http://schemas.microsoft.com/office/powerpoint/2010/main" val="225578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agone 21"/>
          <p:cNvSpPr/>
          <p:nvPr/>
        </p:nvSpPr>
        <p:spPr>
          <a:xfrm rot="5400000">
            <a:off x="5518413" y="-3979107"/>
            <a:ext cx="1143000" cy="9131826"/>
          </a:xfrm>
          <a:prstGeom prst="homePlate">
            <a:avLst/>
          </a:prstGeom>
          <a:solidFill>
            <a:srgbClr val="5A8B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23" name="Pentagone 22"/>
          <p:cNvSpPr/>
          <p:nvPr/>
        </p:nvSpPr>
        <p:spPr>
          <a:xfrm rot="5400000">
            <a:off x="5649714" y="-4093408"/>
            <a:ext cx="914400" cy="9131826"/>
          </a:xfrm>
          <a:prstGeom prst="homePlate">
            <a:avLst/>
          </a:prstGeom>
          <a:solidFill>
            <a:srgbClr val="0070C0"/>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Impact en salle de </a:t>
            </a:r>
            <a:r>
              <a:rPr lang="fr-FR" altLang="fr-FR" sz="3300" dirty="0" err="1">
                <a:solidFill>
                  <a:schemeClr val="bg1"/>
                </a:solidFill>
                <a:latin typeface="Leelawadee" panose="020B0502040204020203" pitchFamily="34" charset="-34"/>
                <a:cs typeface="Leelawadee" panose="020B0502040204020203" pitchFamily="34" charset="-34"/>
              </a:rPr>
              <a:t>coro</a:t>
            </a:r>
            <a:endParaRPr lang="fr-FR" altLang="fr-FR" sz="3300" dirty="0">
              <a:solidFill>
                <a:schemeClr val="bg1"/>
              </a:solidFill>
              <a:latin typeface="Leelawadee" panose="020B0502040204020203" pitchFamily="34" charset="-34"/>
              <a:cs typeface="Leelawadee" panose="020B0502040204020203" pitchFamily="34" charset="-34"/>
            </a:endParaRP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244" t="15481" r="29726" b="20120"/>
          <a:stretch/>
        </p:blipFill>
        <p:spPr bwMode="auto">
          <a:xfrm>
            <a:off x="2286000" y="2362200"/>
            <a:ext cx="3646018" cy="321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descr="grand-france-pci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5434" y="76201"/>
            <a:ext cx="390166" cy="3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8"/>
          <p:cNvSpPr txBox="1">
            <a:spLocks noChangeArrowheads="1"/>
          </p:cNvSpPr>
          <p:nvPr/>
        </p:nvSpPr>
        <p:spPr bwMode="auto">
          <a:xfrm>
            <a:off x="1836567" y="1507124"/>
            <a:ext cx="8305800" cy="954107"/>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 typeface="Wingdings" panose="05000000000000000000" pitchFamily="2" charset="2"/>
              <a:buChar char="Ø"/>
            </a:pPr>
            <a:r>
              <a:rPr lang="fr-FR" altLang="fr-FR" sz="1600" b="1" dirty="0">
                <a:solidFill>
                  <a:schemeClr val="bg1">
                    <a:lumMod val="75000"/>
                  </a:schemeClr>
                </a:solidFill>
                <a:latin typeface="Leelawadee" panose="020B0502040204020203" pitchFamily="34" charset="-34"/>
                <a:cs typeface="Leelawadee" panose="020B0502040204020203" pitchFamily="34" charset="-34"/>
              </a:rPr>
              <a:t>Aucune double saisie</a:t>
            </a:r>
          </a:p>
          <a:p>
            <a:pPr marL="342900" indent="-342900">
              <a:spcBef>
                <a:spcPct val="50000"/>
              </a:spcBef>
              <a:buFont typeface="Wingdings" panose="05000000000000000000" pitchFamily="2" charset="2"/>
              <a:buChar char="Ø"/>
            </a:pPr>
            <a:r>
              <a:rPr lang="fr-FR" altLang="fr-FR" sz="1600" b="1" dirty="0">
                <a:solidFill>
                  <a:schemeClr val="bg1">
                    <a:lumMod val="75000"/>
                  </a:schemeClr>
                </a:solidFill>
                <a:latin typeface="Leelawadee" panose="020B0502040204020203" pitchFamily="34" charset="-34"/>
                <a:cs typeface="Leelawadee" panose="020B0502040204020203" pitchFamily="34" charset="-34"/>
              </a:rPr>
              <a:t>Rien ne change pour les équipes en salle de </a:t>
            </a:r>
            <a:r>
              <a:rPr lang="fr-FR" altLang="fr-FR" sz="1600" b="1" dirty="0" err="1">
                <a:solidFill>
                  <a:schemeClr val="bg1">
                    <a:lumMod val="75000"/>
                  </a:schemeClr>
                </a:solidFill>
                <a:latin typeface="Leelawadee" panose="020B0502040204020203" pitchFamily="34" charset="-34"/>
                <a:cs typeface="Leelawadee" panose="020B0502040204020203" pitchFamily="34" charset="-34"/>
              </a:rPr>
              <a:t>cathé</a:t>
            </a:r>
            <a:r>
              <a:rPr lang="fr-FR" altLang="fr-FR" sz="1600" b="1" dirty="0">
                <a:solidFill>
                  <a:schemeClr val="bg1">
                    <a:lumMod val="75000"/>
                  </a:schemeClr>
                </a:solidFill>
                <a:latin typeface="Leelawadee" panose="020B0502040204020203" pitchFamily="34" charset="-34"/>
                <a:cs typeface="Leelawadee" panose="020B0502040204020203" pitchFamily="34" charset="-34"/>
              </a:rPr>
              <a:t> … </a:t>
            </a:r>
            <a:r>
              <a:rPr lang="fr-FR" altLang="fr-FR" sz="1600" b="1" dirty="0">
                <a:latin typeface="Leelawadee" panose="020B0502040204020203" pitchFamily="34" charset="-34"/>
                <a:cs typeface="Leelawadee" panose="020B0502040204020203" pitchFamily="34" charset="-34"/>
              </a:rPr>
              <a:t>SAUF pour les ST+&lt;24 heures </a:t>
            </a:r>
          </a:p>
        </p:txBody>
      </p:sp>
      <p:sp>
        <p:nvSpPr>
          <p:cNvPr id="2" name="ZoneTexte 1"/>
          <p:cNvSpPr txBox="1"/>
          <p:nvPr/>
        </p:nvSpPr>
        <p:spPr>
          <a:xfrm>
            <a:off x="4918176" y="5971217"/>
            <a:ext cx="5597424" cy="369332"/>
          </a:xfrm>
          <a:prstGeom prst="rect">
            <a:avLst/>
          </a:prstGeom>
          <a:noFill/>
        </p:spPr>
        <p:txBody>
          <a:bodyPr wrap="square" rtlCol="0">
            <a:spAutoFit/>
          </a:bodyPr>
          <a:lstStyle/>
          <a:p>
            <a:r>
              <a:rPr lang="fr-FR" b="1" dirty="0">
                <a:sym typeface="Wingdings" panose="05000000000000000000" pitchFamily="2" charset="2"/>
              </a:rPr>
              <a:t> déblocage du « Parcours ST+ France PCI » </a:t>
            </a:r>
            <a:r>
              <a:rPr lang="fr-FR" b="1" dirty="0"/>
              <a:t> </a:t>
            </a:r>
          </a:p>
        </p:txBody>
      </p:sp>
      <p:cxnSp>
        <p:nvCxnSpPr>
          <p:cNvPr id="4" name="Connecteur droit avec flèche 3"/>
          <p:cNvCxnSpPr/>
          <p:nvPr/>
        </p:nvCxnSpPr>
        <p:spPr>
          <a:xfrm>
            <a:off x="2158594" y="2590800"/>
            <a:ext cx="228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2158594" y="3200400"/>
            <a:ext cx="228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2982839" y="2819400"/>
            <a:ext cx="827161" cy="304800"/>
          </a:xfrm>
          <a:prstGeom prst="ellipse">
            <a:avLst/>
          </a:prstGeom>
          <a:noFill/>
          <a:ln w="571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Virage 7"/>
          <p:cNvSpPr/>
          <p:nvPr/>
        </p:nvSpPr>
        <p:spPr>
          <a:xfrm rot="10800000" flipV="1">
            <a:off x="4038599" y="2819400"/>
            <a:ext cx="5105401" cy="2971800"/>
          </a:xfrm>
          <a:prstGeom prst="bentArrow">
            <a:avLst>
              <a:gd name="adj1" fmla="val 2137"/>
              <a:gd name="adj2" fmla="val 6565"/>
              <a:gd name="adj3" fmla="val 13448"/>
              <a:gd name="adj4" fmla="val 3395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4">
                  <a:lumMod val="75000"/>
                </a:schemeClr>
              </a:solidFill>
            </a:endParaRPr>
          </a:p>
        </p:txBody>
      </p:sp>
      <p:sp>
        <p:nvSpPr>
          <p:cNvPr id="9" name="ZoneTexte 8"/>
          <p:cNvSpPr txBox="1"/>
          <p:nvPr/>
        </p:nvSpPr>
        <p:spPr>
          <a:xfrm>
            <a:off x="6172201" y="3968921"/>
            <a:ext cx="2321047" cy="830997"/>
          </a:xfrm>
          <a:prstGeom prst="rect">
            <a:avLst/>
          </a:prstGeom>
          <a:noFill/>
        </p:spPr>
        <p:txBody>
          <a:bodyPr wrap="square" rtlCol="0">
            <a:spAutoFit/>
          </a:bodyPr>
          <a:lstStyle/>
          <a:p>
            <a:pPr algn="ctr"/>
            <a:r>
              <a:rPr lang="fr-FR" sz="1600" b="1" dirty="0"/>
              <a:t>IDM ST </a:t>
            </a:r>
            <a:r>
              <a:rPr lang="fr-FR" sz="1600" b="1" i="1" dirty="0"/>
              <a:t>sus</a:t>
            </a:r>
            <a:r>
              <a:rPr lang="fr-FR" sz="1600" b="1" dirty="0"/>
              <a:t> décalé </a:t>
            </a:r>
          </a:p>
          <a:p>
            <a:pPr algn="ctr"/>
            <a:r>
              <a:rPr lang="fr-FR" sz="1600" b="1" dirty="0"/>
              <a:t>+</a:t>
            </a:r>
          </a:p>
          <a:p>
            <a:pPr algn="ctr"/>
            <a:r>
              <a:rPr lang="fr-FR" sz="1600" b="1" dirty="0"/>
              <a:t>délai &lt; 24 heures</a:t>
            </a:r>
          </a:p>
        </p:txBody>
      </p:sp>
      <p:sp>
        <p:nvSpPr>
          <p:cNvPr id="3" name="Virage 2"/>
          <p:cNvSpPr/>
          <p:nvPr/>
        </p:nvSpPr>
        <p:spPr>
          <a:xfrm>
            <a:off x="6942547" y="4813135"/>
            <a:ext cx="390176" cy="171449"/>
          </a:xfrm>
          <a:prstGeom prst="bentArrow">
            <a:avLst>
              <a:gd name="adj1" fmla="val 23742"/>
              <a:gd name="adj2" fmla="val 41352"/>
              <a:gd name="adj3" fmla="val 34906"/>
              <a:gd name="adj4" fmla="val 33686"/>
            </a:avLst>
          </a:prstGeom>
          <a:scene3d>
            <a:camera prst="orthographicFront">
              <a:rot lat="10800000" lon="18542121" rev="21594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solidFill>
                <a:schemeClr val="tx1"/>
              </a:solidFill>
            </a:endParaRPr>
          </a:p>
        </p:txBody>
      </p:sp>
      <p:sp>
        <p:nvSpPr>
          <p:cNvPr id="5" name="ZoneTexte 4"/>
          <p:cNvSpPr txBox="1"/>
          <p:nvPr/>
        </p:nvSpPr>
        <p:spPr>
          <a:xfrm>
            <a:off x="7332723" y="4813134"/>
            <a:ext cx="1514652" cy="184666"/>
          </a:xfrm>
          <a:prstGeom prst="rect">
            <a:avLst/>
          </a:prstGeom>
          <a:noFill/>
        </p:spPr>
        <p:txBody>
          <a:bodyPr wrap="square" rtlCol="0">
            <a:spAutoFit/>
          </a:bodyPr>
          <a:lstStyle/>
          <a:p>
            <a:r>
              <a:rPr lang="fr-FR" sz="600" b="1" dirty="0"/>
              <a:t>Entre les dernières DT et l’</a:t>
            </a:r>
            <a:r>
              <a:rPr lang="fr-FR" sz="600" b="1" dirty="0" err="1"/>
              <a:t>ECGq</a:t>
            </a:r>
            <a:r>
              <a:rPr lang="fr-FR" sz="600" b="1" dirty="0"/>
              <a:t> </a:t>
            </a:r>
          </a:p>
        </p:txBody>
      </p:sp>
      <p:sp>
        <p:nvSpPr>
          <p:cNvPr id="19" name="Espace réservé du pied de page 2"/>
          <p:cNvSpPr txBox="1">
            <a:spLocks/>
          </p:cNvSpPr>
          <p:nvPr/>
        </p:nvSpPr>
        <p:spPr>
          <a:xfrm>
            <a:off x="9067800" y="6569076"/>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latin typeface="Leelawadee" panose="020B0502040204020203" pitchFamily="34" charset="-34"/>
                <a:cs typeface="Leelawadee" panose="020B0502040204020203" pitchFamily="34" charset="-34"/>
              </a:rPr>
              <a:t>Registre France PCI</a:t>
            </a:r>
          </a:p>
        </p:txBody>
      </p:sp>
    </p:spTree>
    <p:extLst>
      <p:ext uri="{BB962C8B-B14F-4D97-AF65-F5344CB8AC3E}">
        <p14:creationId xmlns:p14="http://schemas.microsoft.com/office/powerpoint/2010/main" val="4980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agone 21"/>
          <p:cNvSpPr/>
          <p:nvPr/>
        </p:nvSpPr>
        <p:spPr>
          <a:xfrm rot="5400000">
            <a:off x="5518413" y="-3979107"/>
            <a:ext cx="1143000" cy="9131826"/>
          </a:xfrm>
          <a:prstGeom prst="homePlate">
            <a:avLst/>
          </a:prstGeom>
          <a:solidFill>
            <a:srgbClr val="5A8B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23" name="Pentagone 22"/>
          <p:cNvSpPr/>
          <p:nvPr/>
        </p:nvSpPr>
        <p:spPr>
          <a:xfrm rot="5400000">
            <a:off x="5649714" y="-4093408"/>
            <a:ext cx="914400" cy="9131826"/>
          </a:xfrm>
          <a:prstGeom prst="homePlate">
            <a:avLst/>
          </a:prstGeom>
          <a:solidFill>
            <a:srgbClr val="0070C0"/>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
          <p:cNvSpPr txBox="1">
            <a:spLocks noChangeArrowheads="1"/>
          </p:cNvSpPr>
          <p:nvPr/>
        </p:nvSpPr>
        <p:spPr bwMode="auto">
          <a:xfrm>
            <a:off x="1511826"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300" dirty="0">
                <a:solidFill>
                  <a:schemeClr val="bg1"/>
                </a:solidFill>
                <a:latin typeface="Leelawadee" panose="020B0502040204020203" pitchFamily="34" charset="-34"/>
                <a:cs typeface="Leelawadee" panose="020B0502040204020203" pitchFamily="34" charset="-34"/>
              </a:rPr>
              <a:t>Impact en salle de </a:t>
            </a:r>
            <a:r>
              <a:rPr lang="fr-FR" altLang="fr-FR" sz="3300" dirty="0" err="1">
                <a:solidFill>
                  <a:schemeClr val="bg1"/>
                </a:solidFill>
                <a:latin typeface="Leelawadee" panose="020B0502040204020203" pitchFamily="34" charset="-34"/>
                <a:cs typeface="Leelawadee" panose="020B0502040204020203" pitchFamily="34" charset="-34"/>
              </a:rPr>
              <a:t>coro</a:t>
            </a:r>
            <a:endParaRPr lang="fr-FR" altLang="fr-FR" sz="3300" dirty="0">
              <a:solidFill>
                <a:schemeClr val="bg1"/>
              </a:solidFill>
              <a:latin typeface="Leelawadee" panose="020B0502040204020203" pitchFamily="34" charset="-34"/>
              <a:cs typeface="Leelawadee" panose="020B0502040204020203" pitchFamily="34" charset="-34"/>
            </a:endParaRPr>
          </a:p>
        </p:txBody>
      </p:sp>
      <p:pic>
        <p:nvPicPr>
          <p:cNvPr id="25" name="Picture 7" descr="grand-france-pci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434" y="76201"/>
            <a:ext cx="390166" cy="35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8"/>
          <p:cNvSpPr txBox="1">
            <a:spLocks noChangeArrowheads="1"/>
          </p:cNvSpPr>
          <p:nvPr/>
        </p:nvSpPr>
        <p:spPr bwMode="auto">
          <a:xfrm>
            <a:off x="1836567" y="1507124"/>
            <a:ext cx="8305800" cy="954107"/>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 typeface="Wingdings" panose="05000000000000000000" pitchFamily="2" charset="2"/>
              <a:buChar char="Ø"/>
            </a:pPr>
            <a:r>
              <a:rPr lang="fr-FR" altLang="fr-FR" sz="1600" b="1" dirty="0">
                <a:solidFill>
                  <a:schemeClr val="bg1">
                    <a:lumMod val="75000"/>
                  </a:schemeClr>
                </a:solidFill>
                <a:latin typeface="Leelawadee" panose="020B0502040204020203" pitchFamily="34" charset="-34"/>
                <a:cs typeface="Leelawadee" panose="020B0502040204020203" pitchFamily="34" charset="-34"/>
              </a:rPr>
              <a:t>Aucune double saisie</a:t>
            </a:r>
          </a:p>
          <a:p>
            <a:pPr marL="342900" indent="-342900">
              <a:spcBef>
                <a:spcPct val="50000"/>
              </a:spcBef>
              <a:buFont typeface="Wingdings" panose="05000000000000000000" pitchFamily="2" charset="2"/>
              <a:buChar char="Ø"/>
            </a:pPr>
            <a:r>
              <a:rPr lang="fr-FR" altLang="fr-FR" sz="1600" b="1" dirty="0">
                <a:solidFill>
                  <a:schemeClr val="bg1">
                    <a:lumMod val="75000"/>
                  </a:schemeClr>
                </a:solidFill>
                <a:latin typeface="Leelawadee" panose="020B0502040204020203" pitchFamily="34" charset="-34"/>
                <a:cs typeface="Leelawadee" panose="020B0502040204020203" pitchFamily="34" charset="-34"/>
              </a:rPr>
              <a:t>Rien ne change pour les équipes en salle de </a:t>
            </a:r>
            <a:r>
              <a:rPr lang="fr-FR" altLang="fr-FR" sz="1600" b="1" dirty="0" err="1">
                <a:solidFill>
                  <a:schemeClr val="bg1">
                    <a:lumMod val="75000"/>
                  </a:schemeClr>
                </a:solidFill>
                <a:latin typeface="Leelawadee" panose="020B0502040204020203" pitchFamily="34" charset="-34"/>
                <a:cs typeface="Leelawadee" panose="020B0502040204020203" pitchFamily="34" charset="-34"/>
              </a:rPr>
              <a:t>cathé</a:t>
            </a:r>
            <a:r>
              <a:rPr lang="fr-FR" altLang="fr-FR" sz="1600" b="1" dirty="0">
                <a:solidFill>
                  <a:schemeClr val="bg1">
                    <a:lumMod val="75000"/>
                  </a:schemeClr>
                </a:solidFill>
                <a:latin typeface="Leelawadee" panose="020B0502040204020203" pitchFamily="34" charset="-34"/>
                <a:cs typeface="Leelawadee" panose="020B0502040204020203" pitchFamily="34" charset="-34"/>
              </a:rPr>
              <a:t> … </a:t>
            </a:r>
            <a:r>
              <a:rPr lang="fr-FR" altLang="fr-FR" sz="1600" b="1" dirty="0">
                <a:latin typeface="Leelawadee" panose="020B0502040204020203" pitchFamily="34" charset="-34"/>
                <a:cs typeface="Leelawadee" panose="020B0502040204020203" pitchFamily="34" charset="-34"/>
              </a:rPr>
              <a:t>SAUF pour les ST+&lt;24 heures </a:t>
            </a:r>
          </a:p>
        </p:txBody>
      </p:sp>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652"/>
          <a:stretch/>
        </p:blipFill>
        <p:spPr bwMode="auto">
          <a:xfrm>
            <a:off x="2971801" y="2325846"/>
            <a:ext cx="5972375" cy="3236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8944176" y="2819400"/>
            <a:ext cx="1711651"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000" dirty="0"/>
              <a:t>Code postal du lieu des DT (pas celui du lieu de résidence du patient !!)</a:t>
            </a:r>
          </a:p>
        </p:txBody>
      </p:sp>
      <p:sp>
        <p:nvSpPr>
          <p:cNvPr id="5" name="ZoneTexte 4"/>
          <p:cNvSpPr txBox="1"/>
          <p:nvPr/>
        </p:nvSpPr>
        <p:spPr>
          <a:xfrm>
            <a:off x="8952500" y="3505200"/>
            <a:ext cx="170332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000" dirty="0"/>
              <a:t>Appel (oui/non) du 15/18 par patient ou proche, </a:t>
            </a:r>
          </a:p>
          <a:p>
            <a:r>
              <a:rPr lang="fr-FR" sz="1000" b="1" dirty="0"/>
              <a:t>non médical</a:t>
            </a:r>
          </a:p>
        </p:txBody>
      </p:sp>
      <p:sp>
        <p:nvSpPr>
          <p:cNvPr id="19" name="ZoneTexte 18"/>
          <p:cNvSpPr txBox="1"/>
          <p:nvPr/>
        </p:nvSpPr>
        <p:spPr>
          <a:xfrm>
            <a:off x="8950362" y="4572000"/>
            <a:ext cx="170546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000" dirty="0"/>
              <a:t>Intervenants qui prennent en charge le patient depuis sa DT jusqu’en </a:t>
            </a:r>
            <a:r>
              <a:rPr lang="fr-FR" sz="1000" dirty="0" err="1"/>
              <a:t>coro</a:t>
            </a:r>
            <a:r>
              <a:rPr lang="fr-FR" sz="1000" dirty="0"/>
              <a:t> </a:t>
            </a:r>
          </a:p>
          <a:p>
            <a:r>
              <a:rPr lang="fr-FR" sz="1000" dirty="0"/>
              <a:t>(hors PEC téléphonique)</a:t>
            </a:r>
          </a:p>
        </p:txBody>
      </p:sp>
      <p:sp>
        <p:nvSpPr>
          <p:cNvPr id="6" name="ZoneTexte 5"/>
          <p:cNvSpPr txBox="1"/>
          <p:nvPr/>
        </p:nvSpPr>
        <p:spPr>
          <a:xfrm flipH="1">
            <a:off x="1981200" y="5828159"/>
            <a:ext cx="3886200" cy="9387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050" dirty="0"/>
              <a:t>Transport SAMU (terrestre/héliporté/non)</a:t>
            </a:r>
          </a:p>
          <a:p>
            <a:pPr marL="171450" indent="-171450">
              <a:buFont typeface="Wingdings"/>
              <a:buChar char="à"/>
            </a:pPr>
            <a:r>
              <a:rPr lang="fr-FR" sz="1050" dirty="0">
                <a:sym typeface="Wingdings" panose="05000000000000000000" pitchFamily="2" charset="2"/>
              </a:rPr>
              <a:t>Si le SAMU s’est déplacé </a:t>
            </a:r>
          </a:p>
          <a:p>
            <a:pPr marL="171450" indent="-171450">
              <a:buFont typeface="Wingdings"/>
              <a:buChar char="à"/>
            </a:pPr>
            <a:r>
              <a:rPr lang="fr-FR" sz="1050" dirty="0">
                <a:sym typeface="Wingdings" panose="05000000000000000000" pitchFamily="2" charset="2"/>
              </a:rPr>
              <a:t>Si le SAMU est intervenu pour un transfert</a:t>
            </a:r>
          </a:p>
          <a:p>
            <a:r>
              <a:rPr lang="fr-FR" sz="1200" u="sng" dirty="0">
                <a:sym typeface="Wingdings" panose="05000000000000000000" pitchFamily="2" charset="2"/>
              </a:rPr>
              <a:t>Si plusieurs SAMU, renseigner le dernier type utilisé avant d’arriver dans le centre avec </a:t>
            </a:r>
            <a:r>
              <a:rPr lang="fr-FR" sz="1200" u="sng" dirty="0" err="1">
                <a:sym typeface="Wingdings" panose="05000000000000000000" pitchFamily="2" charset="2"/>
              </a:rPr>
              <a:t>coro</a:t>
            </a:r>
            <a:r>
              <a:rPr lang="fr-FR" sz="1200" u="sng" dirty="0"/>
              <a:t> </a:t>
            </a:r>
          </a:p>
        </p:txBody>
      </p:sp>
      <p:sp>
        <p:nvSpPr>
          <p:cNvPr id="8" name="ZoneTexte 7"/>
          <p:cNvSpPr txBox="1"/>
          <p:nvPr/>
        </p:nvSpPr>
        <p:spPr>
          <a:xfrm>
            <a:off x="6400800" y="6020518"/>
            <a:ext cx="4038600" cy="553998"/>
          </a:xfrm>
          <a:prstGeom prst="rect">
            <a:avLst/>
          </a:prstGeom>
          <a:noFill/>
        </p:spPr>
        <p:txBody>
          <a:bodyPr wrap="square" rtlCol="0">
            <a:spAutoFit/>
          </a:bodyPr>
          <a:lstStyle/>
          <a:p>
            <a:r>
              <a:rPr lang="fr-FR" sz="1000" dirty="0"/>
              <a:t>Si plusieurs intervenants à la suite sont identiques, noter un seul intervenant</a:t>
            </a:r>
          </a:p>
          <a:p>
            <a:r>
              <a:rPr lang="fr-FR" sz="1000" dirty="0"/>
              <a:t>Ex : SAMU terrestre puis héliporté </a:t>
            </a:r>
            <a:r>
              <a:rPr lang="fr-FR" sz="1000" dirty="0">
                <a:sym typeface="Wingdings" panose="05000000000000000000" pitchFamily="2" charset="2"/>
              </a:rPr>
              <a:t> 1 seul intervenant = le SAMU</a:t>
            </a:r>
            <a:endParaRPr lang="fr-FR" sz="1000" dirty="0"/>
          </a:p>
        </p:txBody>
      </p:sp>
      <p:cxnSp>
        <p:nvCxnSpPr>
          <p:cNvPr id="10" name="Connecteur droit avec flèche 9"/>
          <p:cNvCxnSpPr/>
          <p:nvPr/>
        </p:nvCxnSpPr>
        <p:spPr>
          <a:xfrm flipH="1">
            <a:off x="6400801" y="3096400"/>
            <a:ext cx="2543375" cy="5612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Connecteur droit avec flèche 20"/>
          <p:cNvCxnSpPr>
            <a:stCxn id="5" idx="1"/>
          </p:cNvCxnSpPr>
          <p:nvPr/>
        </p:nvCxnSpPr>
        <p:spPr>
          <a:xfrm flipH="1">
            <a:off x="6553202" y="3782200"/>
            <a:ext cx="2399298" cy="278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Connecteur droit avec flèche 25"/>
          <p:cNvCxnSpPr/>
          <p:nvPr/>
        </p:nvCxnSpPr>
        <p:spPr>
          <a:xfrm flipH="1" flipV="1">
            <a:off x="6553202" y="4191000"/>
            <a:ext cx="2390975" cy="703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Connecteur droit avec flèche 26"/>
          <p:cNvCxnSpPr/>
          <p:nvPr/>
        </p:nvCxnSpPr>
        <p:spPr>
          <a:xfrm flipV="1">
            <a:off x="3810000" y="4724400"/>
            <a:ext cx="1676400" cy="110375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Flèche droite 19"/>
          <p:cNvSpPr/>
          <p:nvPr/>
        </p:nvSpPr>
        <p:spPr>
          <a:xfrm>
            <a:off x="6016959" y="6096718"/>
            <a:ext cx="381000" cy="401598"/>
          </a:xfrm>
          <a:prstGeom prst="rightArrow">
            <a:avLst>
              <a:gd name="adj1" fmla="val 53959"/>
              <a:gd name="adj2" fmla="val 5208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30" name="Flèche droite 29"/>
          <p:cNvSpPr/>
          <p:nvPr/>
        </p:nvSpPr>
        <p:spPr>
          <a:xfrm rot="5400000">
            <a:off x="9487994" y="5411103"/>
            <a:ext cx="381000" cy="401598"/>
          </a:xfrm>
          <a:prstGeom prst="rightArrow">
            <a:avLst>
              <a:gd name="adj1" fmla="val 53959"/>
              <a:gd name="adj2" fmla="val 5208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33" name="ZoneTexte 32"/>
          <p:cNvSpPr txBox="1"/>
          <p:nvPr/>
        </p:nvSpPr>
        <p:spPr>
          <a:xfrm>
            <a:off x="8965096" y="4141192"/>
            <a:ext cx="169073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000" dirty="0"/>
              <a:t>1</a:t>
            </a:r>
            <a:r>
              <a:rPr lang="fr-FR" sz="1000" baseline="30000" dirty="0"/>
              <a:t>er</a:t>
            </a:r>
            <a:r>
              <a:rPr lang="fr-FR" sz="1000" dirty="0"/>
              <a:t> H d’accueil (vous, ou celui qui vous adresse le patient)</a:t>
            </a:r>
            <a:endParaRPr lang="fr-FR" sz="1000" b="1" dirty="0"/>
          </a:p>
        </p:txBody>
      </p:sp>
      <p:cxnSp>
        <p:nvCxnSpPr>
          <p:cNvPr id="34" name="Connecteur droit avec flèche 33"/>
          <p:cNvCxnSpPr/>
          <p:nvPr/>
        </p:nvCxnSpPr>
        <p:spPr>
          <a:xfrm flipH="1" flipV="1">
            <a:off x="6553202" y="3982955"/>
            <a:ext cx="2390975" cy="3582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8" name="Espace réservé du pied de page 2"/>
          <p:cNvSpPr txBox="1">
            <a:spLocks/>
          </p:cNvSpPr>
          <p:nvPr/>
        </p:nvSpPr>
        <p:spPr>
          <a:xfrm>
            <a:off x="9067800" y="6569076"/>
            <a:ext cx="1622989" cy="365125"/>
          </a:xfrm>
          <a:prstGeom prst="rect">
            <a:avLst/>
          </a:prstGeom>
        </p:spPr>
        <p:txBody>
          <a:bodyPr vert="horz" lIns="91440" tIns="45720" rIns="91440" bIns="45720" rtlCol="0" anchor="ctr"/>
          <a:lstStyle>
            <a:defPPr>
              <a:defRPr lang="fr-FR"/>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defRPr/>
            </a:pPr>
            <a:r>
              <a:rPr lang="fr-FR" altLang="fr-FR" sz="800" i="1" dirty="0">
                <a:latin typeface="Leelawadee" panose="020B0502040204020203" pitchFamily="34" charset="-34"/>
                <a:cs typeface="Leelawadee" panose="020B0502040204020203" pitchFamily="34" charset="-34"/>
              </a:rPr>
              <a:t>Registre France PCI</a:t>
            </a:r>
          </a:p>
        </p:txBody>
      </p:sp>
    </p:spTree>
    <p:extLst>
      <p:ext uri="{BB962C8B-B14F-4D97-AF65-F5344CB8AC3E}">
        <p14:creationId xmlns:p14="http://schemas.microsoft.com/office/powerpoint/2010/main" val="376465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1875</Words>
  <Application>Microsoft Macintosh PowerPoint</Application>
  <PresentationFormat>Grand écran</PresentationFormat>
  <Paragraphs>361</Paragraphs>
  <Slides>41</Slides>
  <Notes>14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41</vt:i4>
      </vt:variant>
    </vt:vector>
  </HeadingPairs>
  <TitlesOfParts>
    <vt:vector size="52" baseType="lpstr">
      <vt:lpstr>Arial</vt:lpstr>
      <vt:lpstr>Avenir Next Demi Bold</vt:lpstr>
      <vt:lpstr>Calibri</vt:lpstr>
      <vt:lpstr>Calibri Light</vt:lpstr>
      <vt:lpstr>Corbel</vt:lpstr>
      <vt:lpstr>Helvetica</vt:lpstr>
      <vt:lpstr>Leelawadee</vt:lpstr>
      <vt:lpstr>Leelawadee UI</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Projets en cours </vt:lpstr>
      <vt:lpstr>Safety and efficacy of very short dual antiplatelet therapy followed by P2Y12 inhibitor monotherapy in older patients undergoing percutaneous coronary intervention SOLO PCI randomized controlled trial   Projet d’une étude randomisée nichée dans un registre</vt:lpstr>
      <vt:lpstr>EuroHeart – The Mission</vt:lpstr>
      <vt:lpstr>EuroHeart Network</vt:lpstr>
      <vt:lpstr>Candidate countries</vt:lpstr>
      <vt:lpstr>Présentation PowerPoint</vt:lpstr>
      <vt:lpstr>Présentation PowerPoint</vt:lpstr>
      <vt:lpstr>Présentation PowerPoint</vt:lpstr>
      <vt:lpstr>Présentation PowerPoint</vt:lpstr>
      <vt:lpstr>Présentation PowerPoint</vt:lpstr>
      <vt:lpstr>Présentation PowerPoint</vt:lpstr>
      <vt:lpstr>Évaluation de l’activité de Cardiologie interventionnelle      Améliorer les pratiques        Recherche Clinique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tomasini sophie APSOS</dc:creator>
  <cp:lastModifiedBy>nicolas lhoest</cp:lastModifiedBy>
  <cp:revision>46</cp:revision>
  <dcterms:created xsi:type="dcterms:W3CDTF">2023-03-20T14:16:22Z</dcterms:created>
  <dcterms:modified xsi:type="dcterms:W3CDTF">2024-03-22T13:36:46Z</dcterms:modified>
</cp:coreProperties>
</file>