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media1.mp4" ContentType="video/unknown"/>
  <Override PartName="/ppt/media/media1.mov" ContentType="video/unknown"/>
  <Override PartName="/ppt/media/media2.mp4" ContentType="video/unknown"/>
  <Override PartName="/ppt/media/media3.mp4" ContentType="video/unknown"/>
  <Override PartName="/ppt/media/media2.mov" ContentType="video/unknown"/>
  <Override PartName="/ppt/media/media3.mov" ContentType="video/unknown"/>
  <Override PartName="/ppt/media/media4.mov" ContentType="video/unknown"/>
  <Override PartName="/ppt/media/media4.mp4" ContentType="video/unknown"/>
  <Override PartName="/ppt/media/media5.mov" ContentType="video/unknown"/>
  <Override PartName="/ppt/media/media5.mp4" ContentType="video/unknown"/>
  <Override PartName="/ppt/media/media6.mov" ContentType="video/unknown"/>
  <Override PartName="/ppt/media/media6.mp4" ContentType="video/unknown"/>
  <Override PartName="/ppt/media/media7.mp4" ContentType="video/unknown"/>
  <Override PartName="/ppt/media/media7.mov" ContentType="video/unknown"/>
  <Override PartName="/ppt/media/media8.mov" ContentType="video/unknown"/>
  <Override PartName="/ppt/media/media9.mov" ContentType="video/unknown"/>
  <Override PartName="/ppt/media/image1.jpeg" ContentType="image/jpeg"/>
  <Override PartName="/ppt/media/media10.mov" ContentType="video/unknown"/>
  <Override PartName="/ppt/media/media8.mp4" ContentType="video/unknown"/>
  <Override PartName="/ppt/media/image2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lumOff val="-13575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114395"/>
              <a:lumOff val="-24975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E1E0DA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3">
              <a:hueOff val="362282"/>
              <a:satOff val="31803"/>
              <a:lumOff val="-18242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 Light"/>
          <a:ea typeface="Helvetica Neue Light"/>
          <a:cs typeface="Helvetica Neue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 b="def" i="def"/>
      <a:tcStyle>
        <a:tcBdr/>
        <a:fill>
          <a:solidFill>
            <a:srgbClr val="EDEADD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9BA00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DADBDA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146070"/>
              <a:satOff val="-10048"/>
              <a:lumOff val="-30626"/>
            </a:schemeClr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B5B5C1"/>
          </a:solidFill>
        </a:fill>
      </a:tcStyle>
    </a:wholeTbl>
    <a:band2H>
      <a:tcTxStyle b="def" i="def"/>
      <a:tcStyle>
        <a:tcBdr/>
        <a:fill>
          <a:solidFill>
            <a:srgbClr val="9A9AA5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85F"/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re et sous-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e du titre"/>
          <p:cNvSpPr txBox="1"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Texte du titre</a:t>
            </a:r>
          </a:p>
        </p:txBody>
      </p:sp>
      <p:sp>
        <p:nvSpPr>
          <p:cNvPr id="12" name="Texte niveau 1…"/>
          <p:cNvSpPr txBox="1"/>
          <p:nvPr>
            <p:ph type="body" sz="quarter" idx="1"/>
          </p:nvPr>
        </p:nvSpPr>
        <p:spPr>
          <a:xfrm>
            <a:off x="1270000" y="50419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700"/>
            </a:lvl1pPr>
            <a:lvl2pPr marL="0" indent="0" algn="ctr">
              <a:spcBef>
                <a:spcPts val="0"/>
              </a:spcBef>
              <a:buSzTx/>
              <a:buNone/>
              <a:defRPr sz="3700"/>
            </a:lvl2pPr>
            <a:lvl3pPr marL="0" indent="0" algn="ctr">
              <a:spcBef>
                <a:spcPts val="0"/>
              </a:spcBef>
              <a:buSzTx/>
              <a:buNone/>
              <a:defRPr sz="3700"/>
            </a:lvl3pPr>
            <a:lvl4pPr marL="0" indent="0" algn="ctr">
              <a:spcBef>
                <a:spcPts val="0"/>
              </a:spcBef>
              <a:buSzTx/>
              <a:buNone/>
              <a:defRPr sz="3700"/>
            </a:lvl4pPr>
            <a:lvl5pPr marL="0" indent="0" algn="ctr">
              <a:spcBef>
                <a:spcPts val="0"/>
              </a:spcBef>
              <a:buSzTx/>
              <a:buNone/>
              <a:defRPr sz="3700"/>
            </a:lvl5pPr>
          </a:lstStyle>
          <a:p>
            <a:pPr/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13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Helvetica Neue Thin"/>
                <a:ea typeface="Helvetica Neue Thin"/>
                <a:cs typeface="Helvetica Neue Thin"/>
                <a:sym typeface="Helvetica Neue Thin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Horizont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/>
          <p:nvPr>
            <p:ph type="pic" idx="13"/>
          </p:nvPr>
        </p:nvSpPr>
        <p:spPr>
          <a:xfrm>
            <a:off x="1622088" y="289099"/>
            <a:ext cx="9753603" cy="6505789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Texte du titre"/>
          <p:cNvSpPr txBox="1"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/>
            <a:r>
              <a:t>Texte du titre</a:t>
            </a:r>
          </a:p>
        </p:txBody>
      </p:sp>
      <p:sp>
        <p:nvSpPr>
          <p:cNvPr id="22" name="Texte niveau 1…"/>
          <p:cNvSpPr txBox="1"/>
          <p:nvPr>
            <p:ph type="body" sz="quarter" idx="1"/>
          </p:nvPr>
        </p:nvSpPr>
        <p:spPr>
          <a:xfrm>
            <a:off x="1270000" y="81534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700"/>
            </a:lvl1pPr>
            <a:lvl2pPr marL="0" indent="0" algn="ctr">
              <a:spcBef>
                <a:spcPts val="0"/>
              </a:spcBef>
              <a:buSzTx/>
              <a:buNone/>
              <a:defRPr sz="3700"/>
            </a:lvl2pPr>
            <a:lvl3pPr marL="0" indent="0" algn="ctr">
              <a:spcBef>
                <a:spcPts val="0"/>
              </a:spcBef>
              <a:buSzTx/>
              <a:buNone/>
              <a:defRPr sz="3700"/>
            </a:lvl3pPr>
            <a:lvl4pPr marL="0" indent="0" algn="ctr">
              <a:spcBef>
                <a:spcPts val="0"/>
              </a:spcBef>
              <a:buSzTx/>
              <a:buNone/>
              <a:defRPr sz="3700"/>
            </a:lvl4pPr>
            <a:lvl5pPr marL="0" indent="0" algn="ctr">
              <a:spcBef>
                <a:spcPts val="0"/>
              </a:spcBef>
              <a:buSzTx/>
              <a:buNone/>
              <a:defRPr sz="3700"/>
            </a:lvl5pPr>
          </a:lstStyle>
          <a:p>
            <a:pPr/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23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re - Centr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e du titre"/>
          <p:cNvSpPr txBox="1"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Texte du titre</a:t>
            </a:r>
          </a:p>
        </p:txBody>
      </p:sp>
      <p:sp>
        <p:nvSpPr>
          <p:cNvPr id="31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/>
          <p:nvPr>
            <p:ph type="pic" idx="13"/>
          </p:nvPr>
        </p:nvSpPr>
        <p:spPr>
          <a:xfrm>
            <a:off x="2263775" y="613833"/>
            <a:ext cx="12401550" cy="82677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Texte du titre"/>
          <p:cNvSpPr txBox="1"/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Texte du titre</a:t>
            </a:r>
          </a:p>
        </p:txBody>
      </p:sp>
      <p:sp>
        <p:nvSpPr>
          <p:cNvPr id="40" name="Texte niveau 1…"/>
          <p:cNvSpPr txBox="1"/>
          <p:nvPr>
            <p:ph type="body" sz="quarter" idx="1"/>
          </p:nvPr>
        </p:nvSpPr>
        <p:spPr>
          <a:xfrm>
            <a:off x="952500" y="4724400"/>
            <a:ext cx="5334000" cy="41148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700"/>
            </a:lvl1pPr>
            <a:lvl2pPr marL="0" indent="0" algn="ctr">
              <a:spcBef>
                <a:spcPts val="0"/>
              </a:spcBef>
              <a:buSzTx/>
              <a:buNone/>
              <a:defRPr sz="3700"/>
            </a:lvl2pPr>
            <a:lvl3pPr marL="0" indent="0" algn="ctr">
              <a:spcBef>
                <a:spcPts val="0"/>
              </a:spcBef>
              <a:buSzTx/>
              <a:buNone/>
              <a:defRPr sz="3700"/>
            </a:lvl3pPr>
            <a:lvl4pPr marL="0" indent="0" algn="ctr">
              <a:spcBef>
                <a:spcPts val="0"/>
              </a:spcBef>
              <a:buSzTx/>
              <a:buNone/>
              <a:defRPr sz="3700"/>
            </a:lvl4pPr>
            <a:lvl5pPr marL="0" indent="0" algn="ctr">
              <a:spcBef>
                <a:spcPts val="0"/>
              </a:spcBef>
              <a:buSzTx/>
              <a:buNone/>
              <a:defRPr sz="3700"/>
            </a:lvl5pPr>
          </a:lstStyle>
          <a:p>
            <a:pPr/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41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re - Ha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e du titr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Texte du titre</a:t>
            </a:r>
          </a:p>
        </p:txBody>
      </p:sp>
      <p:sp>
        <p:nvSpPr>
          <p:cNvPr id="49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re et pu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e du titr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Texte du titre</a:t>
            </a:r>
          </a:p>
        </p:txBody>
      </p:sp>
      <p:sp>
        <p:nvSpPr>
          <p:cNvPr id="57" name="Texte niveau 1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58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re, puces e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/>
          <p:nvPr>
            <p:ph type="pic" idx="13"/>
          </p:nvPr>
        </p:nvSpPr>
        <p:spPr>
          <a:xfrm>
            <a:off x="4086225" y="2586566"/>
            <a:ext cx="9429750" cy="62865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Texte du titr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Texte du titre</a:t>
            </a:r>
          </a:p>
        </p:txBody>
      </p:sp>
      <p:sp>
        <p:nvSpPr>
          <p:cNvPr id="67" name="Texte niveau 1…"/>
          <p:cNvSpPr txBox="1"/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pPr/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68" name="Numéro de diapositive"/>
          <p:cNvSpPr txBox="1"/>
          <p:nvPr>
            <p:ph type="sldNum" sz="quarter" idx="2"/>
          </p:nvPr>
        </p:nvSpPr>
        <p:spPr>
          <a:xfrm>
            <a:off x="6328884" y="9296400"/>
            <a:ext cx="340259" cy="342900"/>
          </a:xfrm>
          <a:prstGeom prst="rect">
            <a:avLst/>
          </a:prstGeom>
        </p:spPr>
        <p:txBody>
          <a:bodyPr/>
          <a:lstStyle>
            <a:lvl1pPr>
              <a:defRPr>
                <a:latin typeface="Helvetica Light"/>
                <a:ea typeface="Helvetica Light"/>
                <a:cs typeface="Helvetica Light"/>
                <a:sym typeface="Helvetica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u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exte niveau 1…"/>
          <p:cNvSpPr txBox="1"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/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76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3 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/>
          <p:nvPr>
            <p:ph type="pic" sz="quarter" idx="13"/>
          </p:nvPr>
        </p:nvSpPr>
        <p:spPr>
          <a:xfrm>
            <a:off x="6680200" y="5029200"/>
            <a:ext cx="6054748" cy="4038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Image"/>
          <p:cNvSpPr/>
          <p:nvPr>
            <p:ph type="pic" sz="quarter" idx="14"/>
          </p:nvPr>
        </p:nvSpPr>
        <p:spPr>
          <a:xfrm>
            <a:off x="6502400" y="889000"/>
            <a:ext cx="5867400" cy="3911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Image"/>
          <p:cNvSpPr/>
          <p:nvPr>
            <p:ph type="pic" idx="15"/>
          </p:nvPr>
        </p:nvSpPr>
        <p:spPr>
          <a:xfrm>
            <a:off x="-2374900" y="889000"/>
            <a:ext cx="11982450" cy="79883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it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-Gilles Allain"/>
          <p:cNvSpPr txBox="1"/>
          <p:nvPr>
            <p:ph type="body" sz="quarter" idx="13"/>
          </p:nvPr>
        </p:nvSpPr>
        <p:spPr>
          <a:xfrm>
            <a:off x="1270000" y="6362700"/>
            <a:ext cx="10464800" cy="461366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i="1" sz="2400"/>
            </a:lvl1pPr>
          </a:lstStyle>
          <a:p>
            <a:pPr/>
            <a:r>
              <a:t>-Gilles Allain</a:t>
            </a:r>
          </a:p>
        </p:txBody>
      </p:sp>
      <p:sp>
        <p:nvSpPr>
          <p:cNvPr id="94" name="« Saisissez une citation ici. »"/>
          <p:cNvSpPr txBox="1"/>
          <p:nvPr>
            <p:ph type="body" sz="quarter" idx="14"/>
          </p:nvPr>
        </p:nvSpPr>
        <p:spPr>
          <a:xfrm>
            <a:off x="1270000" y="4267112"/>
            <a:ext cx="10464800" cy="60977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400"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pPr/>
            <a:r>
              <a:t>« Saisissez une citation ici. » </a:t>
            </a:r>
          </a:p>
        </p:txBody>
      </p:sp>
      <p:sp>
        <p:nvSpPr>
          <p:cNvPr id="95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/>
          <p:nvPr>
            <p:ph type="pic" idx="13"/>
          </p:nvPr>
        </p:nvSpPr>
        <p:spPr>
          <a:xfrm>
            <a:off x="-949853" y="0"/>
            <a:ext cx="14904506" cy="9944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Vie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e du titre"/>
          <p:cNvSpPr txBox="1"/>
          <p:nvPr>
            <p:ph type="title"/>
          </p:nvPr>
        </p:nvSpPr>
        <p:spPr>
          <a:xfrm>
            <a:off x="952500" y="2540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Texte du titre</a:t>
            </a:r>
          </a:p>
        </p:txBody>
      </p:sp>
      <p:sp>
        <p:nvSpPr>
          <p:cNvPr id="3" name="Texte niveau 1…"/>
          <p:cNvSpPr txBox="1"/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Texte niveau 1</a:t>
            </a:r>
          </a:p>
          <a:p>
            <a:pPr lvl="1"/>
            <a:r>
              <a:t>Texte niveau 2</a:t>
            </a:r>
          </a:p>
          <a:p>
            <a:pPr lvl="2"/>
            <a:r>
              <a:t>Texte niveau 3</a:t>
            </a:r>
          </a:p>
          <a:p>
            <a:pPr lvl="3"/>
            <a:r>
              <a:t>Texte niveau 4</a:t>
            </a:r>
          </a:p>
          <a:p>
            <a:pPr lvl="4"/>
            <a:r>
              <a:t>Texte niveau 5</a:t>
            </a:r>
          </a:p>
        </p:txBody>
      </p:sp>
      <p:sp>
        <p:nvSpPr>
          <p:cNvPr id="4" name="Numéro de diapositive"/>
          <p:cNvSpPr txBox="1"/>
          <p:nvPr>
            <p:ph type="sldNum" sz="quarter" idx="2"/>
          </p:nvPr>
        </p:nvSpPr>
        <p:spPr>
          <a:xfrm>
            <a:off x="6328884" y="9296400"/>
            <a:ext cx="340259" cy="324306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b="0" sz="16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"/><Relationship Id="rId3" Type="http://schemas.openxmlformats.org/officeDocument/2006/relationships/image" Target="../media/image2.tif"/><Relationship Id="rId4" Type="http://schemas.openxmlformats.org/officeDocument/2006/relationships/image" Target="../media/image3.tif"/><Relationship Id="rId5" Type="http://schemas.openxmlformats.org/officeDocument/2006/relationships/image" Target="../media/image4.tif"/><Relationship Id="rId6" Type="http://schemas.openxmlformats.org/officeDocument/2006/relationships/image" Target="../media/image5.tif"/><Relationship Id="rId7" Type="http://schemas.openxmlformats.org/officeDocument/2006/relationships/image" Target="../media/image6.tif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tif"/><Relationship Id="rId3" Type="http://schemas.openxmlformats.org/officeDocument/2006/relationships/image" Target="../media/image8.tif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9.tif"/><Relationship Id="rId5" Type="http://schemas.openxmlformats.org/officeDocument/2006/relationships/image" Target="../media/image10.tif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1.tif"/><Relationship Id="rId3" Type="http://schemas.openxmlformats.org/officeDocument/2006/relationships/image" Target="../media/image3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3" Type="http://schemas.microsoft.com/office/2007/relationships/media" Target="../media/media1.mp4"/><Relationship Id="rId4" Type="http://schemas.openxmlformats.org/officeDocument/2006/relationships/image" Target="../media/image4.png"/><Relationship Id="rId5" Type="http://schemas.openxmlformats.org/officeDocument/2006/relationships/image" Target="../media/image12.tif"/><Relationship Id="rId6" Type="http://schemas.openxmlformats.org/officeDocument/2006/relationships/image" Target="../media/image13.tif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video" Target="../media/media1.mov"/><Relationship Id="rId3" Type="http://schemas.microsoft.com/office/2007/relationships/media" Target="../media/media1.mov"/><Relationship Id="rId4" Type="http://schemas.openxmlformats.org/officeDocument/2006/relationships/image" Target="../media/image5.png"/><Relationship Id="rId5" Type="http://schemas.openxmlformats.org/officeDocument/2006/relationships/video" Target="../media/media2.mp4"/><Relationship Id="rId6" Type="http://schemas.microsoft.com/office/2007/relationships/media" Target="../media/media2.mp4"/><Relationship Id="rId7" Type="http://schemas.openxmlformats.org/officeDocument/2006/relationships/image" Target="../media/image6.png"/><Relationship Id="rId8" Type="http://schemas.openxmlformats.org/officeDocument/2006/relationships/video" Target="../media/media3.mp4"/><Relationship Id="rId9" Type="http://schemas.microsoft.com/office/2007/relationships/media" Target="../media/media3.mp4"/><Relationship Id="rId10" Type="http://schemas.openxmlformats.org/officeDocument/2006/relationships/image" Target="../media/image7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4.tif"/><Relationship Id="rId3" Type="http://schemas.openxmlformats.org/officeDocument/2006/relationships/image" Target="../media/image15.tif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video" Target="../media/media2.mov"/><Relationship Id="rId3" Type="http://schemas.microsoft.com/office/2007/relationships/media" Target="../media/media2.mov"/><Relationship Id="rId4" Type="http://schemas.openxmlformats.org/officeDocument/2006/relationships/image" Target="../media/image9.png"/><Relationship Id="rId5" Type="http://schemas.openxmlformats.org/officeDocument/2006/relationships/image" Target="../media/image15.tif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video" Target="../media/media3.mov"/><Relationship Id="rId3" Type="http://schemas.microsoft.com/office/2007/relationships/media" Target="../media/media3.mov"/><Relationship Id="rId4" Type="http://schemas.openxmlformats.org/officeDocument/2006/relationships/image" Target="../media/image10.png"/><Relationship Id="rId5" Type="http://schemas.openxmlformats.org/officeDocument/2006/relationships/image" Target="../media/image15.tif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video" Target="../media/media4.mov"/><Relationship Id="rId3" Type="http://schemas.microsoft.com/office/2007/relationships/media" Target="../media/media4.mov"/><Relationship Id="rId4" Type="http://schemas.openxmlformats.org/officeDocument/2006/relationships/image" Target="../media/image11.png"/><Relationship Id="rId5" Type="http://schemas.openxmlformats.org/officeDocument/2006/relationships/image" Target="../media/image16.tif"/><Relationship Id="rId6" Type="http://schemas.openxmlformats.org/officeDocument/2006/relationships/video" Target="../media/media4.mp4"/><Relationship Id="rId7" Type="http://schemas.microsoft.com/office/2007/relationships/media" Target="../media/media4.mp4"/><Relationship Id="rId8" Type="http://schemas.openxmlformats.org/officeDocument/2006/relationships/image" Target="../media/image12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video" Target="../media/media5.mov"/><Relationship Id="rId3" Type="http://schemas.microsoft.com/office/2007/relationships/media" Target="../media/media5.mov"/><Relationship Id="rId4" Type="http://schemas.openxmlformats.org/officeDocument/2006/relationships/image" Target="../media/image13.png"/><Relationship Id="rId5" Type="http://schemas.openxmlformats.org/officeDocument/2006/relationships/image" Target="../media/image16.tif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video" Target="../media/media5.mp4"/><Relationship Id="rId3" Type="http://schemas.microsoft.com/office/2007/relationships/media" Target="../media/media5.mp4"/><Relationship Id="rId4" Type="http://schemas.openxmlformats.org/officeDocument/2006/relationships/image" Target="../media/image14.png"/><Relationship Id="rId5" Type="http://schemas.openxmlformats.org/officeDocument/2006/relationships/image" Target="../media/image16.tif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video" Target="../media/media6.mov"/><Relationship Id="rId3" Type="http://schemas.microsoft.com/office/2007/relationships/media" Target="../media/media6.mov"/><Relationship Id="rId4" Type="http://schemas.openxmlformats.org/officeDocument/2006/relationships/image" Target="../media/image15.png"/><Relationship Id="rId5" Type="http://schemas.openxmlformats.org/officeDocument/2006/relationships/image" Target="../media/image16.tif"/><Relationship Id="rId6" Type="http://schemas.openxmlformats.org/officeDocument/2006/relationships/video" Target="../media/media6.mp4"/><Relationship Id="rId7" Type="http://schemas.microsoft.com/office/2007/relationships/media" Target="../media/media6.mp4"/><Relationship Id="rId8" Type="http://schemas.openxmlformats.org/officeDocument/2006/relationships/image" Target="../media/image16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6.tif"/><Relationship Id="rId3" Type="http://schemas.openxmlformats.org/officeDocument/2006/relationships/video" Target="../media/media7.mp4"/><Relationship Id="rId4" Type="http://schemas.microsoft.com/office/2007/relationships/media" Target="../media/media7.mp4"/><Relationship Id="rId5" Type="http://schemas.openxmlformats.org/officeDocument/2006/relationships/image" Target="../media/image17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video" Target="../media/media7.mov"/><Relationship Id="rId3" Type="http://schemas.microsoft.com/office/2007/relationships/media" Target="../media/media7.mov"/><Relationship Id="rId4" Type="http://schemas.openxmlformats.org/officeDocument/2006/relationships/image" Target="../media/image18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video" Target="../media/media8.mov"/><Relationship Id="rId3" Type="http://schemas.microsoft.com/office/2007/relationships/media" Target="../media/media8.mov"/><Relationship Id="rId4" Type="http://schemas.openxmlformats.org/officeDocument/2006/relationships/image" Target="../media/image19.png"/><Relationship Id="rId5" Type="http://schemas.openxmlformats.org/officeDocument/2006/relationships/image" Target="../media/image17.tif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video" Target="../media/media9.mov"/><Relationship Id="rId3" Type="http://schemas.microsoft.com/office/2007/relationships/media" Target="../media/media9.mov"/><Relationship Id="rId4" Type="http://schemas.openxmlformats.org/officeDocument/2006/relationships/image" Target="../media/image20.png"/><Relationship Id="rId5" Type="http://schemas.openxmlformats.org/officeDocument/2006/relationships/image" Target="../media/image18.tif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jpeg"/><Relationship Id="rId3" Type="http://schemas.openxmlformats.org/officeDocument/2006/relationships/image" Target="../media/image19.tif"/><Relationship Id="rId4" Type="http://schemas.openxmlformats.org/officeDocument/2006/relationships/image" Target="../media/image20.tif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video" Target="../media/media10.mov"/><Relationship Id="rId3" Type="http://schemas.microsoft.com/office/2007/relationships/media" Target="../media/media10.mov"/><Relationship Id="rId4" Type="http://schemas.openxmlformats.org/officeDocument/2006/relationships/image" Target="../media/image21.png"/><Relationship Id="rId5" Type="http://schemas.openxmlformats.org/officeDocument/2006/relationships/video" Target="../media/media8.mp4"/><Relationship Id="rId6" Type="http://schemas.microsoft.com/office/2007/relationships/media" Target="../media/media8.mp4"/><Relationship Id="rId7" Type="http://schemas.openxmlformats.org/officeDocument/2006/relationships/image" Target="../media/image22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3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4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1.tif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jpeg"/><Relationship Id="rId3" Type="http://schemas.openxmlformats.org/officeDocument/2006/relationships/image" Target="../media/image22.tif"/><Relationship Id="rId4" Type="http://schemas.openxmlformats.org/officeDocument/2006/relationships/image" Target="../media/image23.tif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68231" y="1823794"/>
            <a:ext cx="4239316" cy="6106012"/>
          </a:xfrm>
          <a:prstGeom prst="rect">
            <a:avLst/>
          </a:prstGeom>
          <a:ln w="12700">
            <a:miter lim="400000"/>
          </a:ln>
        </p:spPr>
      </p:pic>
      <p:pic>
        <p:nvPicPr>
          <p:cNvPr id="120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648310" y="138030"/>
            <a:ext cx="4239316" cy="120817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1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256001" y="321038"/>
            <a:ext cx="2423464" cy="84215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" name="Image" descr="Image"/>
          <p:cNvPicPr>
            <a:picLocks noChangeAspect="1"/>
          </p:cNvPicPr>
          <p:nvPr/>
        </p:nvPicPr>
        <p:blipFill>
          <a:blip r:embed="rId5">
            <a:extLst/>
          </a:blip>
          <a:srcRect l="6594" t="5965" r="6594" b="5965"/>
          <a:stretch>
            <a:fillRect/>
          </a:stretch>
        </p:blipFill>
        <p:spPr>
          <a:xfrm>
            <a:off x="117174" y="75365"/>
            <a:ext cx="1426957" cy="1333363"/>
          </a:xfrm>
          <a:prstGeom prst="rect">
            <a:avLst/>
          </a:prstGeom>
          <a:ln w="12700">
            <a:miter lim="400000"/>
          </a:ln>
        </p:spPr>
      </p:pic>
      <p:pic>
        <p:nvPicPr>
          <p:cNvPr id="123" name="Image" descr="Image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577189" y="138030"/>
            <a:ext cx="1208170" cy="1208170"/>
          </a:xfrm>
          <a:prstGeom prst="rect">
            <a:avLst/>
          </a:prstGeom>
          <a:ln w="12700">
            <a:miter lim="400000"/>
          </a:ln>
        </p:spPr>
      </p:pic>
      <p:sp>
        <p:nvSpPr>
          <p:cNvPr id="124" name="Lucas Salvati - 23/3/2024"/>
          <p:cNvSpPr txBox="1"/>
          <p:nvPr/>
        </p:nvSpPr>
        <p:spPr>
          <a:xfrm>
            <a:off x="1270000" y="8183743"/>
            <a:ext cx="10464800" cy="12081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b">
            <a:normAutofit fontScale="100000" lnSpcReduction="0"/>
          </a:bodyPr>
          <a:lstStyle>
            <a:lvl1pPr>
              <a:defRPr b="0" sz="3200">
                <a:latin typeface="Avenir Book Oblique"/>
                <a:ea typeface="Avenir Book Oblique"/>
                <a:cs typeface="Avenir Book Oblique"/>
                <a:sym typeface="Avenir Book Oblique"/>
              </a:defRPr>
            </a:lvl1pPr>
          </a:lstStyle>
          <a:p>
            <a:pPr/>
            <a:r>
              <a:t>Lucas Salvati - 23/3/2024</a:t>
            </a:r>
          </a:p>
        </p:txBody>
      </p:sp>
      <p:sp>
        <p:nvSpPr>
          <p:cNvPr id="125" name="FOP…"/>
          <p:cNvSpPr txBox="1"/>
          <p:nvPr>
            <p:ph type="ctrTitle"/>
          </p:nvPr>
        </p:nvSpPr>
        <p:spPr>
          <a:xfrm>
            <a:off x="6115343" y="1823794"/>
            <a:ext cx="5021226" cy="6106012"/>
          </a:xfrm>
          <a:prstGeom prst="rect">
            <a:avLst/>
          </a:prstGeom>
        </p:spPr>
        <p:txBody>
          <a:bodyPr/>
          <a:lstStyle/>
          <a:p>
            <a:pPr>
              <a:defRPr sz="12600">
                <a:latin typeface="Impact"/>
                <a:ea typeface="Impact"/>
                <a:cs typeface="Impact"/>
                <a:sym typeface="Impact"/>
              </a:defRPr>
            </a:pPr>
            <a:r>
              <a:t>FOP </a:t>
            </a:r>
          </a:p>
          <a:p>
            <a:pPr>
              <a:defRPr sz="12600">
                <a:latin typeface="Impact"/>
                <a:ea typeface="Impact"/>
                <a:cs typeface="Impact"/>
                <a:sym typeface="Impact"/>
              </a:defRPr>
            </a:pPr>
            <a:r>
              <a:t>qui </a:t>
            </a:r>
          </a:p>
          <a:p>
            <a:pPr>
              <a:defRPr sz="12600">
                <a:latin typeface="Impact"/>
                <a:ea typeface="Impact"/>
                <a:cs typeface="Impact"/>
                <a:sym typeface="Impact"/>
              </a:defRPr>
            </a:pPr>
            <a:r>
              <a:t>peut !</a:t>
            </a:r>
          </a:p>
        </p:txBody>
      </p:sp>
      <p:pic>
        <p:nvPicPr>
          <p:cNvPr id="126" name="Image" descr="Image"/>
          <p:cNvPicPr>
            <a:picLocks noChangeAspect="1"/>
          </p:cNvPicPr>
          <p:nvPr/>
        </p:nvPicPr>
        <p:blipFill>
          <a:blip r:embed="rId7">
            <a:extLst/>
          </a:blip>
          <a:srcRect l="0" t="0" r="51550" b="0"/>
          <a:stretch>
            <a:fillRect/>
          </a:stretch>
        </p:blipFill>
        <p:spPr>
          <a:xfrm>
            <a:off x="11080601" y="8590408"/>
            <a:ext cx="1815807" cy="92197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Cas cliniqu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Cas clinique</a:t>
            </a:r>
          </a:p>
        </p:txBody>
      </p:sp>
      <p:sp>
        <p:nvSpPr>
          <p:cNvPr id="129" name="Mr. C ; 52 ans.…"/>
          <p:cNvSpPr txBox="1"/>
          <p:nvPr>
            <p:ph type="body" idx="1"/>
          </p:nvPr>
        </p:nvSpPr>
        <p:spPr>
          <a:xfrm>
            <a:off x="952500" y="2365413"/>
            <a:ext cx="11099800" cy="6749974"/>
          </a:xfrm>
          <a:prstGeom prst="rect">
            <a:avLst/>
          </a:prstGeom>
        </p:spPr>
        <p:txBody>
          <a:bodyPr/>
          <a:lstStyle/>
          <a:p>
            <a:pPr/>
            <a:r>
              <a:t>Mr. C ; 52 ans.</a:t>
            </a:r>
          </a:p>
          <a:p>
            <a:pPr/>
            <a:r>
              <a:t>AVC ischémique cryptogénique  fronto-pariétal gauche (déficit sensitif et moteur du membre inférieur droit).</a:t>
            </a:r>
          </a:p>
          <a:p>
            <a:pPr/>
            <a:r>
              <a:t>Holter puis spider-flash : RAS.</a:t>
            </a:r>
          </a:p>
          <a:p>
            <a:pPr/>
            <a:r>
              <a:t>Récupération ad integrum.</a:t>
            </a:r>
          </a:p>
          <a:p>
            <a:pPr/>
            <a:r>
              <a:t>ETT puis ETO : FOP avec ASIA (excursion 19 mm).</a:t>
            </a:r>
          </a:p>
          <a:p>
            <a:pPr marL="0" indent="0">
              <a:buSzTx/>
              <a:buNone/>
            </a:pPr>
            <a:r>
              <a:t>→ FOPas déconner : décision de fermeture en prévention des récidives.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25746" y="374757"/>
            <a:ext cx="7971445" cy="5762732"/>
          </a:xfrm>
          <a:prstGeom prst="rect">
            <a:avLst/>
          </a:prstGeom>
          <a:ln w="12700">
            <a:miter lim="400000"/>
          </a:ln>
        </p:spPr>
      </p:pic>
      <p:pic>
        <p:nvPicPr>
          <p:cNvPr id="132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141838" y="4592654"/>
            <a:ext cx="4489507" cy="46990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" name="Image" descr="Image"/>
          <p:cNvPicPr>
            <a:picLocks noChangeAspect="1"/>
          </p:cNvPicPr>
          <p:nvPr/>
        </p:nvPicPr>
        <p:blipFill>
          <a:blip r:embed="rId2">
            <a:extLst/>
          </a:blip>
          <a:srcRect l="0" t="0" r="32356" b="0"/>
          <a:stretch>
            <a:fillRect/>
          </a:stretch>
        </p:blipFill>
        <p:spPr>
          <a:xfrm>
            <a:off x="309313" y="3200978"/>
            <a:ext cx="6150567" cy="6360536"/>
          </a:xfrm>
          <a:prstGeom prst="rect">
            <a:avLst/>
          </a:prstGeom>
          <a:ln w="25400">
            <a:solidFill>
              <a:schemeClr val="accent1">
                <a:hueOff val="114395"/>
                <a:lumOff val="-24975"/>
              </a:schemeClr>
            </a:solidFill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</p:spPr>
      </p:pic>
      <p:pic>
        <p:nvPicPr>
          <p:cNvPr id="135" name="Image" descr="Image"/>
          <p:cNvPicPr>
            <a:picLocks noChangeAspect="1"/>
          </p:cNvPicPr>
          <p:nvPr/>
        </p:nvPicPr>
        <p:blipFill>
          <a:blip r:embed="rId3">
            <a:extLst/>
          </a:blip>
          <a:srcRect l="0" t="0" r="37476" b="0"/>
          <a:stretch>
            <a:fillRect/>
          </a:stretch>
        </p:blipFill>
        <p:spPr>
          <a:xfrm>
            <a:off x="6632387" y="3625710"/>
            <a:ext cx="6287395" cy="5921254"/>
          </a:xfrm>
          <a:prstGeom prst="rect">
            <a:avLst/>
          </a:prstGeom>
          <a:ln w="25400">
            <a:solidFill>
              <a:schemeClr val="accent6">
                <a:hueOff val="-146070"/>
                <a:satOff val="-10048"/>
                <a:lumOff val="-30626"/>
              </a:schemeClr>
            </a:solidFill>
            <a:miter lim="400000"/>
          </a:ln>
        </p:spPr>
      </p:pic>
      <p:pic>
        <p:nvPicPr>
          <p:cNvPr id="136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626825" y="241204"/>
            <a:ext cx="4879948" cy="3253299"/>
          </a:xfrm>
          <a:prstGeom prst="rect">
            <a:avLst/>
          </a:prstGeom>
          <a:ln w="25400">
            <a:solidFill>
              <a:schemeClr val="accent1">
                <a:hueOff val="114395"/>
                <a:lumOff val="-24975"/>
              </a:schemeClr>
            </a:solidFill>
            <a:miter lim="400000"/>
          </a:ln>
          <a:effectLst>
            <a:outerShdw sx="100000" sy="100000" kx="0" ky="0" algn="b" rotWithShape="0" blurRad="63500" dist="25400" dir="5400000">
              <a:srgbClr val="000000">
                <a:alpha val="50000"/>
              </a:srgbClr>
            </a:outerShdw>
          </a:effectLst>
        </p:spPr>
      </p:pic>
      <p:pic>
        <p:nvPicPr>
          <p:cNvPr id="137" name="Image" descr="Image"/>
          <p:cNvPicPr>
            <a:picLocks noChangeAspect="1"/>
          </p:cNvPicPr>
          <p:nvPr/>
        </p:nvPicPr>
        <p:blipFill>
          <a:blip r:embed="rId5">
            <a:extLst/>
          </a:blip>
          <a:srcRect l="0" t="42961" r="0" b="0"/>
          <a:stretch>
            <a:fillRect/>
          </a:stretch>
        </p:blipFill>
        <p:spPr>
          <a:xfrm>
            <a:off x="296613" y="58197"/>
            <a:ext cx="4905219" cy="30857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470763" y="3817971"/>
            <a:ext cx="8063274" cy="4733616"/>
          </a:xfrm>
          <a:prstGeom prst="rect">
            <a:avLst/>
          </a:prstGeom>
          <a:ln w="12700">
            <a:miter lim="400000"/>
          </a:ln>
        </p:spPr>
      </p:pic>
      <p:pic>
        <p:nvPicPr>
          <p:cNvPr id="140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79085" y="2174132"/>
            <a:ext cx="12446630" cy="1328521"/>
          </a:xfrm>
          <a:prstGeom prst="rect">
            <a:avLst/>
          </a:prstGeom>
          <a:ln w="12700">
            <a:miter lim="400000"/>
          </a:ln>
        </p:spPr>
      </p:pic>
      <p:sp>
        <p:nvSpPr>
          <p:cNvPr id="141" name="Ligne"/>
          <p:cNvSpPr/>
          <p:nvPr/>
        </p:nvSpPr>
        <p:spPr>
          <a:xfrm>
            <a:off x="1057023" y="3495838"/>
            <a:ext cx="1610475" cy="1610476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</p:txBody>
      </p:sp>
      <p:sp>
        <p:nvSpPr>
          <p:cNvPr id="142" name="Ligne"/>
          <p:cNvSpPr/>
          <p:nvPr/>
        </p:nvSpPr>
        <p:spPr>
          <a:xfrm flipH="1">
            <a:off x="10206334" y="3526746"/>
            <a:ext cx="1150804" cy="1150804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</p:txBody>
      </p:sp>
      <p:sp>
        <p:nvSpPr>
          <p:cNvPr id="143" name="Nitinol : Nickel Titane Naval Ordnance Laboratory"/>
          <p:cNvSpPr txBox="1"/>
          <p:nvPr/>
        </p:nvSpPr>
        <p:spPr>
          <a:xfrm>
            <a:off x="2861411" y="1102970"/>
            <a:ext cx="7281978" cy="461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Nitinol : </a:t>
            </a:r>
            <a:r>
              <a:rPr u="sng"/>
              <a:t>Ni</a:t>
            </a:r>
            <a:r>
              <a:t>ckel </a:t>
            </a:r>
            <a:r>
              <a:rPr u="sng"/>
              <a:t>Ti</a:t>
            </a:r>
            <a:r>
              <a:t>tane </a:t>
            </a:r>
            <a:r>
              <a:rPr u="sng"/>
              <a:t>N</a:t>
            </a:r>
            <a:r>
              <a:t>aval </a:t>
            </a:r>
            <a:r>
              <a:rPr u="sng"/>
              <a:t>O</a:t>
            </a:r>
            <a:r>
              <a:t>rdnance </a:t>
            </a:r>
            <a:r>
              <a:rPr u="sng"/>
              <a:t>L</a:t>
            </a:r>
            <a:r>
              <a:t>aboratory</a:t>
            </a:r>
          </a:p>
        </p:txBody>
      </p:sp>
      <p:sp>
        <p:nvSpPr>
          <p:cNvPr id="144" name="Wikipedia et al."/>
          <p:cNvSpPr txBox="1"/>
          <p:nvPr/>
        </p:nvSpPr>
        <p:spPr>
          <a:xfrm>
            <a:off x="5004516" y="8897944"/>
            <a:ext cx="2995768" cy="3992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b="0" sz="2000"/>
            </a:lvl1pPr>
          </a:lstStyle>
          <a:p>
            <a:pPr/>
            <a:r>
              <a:t>Wikipedia et al.</a:t>
            </a:r>
          </a:p>
        </p:txBody>
      </p:sp>
      <p:sp>
        <p:nvSpPr>
          <p:cNvPr id="145" name="plastique"/>
          <p:cNvSpPr txBox="1"/>
          <p:nvPr/>
        </p:nvSpPr>
        <p:spPr>
          <a:xfrm rot="20046456">
            <a:off x="10764971" y="5085286"/>
            <a:ext cx="1445667" cy="461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plastique</a:t>
            </a:r>
          </a:p>
        </p:txBody>
      </p:sp>
      <p:sp>
        <p:nvSpPr>
          <p:cNvPr id="146" name="élastique"/>
          <p:cNvSpPr txBox="1"/>
          <p:nvPr/>
        </p:nvSpPr>
        <p:spPr>
          <a:xfrm rot="20046456">
            <a:off x="613583" y="5085286"/>
            <a:ext cx="1434390" cy="461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élastique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12032024_6.mp4" descr="12032024_6.mp4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172336" y="33745"/>
            <a:ext cx="9628413" cy="6709563"/>
          </a:xfrm>
          <a:prstGeom prst="rect">
            <a:avLst/>
          </a:prstGeom>
          <a:ln w="12700">
            <a:miter lim="400000"/>
          </a:ln>
        </p:spPr>
      </p:pic>
      <p:sp>
        <p:nvSpPr>
          <p:cNvPr id="149" name="tunnel length 9 m…"/>
          <p:cNvSpPr txBox="1"/>
          <p:nvPr/>
        </p:nvSpPr>
        <p:spPr>
          <a:xfrm>
            <a:off x="214519" y="6952057"/>
            <a:ext cx="6509613" cy="2302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b="0">
                <a:solidFill>
                  <a:srgbClr val="FFFFFF"/>
                </a:solidFill>
              </a:defRPr>
            </a:pPr>
            <a:r>
              <a:t>tunnel length 9 m</a:t>
            </a:r>
          </a:p>
          <a:p>
            <a:pPr>
              <a:defRPr b="0">
                <a:solidFill>
                  <a:srgbClr val="FFFFFF"/>
                </a:solidFill>
              </a:defRPr>
            </a:pPr>
            <a:r>
              <a:t>tunnel width 16 mm</a:t>
            </a:r>
          </a:p>
          <a:p>
            <a:pPr>
              <a:defRPr b="0">
                <a:solidFill>
                  <a:srgbClr val="FFFFFF"/>
                </a:solidFill>
              </a:defRPr>
            </a:pPr>
            <a:r>
              <a:t>ASIA +++</a:t>
            </a:r>
          </a:p>
          <a:p>
            <a:pPr>
              <a:defRPr b="0">
                <a:solidFill>
                  <a:srgbClr val="FFFFFF"/>
                </a:solidFill>
              </a:defRPr>
            </a:pPr>
          </a:p>
          <a:p>
            <a:pPr>
              <a:defRPr b="0">
                <a:solidFill>
                  <a:srgbClr val="FFFFFF"/>
                </a:solidFill>
              </a:defRPr>
            </a:pPr>
            <a:r>
              <a:t>→ recherche de stabilité (ASIA)</a:t>
            </a:r>
          </a:p>
          <a:p>
            <a:pPr>
              <a:defRPr b="0">
                <a:solidFill>
                  <a:srgbClr val="FFFFFF"/>
                </a:solidFill>
              </a:defRPr>
            </a:pPr>
            <a:r>
              <a:t>→ choix d’un prothèse UNI 28,5/28,5 mm</a:t>
            </a:r>
          </a:p>
        </p:txBody>
      </p:sp>
      <p:pic>
        <p:nvPicPr>
          <p:cNvPr id="150" name="Image" descr="Image"/>
          <p:cNvPicPr>
            <a:picLocks noChangeAspect="1"/>
          </p:cNvPicPr>
          <p:nvPr/>
        </p:nvPicPr>
        <p:blipFill>
          <a:blip r:embed="rId5">
            <a:extLst/>
          </a:blip>
          <a:srcRect l="45490" t="0" r="0" b="0"/>
          <a:stretch>
            <a:fillRect/>
          </a:stretch>
        </p:blipFill>
        <p:spPr>
          <a:xfrm>
            <a:off x="8999314" y="184703"/>
            <a:ext cx="3864981" cy="4941030"/>
          </a:xfrm>
          <a:prstGeom prst="rect">
            <a:avLst/>
          </a:prstGeom>
          <a:ln w="25400">
            <a:solidFill>
              <a:schemeClr val="accent1">
                <a:hueOff val="114395"/>
                <a:lumOff val="-24975"/>
              </a:schemeClr>
            </a:solidFill>
            <a:miter lim="400000"/>
          </a:ln>
        </p:spPr>
      </p:pic>
      <p:pic>
        <p:nvPicPr>
          <p:cNvPr id="151" name="Image" descr="Image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7013152" y="5247221"/>
            <a:ext cx="5841004" cy="4070306"/>
          </a:xfrm>
          <a:prstGeom prst="rect">
            <a:avLst/>
          </a:prstGeom>
          <a:ln w="25400">
            <a:solidFill>
              <a:schemeClr val="accent1">
                <a:hueOff val="114395"/>
                <a:lumOff val="-24975"/>
              </a:schemeClr>
            </a:solidFill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3000" fill="hold"/>
                                        <p:tgtEl>
                                          <p:spTgt spid="1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48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Chomat Philippe.mov" descr="Chomat Philippe.mov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-752141" y="-830001"/>
            <a:ext cx="7313043" cy="7313043"/>
          </a:xfrm>
          <a:prstGeom prst="rect">
            <a:avLst/>
          </a:prstGeom>
          <a:ln w="12700">
            <a:miter lim="400000"/>
          </a:ln>
        </p:spPr>
      </p:pic>
      <p:pic>
        <p:nvPicPr>
          <p:cNvPr id="154" name="12032024_10.mp4" descr="12032024_10.mp4"/>
          <p:cNvPicPr>
            <a:picLocks noChangeAspect="0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>
            <a:extLst/>
          </a:blip>
          <a:stretch>
            <a:fillRect/>
          </a:stretch>
        </p:blipFill>
        <p:spPr>
          <a:xfrm>
            <a:off x="5681376" y="224580"/>
            <a:ext cx="7189550" cy="501004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5" name="12032024_13.mp4" descr="12032024_13.mp4"/>
          <p:cNvPicPr>
            <a:picLocks noChangeAspect="0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0">
            <a:extLst/>
          </a:blip>
          <a:stretch>
            <a:fillRect/>
          </a:stretch>
        </p:blipFill>
        <p:spPr>
          <a:xfrm>
            <a:off x="5681376" y="4747948"/>
            <a:ext cx="7189550" cy="5010042"/>
          </a:xfrm>
          <a:prstGeom prst="rect">
            <a:avLst/>
          </a:prstGeom>
          <a:ln w="12700">
            <a:miter lim="400000"/>
          </a:ln>
        </p:spPr>
      </p:pic>
      <p:sp>
        <p:nvSpPr>
          <p:cNvPr id="156" name="Flèche"/>
          <p:cNvSpPr/>
          <p:nvPr/>
        </p:nvSpPr>
        <p:spPr>
          <a:xfrm flipH="1" rot="16200000">
            <a:off x="8568852" y="4526897"/>
            <a:ext cx="1414598" cy="1023134"/>
          </a:xfrm>
          <a:prstGeom prst="rightArrow">
            <a:avLst>
              <a:gd name="adj1" fmla="val 37906"/>
              <a:gd name="adj2" fmla="val 58005"/>
            </a:avLst>
          </a:prstGeom>
          <a:solidFill>
            <a:srgbClr val="FFFFFF"/>
          </a:solidFill>
          <a:ln w="50800">
            <a:solidFill>
              <a:schemeClr val="accent5">
                <a:lumOff val="-29866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</p:txBody>
      </p:sp>
      <p:sp>
        <p:nvSpPr>
          <p:cNvPr id="157" name="→ glissement du disque OD vers le septum primum…"/>
          <p:cNvSpPr txBox="1"/>
          <p:nvPr/>
        </p:nvSpPr>
        <p:spPr>
          <a:xfrm>
            <a:off x="154281" y="5694864"/>
            <a:ext cx="5500198" cy="3522497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r>
              <a:t>→ glissement du disque OD vers le septum primum</a:t>
            </a:r>
          </a:p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r>
              <a:t>→ perte de capture des berges antérieures et supérieures du septum secondum</a:t>
            </a:r>
          </a:p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r>
              <a:t> → risque de migration vers l’OG jugé trop important, décision de récupérer la prothèse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99999" fill="hold"/>
                                        <p:tgtEl>
                                          <p:spTgt spid="1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599999"/>
                            </p:stCondLst>
                            <p:childTnLst>
                              <p:par>
                                <p:cTn id="8" presetClass="mediacall" nodeType="afterEffect" presetSubtype="0" presetID="1" grp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22999" fill="hold"/>
                                        <p:tgtEl>
                                          <p:spTgt spid="1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722998"/>
                            </p:stCondLst>
                            <p:childTnLst>
                              <p:par>
                                <p:cTn id="11" presetClass="mediacall" nodeType="afterEffect" presetSubtype="0" presetID="1" grpId="3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22999" fill="hold"/>
                                        <p:tgtEl>
                                          <p:spTgt spid="1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13" fill="hold" display="0">
                  <p:stCondLst>
                    <p:cond delay="indefinite"/>
                  </p:stCondLst>
                </p:cTn>
                <p:tgtEl>
                  <p:spTgt spid="153"/>
                </p:tgtEl>
              </p:cMediaNode>
            </p:video>
            <p:video fullScrn="0">
              <p:cMediaNode mute="0" showWhenStopped="1" numSld="1" vol="100000">
                <p:cTn id="14" fill="hold" display="0">
                  <p:stCondLst>
                    <p:cond delay="indefinite"/>
                  </p:stCondLst>
                </p:cTn>
                <p:tgtEl>
                  <p:spTgt spid="155"/>
                </p:tgtEl>
              </p:cMediaNode>
            </p:video>
            <p:video fullScrn="0">
              <p:cMediaNode mute="0" showWhenStopped="1" numSld="1" vol="100000">
                <p:cTn id="15" fill="hold" display="0">
                  <p:stCondLst>
                    <p:cond delay="indefinite"/>
                  </p:stCondLst>
                </p:cTn>
                <p:tgtEl>
                  <p:spTgt spid="15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96737" y="742950"/>
            <a:ext cx="7378701" cy="8267700"/>
          </a:xfrm>
          <a:prstGeom prst="rect">
            <a:avLst/>
          </a:prstGeom>
          <a:ln w="12700">
            <a:miter lim="400000"/>
          </a:ln>
        </p:spPr>
      </p:pic>
      <p:sp>
        <p:nvSpPr>
          <p:cNvPr id="160" name="Rectangle"/>
          <p:cNvSpPr/>
          <p:nvPr/>
        </p:nvSpPr>
        <p:spPr>
          <a:xfrm>
            <a:off x="1064110" y="2936917"/>
            <a:ext cx="1955515" cy="681609"/>
          </a:xfrm>
          <a:prstGeom prst="rect">
            <a:avLst/>
          </a:prstGeom>
          <a:ln w="25400">
            <a:solidFill>
              <a:schemeClr val="accent5">
                <a:lumOff val="-29866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</p:txBody>
      </p:sp>
      <p:sp>
        <p:nvSpPr>
          <p:cNvPr id="161" name="Rectangle"/>
          <p:cNvSpPr/>
          <p:nvPr/>
        </p:nvSpPr>
        <p:spPr>
          <a:xfrm>
            <a:off x="1064110" y="4400017"/>
            <a:ext cx="1955515" cy="681610"/>
          </a:xfrm>
          <a:prstGeom prst="rect">
            <a:avLst/>
          </a:prstGeom>
          <a:ln w="25400">
            <a:solidFill>
              <a:schemeClr val="accent5">
                <a:lumOff val="-29866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</p:txBody>
      </p:sp>
      <p:sp>
        <p:nvSpPr>
          <p:cNvPr id="162" name="Rectangle"/>
          <p:cNvSpPr/>
          <p:nvPr/>
        </p:nvSpPr>
        <p:spPr>
          <a:xfrm>
            <a:off x="4674571" y="3289472"/>
            <a:ext cx="2238145" cy="1271445"/>
          </a:xfrm>
          <a:prstGeom prst="rect">
            <a:avLst/>
          </a:prstGeom>
          <a:ln w="25400">
            <a:solidFill>
              <a:schemeClr val="accent5">
                <a:lumOff val="-29866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</p:txBody>
      </p:sp>
      <p:pic>
        <p:nvPicPr>
          <p:cNvPr id="163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283740" y="2998937"/>
            <a:ext cx="5429672" cy="3483828"/>
          </a:xfrm>
          <a:prstGeom prst="rect">
            <a:avLst/>
          </a:prstGeom>
          <a:ln w="25400">
            <a:solidFill>
              <a:schemeClr val="accent5">
                <a:lumOff val="-29866"/>
              </a:schemeClr>
            </a:solidFill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65250" y="1123950"/>
            <a:ext cx="10274300" cy="7505700"/>
          </a:xfrm>
          <a:prstGeom prst="rect">
            <a:avLst/>
          </a:prstGeom>
          <a:ln w="12700">
            <a:miter lim="400000"/>
          </a:ln>
        </p:spPr>
      </p:pic>
      <p:sp>
        <p:nvSpPr>
          <p:cNvPr id="166" name="Ligne"/>
          <p:cNvSpPr/>
          <p:nvPr/>
        </p:nvSpPr>
        <p:spPr>
          <a:xfrm>
            <a:off x="552852" y="3704304"/>
            <a:ext cx="841123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</p:txBody>
      </p:sp>
      <p:sp>
        <p:nvSpPr>
          <p:cNvPr id="167" name="Ligne"/>
          <p:cNvSpPr/>
          <p:nvPr/>
        </p:nvSpPr>
        <p:spPr>
          <a:xfrm>
            <a:off x="552852" y="6165179"/>
            <a:ext cx="841123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" name="Chomat Philippe 2.mov" descr="Chomat Philippe 2.mov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2283610" y="-1078025"/>
            <a:ext cx="11909651" cy="11909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70" name="Image" descr="Image"/>
          <p:cNvPicPr>
            <a:picLocks noChangeAspect="1"/>
          </p:cNvPicPr>
          <p:nvPr/>
        </p:nvPicPr>
        <p:blipFill>
          <a:blip r:embed="rId5">
            <a:extLst/>
          </a:blip>
          <a:srcRect l="29970" t="0" r="27552" b="0"/>
          <a:stretch>
            <a:fillRect/>
          </a:stretch>
        </p:blipFill>
        <p:spPr>
          <a:xfrm>
            <a:off x="572745" y="2354064"/>
            <a:ext cx="3340078" cy="504535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0000" fill="hold"/>
                                        <p:tgtEl>
                                          <p:spTgt spid="16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69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" name="Chomat Philippe 3.mov" descr="Chomat Philippe 3.mov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1099178" y="-2004205"/>
            <a:ext cx="13762009" cy="13762010"/>
          </a:xfrm>
          <a:prstGeom prst="rect">
            <a:avLst/>
          </a:prstGeom>
          <a:ln w="12700">
            <a:miter lim="400000"/>
          </a:ln>
        </p:spPr>
      </p:pic>
      <p:pic>
        <p:nvPicPr>
          <p:cNvPr id="173" name="Image" descr="Image"/>
          <p:cNvPicPr>
            <a:picLocks noChangeAspect="1"/>
          </p:cNvPicPr>
          <p:nvPr/>
        </p:nvPicPr>
        <p:blipFill>
          <a:blip r:embed="rId5">
            <a:extLst/>
          </a:blip>
          <a:srcRect l="69915" t="0" r="0" b="0"/>
          <a:stretch>
            <a:fillRect/>
          </a:stretch>
        </p:blipFill>
        <p:spPr>
          <a:xfrm>
            <a:off x="729729" y="2040532"/>
            <a:ext cx="2659658" cy="5672481"/>
          </a:xfrm>
          <a:prstGeom prst="rect">
            <a:avLst/>
          </a:prstGeom>
          <a:ln w="12700">
            <a:miter lim="400000"/>
          </a:ln>
        </p:spPr>
      </p:pic>
      <p:sp>
        <p:nvSpPr>
          <p:cNvPr id="174" name="(amené via une sonde Multipurpose)"/>
          <p:cNvSpPr txBox="1"/>
          <p:nvPr/>
        </p:nvSpPr>
        <p:spPr>
          <a:xfrm>
            <a:off x="3992371" y="8973365"/>
            <a:ext cx="5020057" cy="4613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i="1">
                <a:solidFill>
                  <a:srgbClr val="FFFFFF"/>
                </a:solidFill>
              </a:defRPr>
            </a:lvl1pPr>
          </a:lstStyle>
          <a:p>
            <a:pPr/>
            <a:r>
              <a:t>(amené via une sonde Multipurpose)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0000" fill="hold"/>
                                        <p:tgtEl>
                                          <p:spTgt spid="1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72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Chomat Philippe 4.mov" descr="Chomat Philippe 4.mov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-95116" y="-1477164"/>
            <a:ext cx="13195032" cy="1319503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7" name="Image" descr="Image"/>
          <p:cNvPicPr>
            <a:picLocks noChangeAspect="1"/>
          </p:cNvPicPr>
          <p:nvPr/>
        </p:nvPicPr>
        <p:blipFill>
          <a:blip r:embed="rId5">
            <a:alphaModFix amt="42372"/>
            <a:extLst/>
          </a:blip>
          <a:stretch>
            <a:fillRect/>
          </a:stretch>
        </p:blipFill>
        <p:spPr>
          <a:xfrm>
            <a:off x="11781629" y="8542454"/>
            <a:ext cx="859199" cy="859199"/>
          </a:xfrm>
          <a:prstGeom prst="rect">
            <a:avLst/>
          </a:prstGeom>
          <a:ln w="12700">
            <a:miter lim="400000"/>
          </a:ln>
        </p:spPr>
      </p:pic>
      <p:pic>
        <p:nvPicPr>
          <p:cNvPr id="178" name="12032024_25.mp4" descr="12032024_25.mp4"/>
          <p:cNvPicPr>
            <a:picLocks noChangeAspect="0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8">
            <a:extLst/>
          </a:blip>
          <a:stretch>
            <a:fillRect/>
          </a:stretch>
        </p:blipFill>
        <p:spPr>
          <a:xfrm>
            <a:off x="9488339" y="1467023"/>
            <a:ext cx="7414086" cy="516650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99999" fill="hold"/>
                                        <p:tgtEl>
                                          <p:spTgt spid="17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7399999"/>
                            </p:stCondLst>
                            <p:childTnLst>
                              <p:par>
                                <p:cTn id="8" presetClass="mediacall" nodeType="afterEffect" presetSubtype="0" presetID="1" grp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42999" fill="hold"/>
                                        <p:tgtEl>
                                          <p:spTgt spid="17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10" fill="hold" display="0">
                  <p:stCondLst>
                    <p:cond delay="indefinite"/>
                  </p:stCondLst>
                </p:cTn>
                <p:tgtEl>
                  <p:spTgt spid="176"/>
                </p:tgtEl>
              </p:cMediaNode>
            </p:video>
            <p:video fullScrn="0">
              <p:cMediaNode mute="0" showWhenStopped="1" numSld="1" vol="100000">
                <p:cTn id="11" fill="hold" display="0">
                  <p:stCondLst>
                    <p:cond delay="indefinite"/>
                  </p:stCondLst>
                </p:cTn>
                <p:tgtEl>
                  <p:spTgt spid="178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" name="Chomat Philippe 5.mov" descr="Chomat Philippe 5.mov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-62902" y="-1688502"/>
            <a:ext cx="13130604" cy="13130604"/>
          </a:xfrm>
          <a:prstGeom prst="rect">
            <a:avLst/>
          </a:prstGeom>
          <a:ln w="12700">
            <a:miter lim="400000"/>
          </a:ln>
        </p:spPr>
      </p:pic>
      <p:pic>
        <p:nvPicPr>
          <p:cNvPr id="181" name="Image" descr="Image"/>
          <p:cNvPicPr>
            <a:picLocks noChangeAspect="1"/>
          </p:cNvPicPr>
          <p:nvPr/>
        </p:nvPicPr>
        <p:blipFill>
          <a:blip r:embed="rId5">
            <a:alphaModFix amt="42372"/>
            <a:extLst/>
          </a:blip>
          <a:stretch>
            <a:fillRect/>
          </a:stretch>
        </p:blipFill>
        <p:spPr>
          <a:xfrm>
            <a:off x="11781629" y="8542454"/>
            <a:ext cx="859199" cy="85919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33333" fill="hold"/>
                                        <p:tgtEl>
                                          <p:spTgt spid="18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80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12032024_27.mp4" descr="12032024_27.mp4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244595" y="145622"/>
            <a:ext cx="12515610" cy="8721507"/>
          </a:xfrm>
          <a:prstGeom prst="rect">
            <a:avLst/>
          </a:prstGeom>
          <a:ln w="12700">
            <a:miter lim="400000"/>
          </a:ln>
        </p:spPr>
      </p:pic>
      <p:sp>
        <p:nvSpPr>
          <p:cNvPr id="184" name="(à noter, prothèse à nouveau bien positionnée suite à cette « manoeuvre »)"/>
          <p:cNvSpPr txBox="1"/>
          <p:nvPr/>
        </p:nvSpPr>
        <p:spPr>
          <a:xfrm>
            <a:off x="1434490" y="8741370"/>
            <a:ext cx="10135820" cy="4613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i="1">
                <a:solidFill>
                  <a:srgbClr val="FFFFFF"/>
                </a:solidFill>
              </a:defRPr>
            </a:lvl1pPr>
          </a:lstStyle>
          <a:p>
            <a:pPr/>
            <a:r>
              <a:t>(à noter, prothèse à nouveau bien positionnée suite à cette « manoeuvre »)</a:t>
            </a:r>
          </a:p>
        </p:txBody>
      </p:sp>
      <p:pic>
        <p:nvPicPr>
          <p:cNvPr id="185" name="Image" descr="Image"/>
          <p:cNvPicPr>
            <a:picLocks noChangeAspect="1"/>
          </p:cNvPicPr>
          <p:nvPr/>
        </p:nvPicPr>
        <p:blipFill>
          <a:blip r:embed="rId5">
            <a:alphaModFix amt="42372"/>
            <a:extLst/>
          </a:blip>
          <a:stretch>
            <a:fillRect/>
          </a:stretch>
        </p:blipFill>
        <p:spPr>
          <a:xfrm>
            <a:off x="11781629" y="8542454"/>
            <a:ext cx="859199" cy="85919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44000" fill="hold"/>
                                        <p:tgtEl>
                                          <p:spTgt spid="18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83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Chomat Philippe 6.mov" descr="Chomat Philippe 6.mov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0" y="-1625600"/>
            <a:ext cx="13004801" cy="130048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Image" descr="Image"/>
          <p:cNvPicPr>
            <a:picLocks noChangeAspect="1"/>
          </p:cNvPicPr>
          <p:nvPr/>
        </p:nvPicPr>
        <p:blipFill>
          <a:blip r:embed="rId5">
            <a:alphaModFix amt="42372"/>
            <a:extLst/>
          </a:blip>
          <a:stretch>
            <a:fillRect/>
          </a:stretch>
        </p:blipFill>
        <p:spPr>
          <a:xfrm>
            <a:off x="11781629" y="8542454"/>
            <a:ext cx="859199" cy="859199"/>
          </a:xfrm>
          <a:prstGeom prst="rect">
            <a:avLst/>
          </a:prstGeom>
          <a:ln w="12700">
            <a:miter lim="400000"/>
          </a:ln>
        </p:spPr>
      </p:pic>
      <p:pic>
        <p:nvPicPr>
          <p:cNvPr id="189" name="12032024_36.mp4" descr="12032024_36.mp4"/>
          <p:cNvPicPr>
            <a:picLocks noChangeAspect="0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8">
            <a:extLst/>
          </a:blip>
          <a:stretch>
            <a:fillRect/>
          </a:stretch>
        </p:blipFill>
        <p:spPr>
          <a:xfrm>
            <a:off x="9590404" y="17684"/>
            <a:ext cx="7187410" cy="500854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399999" fill="hold"/>
                                        <p:tgtEl>
                                          <p:spTgt spid="18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9399999"/>
                            </p:stCondLst>
                            <p:childTnLst>
                              <p:par>
                                <p:cTn id="8" presetClass="mediacall" nodeType="afterEffect" presetSubtype="0" presetID="1" grp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32999" fill="hold"/>
                                        <p:tgtEl>
                                          <p:spTgt spid="18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10" fill="hold" display="0">
                  <p:stCondLst>
                    <p:cond delay="indefinite"/>
                  </p:stCondLst>
                </p:cTn>
                <p:tgtEl>
                  <p:spTgt spid="187"/>
                </p:tgtEl>
              </p:cMediaNode>
            </p:video>
            <p:video fullScrn="0">
              <p:cMediaNode mute="0" showWhenStopped="1" numSld="1" vol="100000">
                <p:cTn id="11" fill="hold" display="0">
                  <p:stCondLst>
                    <p:cond delay="indefinite"/>
                  </p:stCondLst>
                </p:cTn>
                <p:tgtEl>
                  <p:spTgt spid="189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Image" descr="Image"/>
          <p:cNvPicPr>
            <a:picLocks noChangeAspect="1"/>
          </p:cNvPicPr>
          <p:nvPr/>
        </p:nvPicPr>
        <p:blipFill>
          <a:blip r:embed="rId2">
            <a:alphaModFix amt="42372"/>
            <a:extLst/>
          </a:blip>
          <a:stretch>
            <a:fillRect/>
          </a:stretch>
        </p:blipFill>
        <p:spPr>
          <a:xfrm>
            <a:off x="11781629" y="8542454"/>
            <a:ext cx="859199" cy="859199"/>
          </a:xfrm>
          <a:prstGeom prst="rect">
            <a:avLst/>
          </a:prstGeom>
          <a:ln w="12700">
            <a:miter lim="400000"/>
          </a:ln>
        </p:spPr>
      </p:pic>
      <p:pic>
        <p:nvPicPr>
          <p:cNvPr id="192" name="12032024_38.mp4" descr="12032024_38.mp4"/>
          <p:cNvPicPr>
            <a:picLocks noChangeAspect="0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50800" y="381000"/>
            <a:ext cx="12903200" cy="8991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93" name="Image" descr="Image"/>
          <p:cNvPicPr>
            <a:picLocks noChangeAspect="1"/>
          </p:cNvPicPr>
          <p:nvPr/>
        </p:nvPicPr>
        <p:blipFill>
          <a:blip r:embed="rId2">
            <a:alphaModFix amt="42372"/>
            <a:extLst/>
          </a:blip>
          <a:stretch>
            <a:fillRect/>
          </a:stretch>
        </p:blipFill>
        <p:spPr>
          <a:xfrm>
            <a:off x="11781629" y="8542454"/>
            <a:ext cx="859199" cy="85919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8000" fill="hold"/>
                                        <p:tgtEl>
                                          <p:spTgt spid="19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92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Chomat Philippe 7.mov" descr="Chomat Philippe 7.mov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207761" y="-1417839"/>
            <a:ext cx="12589278" cy="1258927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0000" fill="hold"/>
                                        <p:tgtEl>
                                          <p:spTgt spid="19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95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" name="Chomat Philippe 8.mov" descr="Chomat Philippe 8.mov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169333" y="-1303867"/>
            <a:ext cx="13004801" cy="130048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8" name="Image" descr="Image"/>
          <p:cNvPicPr>
            <a:picLocks noChangeAspect="1"/>
          </p:cNvPicPr>
          <p:nvPr/>
        </p:nvPicPr>
        <p:blipFill>
          <a:blip r:embed="rId5">
            <a:extLst/>
          </a:blip>
          <a:srcRect l="27658" t="0" r="27658" b="0"/>
          <a:stretch>
            <a:fillRect/>
          </a:stretch>
        </p:blipFill>
        <p:spPr>
          <a:xfrm>
            <a:off x="10706916" y="6519088"/>
            <a:ext cx="1935213" cy="2425354"/>
          </a:xfrm>
          <a:prstGeom prst="rect">
            <a:avLst/>
          </a:prstGeom>
          <a:ln w="25400">
            <a:solidFill>
              <a:schemeClr val="accent1">
                <a:hueOff val="114395"/>
                <a:lumOff val="-24975"/>
              </a:schemeClr>
            </a:solidFill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0000" fill="hold"/>
                                        <p:tgtEl>
                                          <p:spTgt spid="19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97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" name="Chomat Philippe 9.mov" descr="Chomat Philippe 9.mov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-973767" y="-2573967"/>
            <a:ext cx="14952334" cy="14952334"/>
          </a:xfrm>
          <a:prstGeom prst="rect">
            <a:avLst/>
          </a:prstGeom>
          <a:ln w="12700">
            <a:miter lim="400000"/>
          </a:ln>
        </p:spPr>
      </p:pic>
      <p:pic>
        <p:nvPicPr>
          <p:cNvPr id="201" name="Image" descr="Image"/>
          <p:cNvPicPr>
            <a:picLocks noChangeAspect="1"/>
          </p:cNvPicPr>
          <p:nvPr/>
        </p:nvPicPr>
        <p:blipFill>
          <a:blip r:embed="rId5">
            <a:extLst/>
          </a:blip>
          <a:srcRect l="27717" t="0" r="0" b="22281"/>
          <a:stretch>
            <a:fillRect/>
          </a:stretch>
        </p:blipFill>
        <p:spPr>
          <a:xfrm>
            <a:off x="9265200" y="5780108"/>
            <a:ext cx="3395092" cy="3650397"/>
          </a:xfrm>
          <a:prstGeom prst="rect">
            <a:avLst/>
          </a:prstGeom>
          <a:ln w="25400">
            <a:solidFill>
              <a:schemeClr val="accent1">
                <a:hueOff val="114395"/>
                <a:lumOff val="-24975"/>
              </a:schemeClr>
            </a:solidFill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66666" fill="hold"/>
                                        <p:tgtEl>
                                          <p:spTgt spid="20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00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" name="IMG_3228.jpeg" descr="IMG_3228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844800" y="0"/>
            <a:ext cx="7315200" cy="9753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04" name="Image" descr="Image"/>
          <p:cNvPicPr>
            <a:picLocks noChangeAspect="1"/>
          </p:cNvPicPr>
          <p:nvPr/>
        </p:nvPicPr>
        <p:blipFill>
          <a:blip r:embed="rId3">
            <a:extLst/>
          </a:blip>
          <a:srcRect l="0" t="0" r="31804" b="0"/>
          <a:stretch>
            <a:fillRect/>
          </a:stretch>
        </p:blipFill>
        <p:spPr>
          <a:xfrm>
            <a:off x="10325100" y="7173624"/>
            <a:ext cx="2522225" cy="2465676"/>
          </a:xfrm>
          <a:prstGeom prst="rect">
            <a:avLst/>
          </a:prstGeom>
          <a:ln w="25400">
            <a:solidFill>
              <a:schemeClr val="accent1">
                <a:hueOff val="114395"/>
                <a:lumOff val="-24975"/>
              </a:schemeClr>
            </a:solidFill>
            <a:miter lim="400000"/>
          </a:ln>
        </p:spPr>
      </p:pic>
      <p:pic>
        <p:nvPicPr>
          <p:cNvPr id="205" name="Image" descr="Image"/>
          <p:cNvPicPr>
            <a:picLocks noChangeAspect="1"/>
          </p:cNvPicPr>
          <p:nvPr/>
        </p:nvPicPr>
        <p:blipFill>
          <a:blip r:embed="rId4">
            <a:extLst/>
          </a:blip>
          <a:srcRect l="30373" t="9014" r="27846" b="14337"/>
          <a:stretch>
            <a:fillRect/>
          </a:stretch>
        </p:blipFill>
        <p:spPr>
          <a:xfrm>
            <a:off x="265509" y="7160925"/>
            <a:ext cx="2414157" cy="2491251"/>
          </a:xfrm>
          <a:prstGeom prst="rect">
            <a:avLst/>
          </a:prstGeom>
          <a:ln w="25400">
            <a:solidFill>
              <a:schemeClr val="accent1">
                <a:hueOff val="114395"/>
                <a:lumOff val="-24975"/>
              </a:schemeClr>
            </a:solidFill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" name="Chomat Philippe 10.mov" descr="Chomat Philippe 10.mov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-908171" y="863600"/>
            <a:ext cx="8026401" cy="80264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08" name="12032024_48.mp4" descr="12032024_48.mp4"/>
          <p:cNvPicPr>
            <a:picLocks noChangeAspect="0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>
            <a:extLst/>
          </a:blip>
          <a:stretch>
            <a:fillRect/>
          </a:stretch>
        </p:blipFill>
        <p:spPr>
          <a:xfrm>
            <a:off x="5870849" y="2315347"/>
            <a:ext cx="7351515" cy="5122906"/>
          </a:xfrm>
          <a:prstGeom prst="rect">
            <a:avLst/>
          </a:prstGeom>
          <a:ln w="12700">
            <a:miter lim="400000"/>
          </a:ln>
        </p:spPr>
      </p:pic>
      <p:sp>
        <p:nvSpPr>
          <p:cNvPr id="209" name="Rectangle"/>
          <p:cNvSpPr/>
          <p:nvPr/>
        </p:nvSpPr>
        <p:spPr>
          <a:xfrm>
            <a:off x="2997976" y="817990"/>
            <a:ext cx="4132070" cy="240877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</p:txBody>
      </p:sp>
      <p:sp>
        <p:nvSpPr>
          <p:cNvPr id="210" name="… suivi de l’implantation d’une prothèse UNI 33/33 mm 😇"/>
          <p:cNvSpPr txBox="1"/>
          <p:nvPr/>
        </p:nvSpPr>
        <p:spPr>
          <a:xfrm>
            <a:off x="2426969" y="7696554"/>
            <a:ext cx="8150861" cy="508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>
                <a:solidFill>
                  <a:srgbClr val="FFFFFF"/>
                </a:solidFill>
              </a:defRPr>
            </a:lvl1pPr>
          </a:lstStyle>
          <a:p>
            <a:pPr/>
            <a:r>
              <a:t>… suivi de l’implantation d’une prothèse UNI 33/33 mm 😇 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42999" fill="hold"/>
                                        <p:tgtEl>
                                          <p:spTgt spid="20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142999"/>
                            </p:stCondLst>
                            <p:childTnLst>
                              <p:par>
                                <p:cTn id="8" presetClass="mediacall" nodeType="afterEffect" presetSubtype="0" presetID="1" grp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33333" fill="hold"/>
                                        <p:tgtEl>
                                          <p:spTgt spid="20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10" fill="hold" display="0">
                  <p:stCondLst>
                    <p:cond delay="indefinite"/>
                  </p:stCondLst>
                </p:cTn>
                <p:tgtEl>
                  <p:spTgt spid="207"/>
                </p:tgtEl>
              </p:cMediaNode>
            </p:video>
            <p:video fullScrn="0">
              <p:cMediaNode mute="0" showWhenStopped="1" numSld="1" vol="100000">
                <p:cTn id="11" fill="hold" display="0">
                  <p:stCondLst>
                    <p:cond delay="indefinite"/>
                  </p:stCondLst>
                </p:cTn>
                <p:tgtEl>
                  <p:spTgt spid="208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2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08050" y="514350"/>
            <a:ext cx="11188700" cy="8724900"/>
          </a:xfrm>
          <a:prstGeom prst="rect">
            <a:avLst/>
          </a:prstGeom>
          <a:ln w="12700">
            <a:miter lim="400000"/>
          </a:ln>
        </p:spPr>
      </p:pic>
      <p:sp>
        <p:nvSpPr>
          <p:cNvPr id="213" name="Rectangle"/>
          <p:cNvSpPr/>
          <p:nvPr/>
        </p:nvSpPr>
        <p:spPr>
          <a:xfrm>
            <a:off x="2147271" y="6604172"/>
            <a:ext cx="4690192" cy="464369"/>
          </a:xfrm>
          <a:prstGeom prst="rect">
            <a:avLst/>
          </a:prstGeom>
          <a:ln w="25400">
            <a:solidFill>
              <a:schemeClr val="accent5">
                <a:lumOff val="-29866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33500" y="1409700"/>
            <a:ext cx="10337800" cy="6934200"/>
          </a:xfrm>
          <a:prstGeom prst="rect">
            <a:avLst/>
          </a:prstGeom>
          <a:ln w="12700">
            <a:miter lim="400000"/>
          </a:ln>
        </p:spPr>
      </p:pic>
      <p:sp>
        <p:nvSpPr>
          <p:cNvPr id="216" name="Ligne"/>
          <p:cNvSpPr/>
          <p:nvPr/>
        </p:nvSpPr>
        <p:spPr>
          <a:xfrm>
            <a:off x="552852" y="3704304"/>
            <a:ext cx="841123" cy="1"/>
          </a:xfrm>
          <a:prstGeom prst="line">
            <a:avLst/>
          </a:prstGeom>
          <a:ln w="25400">
            <a:solidFill>
              <a:srgbClr val="000000"/>
            </a:solidFill>
            <a:miter lim="400000"/>
            <a:tailEnd type="triangle"/>
          </a:ln>
        </p:spPr>
        <p:txBody>
          <a:bodyPr lIns="50800" tIns="50800" rIns="50800" bIns="50800" anchor="ctr"/>
          <a:lstStyle/>
          <a:p>
            <a:pPr>
              <a:defRPr b="0" sz="2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Facteurs d’instabilité : longueur du tunnel, ASIA, largeur.…"/>
          <p:cNvSpPr txBox="1"/>
          <p:nvPr>
            <p:ph type="body" idx="1"/>
          </p:nvPr>
        </p:nvSpPr>
        <p:spPr>
          <a:xfrm>
            <a:off x="784096" y="1807358"/>
            <a:ext cx="11436608" cy="6881883"/>
          </a:xfrm>
          <a:prstGeom prst="rect">
            <a:avLst/>
          </a:prstGeom>
        </p:spPr>
        <p:txBody>
          <a:bodyPr/>
          <a:lstStyle/>
          <a:p>
            <a:pPr marL="2994533" indent="-324485" defTabSz="426466">
              <a:spcBef>
                <a:spcPts val="3000"/>
              </a:spcBef>
              <a:defRPr sz="2336"/>
            </a:pPr>
            <a:r>
              <a:rPr b="1" u="sng"/>
              <a:t>Facteurs d’instabilité</a:t>
            </a:r>
            <a:r>
              <a:rPr b="1"/>
              <a:t> :</a:t>
            </a:r>
            <a:r>
              <a:t> longueur du tunnel, ASIA, largeur.</a:t>
            </a:r>
          </a:p>
          <a:p>
            <a:pPr marL="2994533" indent="-324485" defTabSz="426466">
              <a:spcBef>
                <a:spcPts val="3000"/>
              </a:spcBef>
              <a:defRPr sz="2336"/>
            </a:pPr>
            <a:r>
              <a:t>Surface minimale du disque OD : </a:t>
            </a:r>
            <a:r>
              <a:rPr b="1"/>
              <a:t>Lx2</a:t>
            </a:r>
            <a:r>
              <a:t> ; </a:t>
            </a:r>
            <a:r>
              <a:rPr b="1"/>
              <a:t>lx1,25</a:t>
            </a:r>
            <a:r>
              <a:t> ; </a:t>
            </a:r>
            <a:r>
              <a:rPr b="1"/>
              <a:t>&gt;&gt; si ASIA</a:t>
            </a:r>
            <a:r>
              <a:t> (max ø antéro-postérieur du SIA)</a:t>
            </a:r>
          </a:p>
          <a:p>
            <a:pPr marL="2660777" indent="-324485" defTabSz="426466">
              <a:spcBef>
                <a:spcPts val="3000"/>
              </a:spcBef>
              <a:defRPr sz="2336"/>
            </a:pPr>
            <a:r>
              <a:t>Recherche de stabilité : oversizer ? prothèse symétrique ?</a:t>
            </a:r>
          </a:p>
          <a:p>
            <a:pPr marL="1993264" indent="-324485" defTabSz="426466">
              <a:spcBef>
                <a:spcPts val="3000"/>
              </a:spcBef>
              <a:defRPr sz="2336"/>
            </a:pPr>
            <a:r>
              <a:t>Risques des grosses prothèses : FA, condamner l’accès à l’OG.</a:t>
            </a:r>
          </a:p>
          <a:p>
            <a:pPr marL="324485" indent="-324485" defTabSz="426466">
              <a:spcBef>
                <a:spcPts val="3000"/>
              </a:spcBef>
              <a:defRPr sz="2336"/>
            </a:pPr>
            <a:r>
              <a:t>Per-procédure : évaluer la position, la stabilité et le risque d’embolisation.</a:t>
            </a:r>
          </a:p>
          <a:p>
            <a:pPr marL="324485" indent="-324485" defTabSz="426466">
              <a:spcBef>
                <a:spcPts val="3000"/>
              </a:spcBef>
              <a:defRPr sz="2336"/>
            </a:pPr>
            <a:r>
              <a:t>En cas d’embolisation ou de nécessité de capture : connaître son matériel.</a:t>
            </a:r>
          </a:p>
          <a:p>
            <a:pPr marL="324485" indent="-324485" defTabSz="426466">
              <a:spcBef>
                <a:spcPts val="3000"/>
              </a:spcBef>
              <a:defRPr sz="2336"/>
            </a:pPr>
            <a:r>
              <a:t>Reproduire « in vivo » les manoeuvres de chargement de la prothèse (attraper la prothèse par la « poignée »).</a:t>
            </a:r>
          </a:p>
          <a:p>
            <a:pPr marL="324485" indent="-324485" defTabSz="426466">
              <a:spcBef>
                <a:spcPts val="3000"/>
              </a:spcBef>
              <a:defRPr sz="2336"/>
            </a:pPr>
            <a:r>
              <a:t>Savoir improviser, utilisation détournée off-label.</a:t>
            </a:r>
          </a:p>
        </p:txBody>
      </p:sp>
      <p:pic>
        <p:nvPicPr>
          <p:cNvPr id="219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42096" y="1163066"/>
            <a:ext cx="4387454" cy="40314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Bibliographi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Bibliographie</a:t>
            </a:r>
          </a:p>
        </p:txBody>
      </p:sp>
      <p:sp>
        <p:nvSpPr>
          <p:cNvPr id="222" name="Alkhouli M, Sievert H, Rihal CS. Device Embolization in Structural Heart Interventions. JACC: Cardiovascular Interventions 2019;12:113–26.…"/>
          <p:cNvSpPr txBox="1"/>
          <p:nvPr>
            <p:ph type="body" idx="1"/>
          </p:nvPr>
        </p:nvSpPr>
        <p:spPr>
          <a:xfrm>
            <a:off x="870808" y="3376231"/>
            <a:ext cx="11263184" cy="4728338"/>
          </a:xfrm>
          <a:prstGeom prst="rect">
            <a:avLst/>
          </a:prstGeom>
        </p:spPr>
        <p:txBody>
          <a:bodyPr/>
          <a:lstStyle/>
          <a:p>
            <a:pPr marL="635000" indent="-635000">
              <a:buSzPct val="100000"/>
              <a:buAutoNum type="arabicPeriod" startAt="1"/>
              <a:defRPr sz="2600"/>
            </a:pPr>
            <a:r>
              <a:t>Alkhouli M, Sievert H, Rihal CS. Device Embolization in Structural Heart Interventions. </a:t>
            </a:r>
            <a:r>
              <a:rPr i="1"/>
              <a:t>JACC: Cardiovascular Interventions</a:t>
            </a:r>
            <a:r>
              <a:t> 2019;</a:t>
            </a:r>
            <a:r>
              <a:rPr b="1"/>
              <a:t>12</a:t>
            </a:r>
            <a:r>
              <a:t>:113–26.</a:t>
            </a:r>
          </a:p>
          <a:p>
            <a:pPr marL="635000" indent="-635000">
              <a:buSzPct val="100000"/>
              <a:buAutoNum type="arabicPeriod" startAt="1"/>
              <a:defRPr sz="2600"/>
            </a:pPr>
            <a:r>
              <a:t>Datta T, Ruggiero N, Peters A </a:t>
            </a:r>
            <a:r>
              <a:rPr i="1"/>
              <a:t>et al.</a:t>
            </a:r>
            <a:r>
              <a:t> Three-dimensional Transesophageal Echocardiography for Transcatheter Patent Foramen Ovale Closure: Standardizing Anatomic Nomenclature and Novel Sizing Concepts. </a:t>
            </a:r>
            <a:r>
              <a:rPr i="1"/>
              <a:t>CASE</a:t>
            </a:r>
            <a:r>
              <a:t> 2023;</a:t>
            </a:r>
            <a:r>
              <a:rPr b="1"/>
              <a:t>7</a:t>
            </a:r>
            <a:r>
              <a:t>:14–20.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IMG_3250.jpeg" descr="IMG_3250.jpeg"/>
          <p:cNvPicPr>
            <a:picLocks noChangeAspect="1"/>
          </p:cNvPicPr>
          <p:nvPr/>
        </p:nvPicPr>
        <p:blipFill>
          <a:blip r:embed="rId2">
            <a:extLst/>
          </a:blip>
          <a:srcRect l="12946" t="0" r="12946" b="0"/>
          <a:stretch>
            <a:fillRect/>
          </a:stretch>
        </p:blipFill>
        <p:spPr>
          <a:xfrm>
            <a:off x="-6549" y="0"/>
            <a:ext cx="5421029" cy="9753601"/>
          </a:xfrm>
          <a:prstGeom prst="rect">
            <a:avLst/>
          </a:prstGeom>
          <a:ln w="12700">
            <a:miter lim="400000"/>
          </a:ln>
        </p:spPr>
      </p:pic>
      <p:sp>
        <p:nvSpPr>
          <p:cNvPr id="225" name="Merci…"/>
          <p:cNvSpPr txBox="1"/>
          <p:nvPr>
            <p:ph type="title"/>
          </p:nvPr>
        </p:nvSpPr>
        <p:spPr>
          <a:xfrm>
            <a:off x="5588571" y="-2494839"/>
            <a:ext cx="4782806" cy="9065625"/>
          </a:xfrm>
          <a:prstGeom prst="rect">
            <a:avLst/>
          </a:prstGeom>
        </p:spPr>
        <p:txBody>
          <a:bodyPr/>
          <a:lstStyle/>
          <a:p>
            <a:pPr algn="l">
              <a:defRPr sz="6200">
                <a:latin typeface="Impact"/>
                <a:ea typeface="Impact"/>
                <a:cs typeface="Impact"/>
                <a:sym typeface="Impact"/>
              </a:defRPr>
            </a:pPr>
            <a:r>
              <a:t>Merci </a:t>
            </a:r>
          </a:p>
          <a:p>
            <a:pPr algn="l">
              <a:defRPr sz="6200">
                <a:latin typeface="Impact"/>
                <a:ea typeface="Impact"/>
                <a:cs typeface="Impact"/>
                <a:sym typeface="Impact"/>
              </a:defRPr>
            </a:pPr>
            <a:r>
              <a:t>de</a:t>
            </a:r>
          </a:p>
          <a:p>
            <a:pPr algn="l">
              <a:defRPr sz="6200">
                <a:latin typeface="Impact"/>
                <a:ea typeface="Impact"/>
                <a:cs typeface="Impact"/>
                <a:sym typeface="Impact"/>
              </a:defRPr>
            </a:pPr>
            <a:r>
              <a:t> votre attention !</a:t>
            </a:r>
          </a:p>
        </p:txBody>
      </p:sp>
      <p:pic>
        <p:nvPicPr>
          <p:cNvPr id="226" name="Image" descr="Image"/>
          <p:cNvPicPr>
            <a:picLocks noChangeAspect="1"/>
          </p:cNvPicPr>
          <p:nvPr/>
        </p:nvPicPr>
        <p:blipFill>
          <a:blip r:embed="rId3">
            <a:extLst/>
          </a:blip>
          <a:srcRect l="0" t="0" r="22425" b="0"/>
          <a:stretch>
            <a:fillRect/>
          </a:stretch>
        </p:blipFill>
        <p:spPr>
          <a:xfrm>
            <a:off x="5428187" y="4066181"/>
            <a:ext cx="7600322" cy="5711975"/>
          </a:xfrm>
          <a:prstGeom prst="rect">
            <a:avLst/>
          </a:prstGeom>
          <a:ln w="12700">
            <a:miter lim="400000"/>
          </a:ln>
        </p:spPr>
      </p:pic>
      <p:sp>
        <p:nvSpPr>
          <p:cNvPr id="227" name="(c’te boucher…)"/>
          <p:cNvSpPr txBox="1"/>
          <p:nvPr/>
        </p:nvSpPr>
        <p:spPr>
          <a:xfrm>
            <a:off x="1588531" y="9196735"/>
            <a:ext cx="2230756" cy="4363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200"/>
            </a:lvl1pPr>
          </a:lstStyle>
          <a:p>
            <a:pPr/>
            <a:r>
              <a:t>(c’te boucher…)</a:t>
            </a:r>
          </a:p>
        </p:txBody>
      </p:sp>
      <p:pic>
        <p:nvPicPr>
          <p:cNvPr id="228" name="Image" descr="Image"/>
          <p:cNvPicPr>
            <a:picLocks noChangeAspect="1"/>
          </p:cNvPicPr>
          <p:nvPr/>
        </p:nvPicPr>
        <p:blipFill>
          <a:blip r:embed="rId4">
            <a:extLst/>
          </a:blip>
          <a:srcRect l="50575" t="7787" r="0" b="0"/>
          <a:stretch>
            <a:fillRect/>
          </a:stretch>
        </p:blipFill>
        <p:spPr>
          <a:xfrm>
            <a:off x="9339709" y="-12338"/>
            <a:ext cx="3660264" cy="406590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6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2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6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2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