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64" r:id="rId5"/>
    <p:sldId id="265" r:id="rId6"/>
    <p:sldId id="268" r:id="rId7"/>
    <p:sldId id="278" r:id="rId8"/>
    <p:sldId id="279" r:id="rId9"/>
    <p:sldId id="266" r:id="rId10"/>
    <p:sldId id="267" r:id="rId11"/>
    <p:sldId id="269" r:id="rId12"/>
    <p:sldId id="282" r:id="rId13"/>
    <p:sldId id="283" r:id="rId14"/>
    <p:sldId id="284" r:id="rId15"/>
    <p:sldId id="271" r:id="rId16"/>
    <p:sldId id="285" r:id="rId17"/>
    <p:sldId id="287" r:id="rId18"/>
    <p:sldId id="288" r:id="rId19"/>
    <p:sldId id="289" r:id="rId20"/>
    <p:sldId id="290" r:id="rId21"/>
    <p:sldId id="286" r:id="rId22"/>
    <p:sldId id="291" r:id="rId23"/>
    <p:sldId id="292" r:id="rId24"/>
    <p:sldId id="272" r:id="rId25"/>
    <p:sldId id="273" r:id="rId26"/>
    <p:sldId id="275" r:id="rId27"/>
    <p:sldId id="274" r:id="rId28"/>
    <p:sldId id="295" r:id="rId29"/>
    <p:sldId id="276" r:id="rId30"/>
    <p:sldId id="280" r:id="rId31"/>
    <p:sldId id="281" r:id="rId32"/>
    <p:sldId id="296" r:id="rId33"/>
    <p:sldId id="277" r:id="rId34"/>
    <p:sldId id="293" r:id="rId35"/>
    <p:sldId id="294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0"/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8"/>
    <p:restoredTop sz="94671"/>
  </p:normalViewPr>
  <p:slideViewPr>
    <p:cSldViewPr snapToGrid="0" snapToObjects="1">
      <p:cViewPr varScale="1">
        <p:scale>
          <a:sx n="112" d="100"/>
          <a:sy n="112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67D1E-74D3-854C-8726-0FCC80B1E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323D8B-101A-424E-8322-056CA9E2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BD411A-64A6-D84A-B1E1-FBB56BBF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F51565-1AB8-6F41-931A-11C44723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8F2BED-F1AD-9645-8B47-0C4F0700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88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E19C4-668C-0D47-B379-5BF5AA93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BA4D9F-0E52-2041-993E-73CAF89B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90E68-8A1A-A049-827F-57896C57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CD5DFE-AADE-694A-A0B1-7059FC01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CAF3B5-06C9-EA44-9CF0-6A82EB5C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9BB32B-18A2-7340-B830-CC536AE44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A38E54-463F-624A-9B4F-35F58A974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FE303-3AB1-694D-91F9-F2F174D9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0118F-019D-C145-B716-15C179C6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1DA3D-6170-0E41-B9F5-5F057034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26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3D032-40E5-5045-B95C-D5B8A75E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8A692-E91B-5447-A3AB-425F3A9CB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DCA2F9-54DA-6540-9170-4E581536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F21E9-541C-F846-B966-48BDB964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2B482-A9CE-8242-A652-59519F6A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44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22263-7CFB-BF45-8EB9-4C1E1191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EBED4-591B-104E-9CC6-320978A11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32E008-D7C0-8F4D-AF62-EB64DC79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D09B8-FD8F-EA44-8F11-C28BF11E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11A86-8BA4-2347-9CA1-69093144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8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D299D-9F9E-7444-A314-1D8D812C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3F1F0-8A8F-6744-8EF9-E8C6CD8B4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D58A85-C643-854F-A6EC-E7336FFA4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3185A7-4C2D-C24C-BDC8-6F677EDB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CC3FDF-51F5-F14C-ADEF-E090EBA7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4624C7-BBE9-8D44-AEE5-3E0D3F8F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10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0A6A9-5A4E-AA41-9535-68E22CF2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F83AD8-DCE5-4445-992C-720C122CF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34FEFA-87E6-2844-97EA-81D7CFDB9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81F620-87FB-8C47-B679-653F36A4E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B67076-212F-4449-A1E4-94B9FDABE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BF7074-7887-BC44-B9BF-09AEAF02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ABB922-C2FB-E549-ABFB-D343CE44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A4622D-DD6D-5240-A037-46DAB66F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7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12836-28FF-BF47-8752-C72F48BC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C26999-3842-3846-8F51-CD5FD1C5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DB3CDD-E715-F849-86E7-15DC3F7D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D3B8DE-9D04-9645-BB17-18A052DE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6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B9885-37A5-F645-AA3C-D545BB0C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986B58-212E-9446-9042-13645656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499EF2-3E9C-BE46-AD2C-35FA850F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32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B1F7E-E233-1F4A-A589-29BF2D9C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399DC-E964-574E-A653-910CF611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56EB73-6FE5-AE42-ABE1-8E5BC8E8E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F24EAA-4022-DD45-8942-A5ECA1ED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430DFF-C359-B243-A9E0-9496E3E7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37BDA-2A82-3E48-90FA-F1C85DC8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77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E87E7-02F6-2B4A-B49B-8B5B4881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D3ED85-2F12-B447-9F7D-C80ABDF8A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100675-2E4A-1F4C-AAA6-56C679DAB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CF969B-DFD5-FA40-BF71-69A2985F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060AEC-0A25-C84C-BCE0-AA2E52DB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92302D-14A3-A048-9694-F3F05104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2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D106E7-5834-6843-AC15-9D410A86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08F6F2-98A9-1544-A717-112ECFF1F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D1D58B-64D8-784D-BA82-B61778D5E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03B86-4CD0-B044-B4BE-21C38E921E6A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C47F98-A853-6443-B991-48CA970DF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307D5A-DD9C-BB4F-ABAF-9A783557C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24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4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mp4"/><Relationship Id="rId7" Type="http://schemas.openxmlformats.org/officeDocument/2006/relationships/image" Target="../media/image1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0.mp4"/><Relationship Id="rId7" Type="http://schemas.openxmlformats.org/officeDocument/2006/relationships/image" Target="../media/image1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4"/><Relationship Id="rId7" Type="http://schemas.openxmlformats.org/officeDocument/2006/relationships/image" Target="../media/image1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2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26972"/>
            <a:ext cx="9144000" cy="1655762"/>
          </a:xfrm>
          <a:solidFill>
            <a:srgbClr val="D10000"/>
          </a:solidFill>
        </p:spPr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CMH</a:t>
            </a:r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Le cœur </a:t>
            </a:r>
            <a:r>
              <a:rPr lang="fr-FR" sz="4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haltéré</a:t>
            </a:r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294217"/>
            <a:ext cx="5397500" cy="3594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C8B58F-8498-E747-AF3E-793EB882DC9A}"/>
              </a:ext>
            </a:extLst>
          </p:cNvPr>
          <p:cNvSpPr txBox="1"/>
          <p:nvPr/>
        </p:nvSpPr>
        <p:spPr>
          <a:xfrm>
            <a:off x="5016305" y="315401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F93886-67A3-A146-9915-51D5A6961E68}"/>
              </a:ext>
            </a:extLst>
          </p:cNvPr>
          <p:cNvSpPr/>
          <p:nvPr/>
        </p:nvSpPr>
        <p:spPr>
          <a:xfrm>
            <a:off x="3590946" y="5836723"/>
            <a:ext cx="5253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Modérateurs : Marion CHATOT – Pierre LEDDET</a:t>
            </a:r>
          </a:p>
        </p:txBody>
      </p:sp>
    </p:spTree>
    <p:extLst>
      <p:ext uri="{BB962C8B-B14F-4D97-AF65-F5344CB8AC3E}">
        <p14:creationId xmlns:p14="http://schemas.microsoft.com/office/powerpoint/2010/main" val="334606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643466" y="2398643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Au total, CMH obstructive et symptomatique malgré VERAPAMIL à dose maximale.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=&gt; Traitement interventionnel ?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9047E5-0EAF-36CF-8A56-54EBEE6D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4432181"/>
            <a:ext cx="7772400" cy="18945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CBE6E1-04A7-D433-2C6B-CA078D638793}"/>
              </a:ext>
            </a:extLst>
          </p:cNvPr>
          <p:cNvSpPr txBox="1"/>
          <p:nvPr/>
        </p:nvSpPr>
        <p:spPr>
          <a:xfrm>
            <a:off x="677333" y="6455884"/>
            <a:ext cx="609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SRT = Septal Reduction </a:t>
            </a:r>
            <a:r>
              <a:rPr lang="fr-FR" sz="1400" i="1" dirty="0" err="1"/>
              <a:t>Therapy</a:t>
            </a:r>
            <a:r>
              <a:rPr lang="fr-FR" sz="1400" i="1" dirty="0"/>
              <a:t>. ESC Guidelines Cardiomyopathie 2023.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50D34C-A0F4-850F-D0C0-823653D0148F}"/>
              </a:ext>
            </a:extLst>
          </p:cNvPr>
          <p:cNvSpPr txBox="1"/>
          <p:nvPr/>
        </p:nvSpPr>
        <p:spPr>
          <a:xfrm>
            <a:off x="1639762" y="5102472"/>
            <a:ext cx="32732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500" b="0" i="0" dirty="0">
                <a:solidFill>
                  <a:srgbClr val="202124"/>
                </a:solidFill>
                <a:effectLst/>
                <a:latin typeface="Avenir Next" panose="020B0503020202020204" pitchFamily="34" charset="0"/>
              </a:rPr>
              <a:t>≥</a:t>
            </a:r>
            <a:r>
              <a:rPr lang="fr-FR" sz="2500" b="1" dirty="0">
                <a:latin typeface="Avenir Next" panose="020B0503020202020204" pitchFamily="34" charset="0"/>
              </a:rPr>
              <a:t> 50 </a:t>
            </a:r>
            <a:r>
              <a:rPr lang="fr-FR" sz="2500" b="1" dirty="0" err="1">
                <a:latin typeface="Avenir Next" panose="020B0503020202020204" pitchFamily="34" charset="0"/>
              </a:rPr>
              <a:t>mmhg</a:t>
            </a:r>
            <a:endParaRPr lang="fr-FR" sz="2500" b="1" dirty="0">
              <a:latin typeface="Avenir Next" panose="020B0503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F46ABC-A244-6461-8B81-B7F712C45F1B}"/>
              </a:ext>
            </a:extLst>
          </p:cNvPr>
          <p:cNvSpPr txBox="1"/>
          <p:nvPr/>
        </p:nvSpPr>
        <p:spPr>
          <a:xfrm>
            <a:off x="1639762" y="5638656"/>
            <a:ext cx="32732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500" b="0" i="0" dirty="0">
                <a:solidFill>
                  <a:srgbClr val="202124"/>
                </a:solidFill>
                <a:effectLst/>
                <a:latin typeface="Avenir Next" panose="020B0503020202020204" pitchFamily="34" charset="0"/>
              </a:rPr>
              <a:t>≥</a:t>
            </a:r>
            <a:r>
              <a:rPr lang="fr-FR" sz="2500" b="1" dirty="0">
                <a:latin typeface="Avenir Next" panose="020B0503020202020204" pitchFamily="34" charset="0"/>
              </a:rPr>
              <a:t> NYHA 3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FFF59F05-6C02-8808-499C-7862103B3542}"/>
              </a:ext>
            </a:extLst>
          </p:cNvPr>
          <p:cNvSpPr txBox="1">
            <a:spLocks/>
          </p:cNvSpPr>
          <p:nvPr/>
        </p:nvSpPr>
        <p:spPr>
          <a:xfrm>
            <a:off x="3060866" y="1913034"/>
            <a:ext cx="3921427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Bilan de la CMH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C496E-4BB3-718E-6A60-B0C0F1C5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16" y="578921"/>
            <a:ext cx="4349367" cy="1592263"/>
          </a:xfrm>
        </p:spPr>
        <p:txBody>
          <a:bodyPr>
            <a:normAutofit fontScale="90000"/>
          </a:bodyPr>
          <a:lstStyle/>
          <a:p>
            <a:r>
              <a:rPr lang="fr-FR" dirty="0"/>
              <a:t>Bilan avant alcoolisation septale +++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A081266-D192-2F41-B7B6-E0B5E196C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015" y="184859"/>
            <a:ext cx="6455785" cy="6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596956" y="3469628"/>
            <a:ext cx="3921427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Coronarographie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9" name="1.2.826.0.1.3680043.2.1600.26340696922402320230920000010avi-1">
            <a:hlinkClick r:id="" action="ppaction://media"/>
            <a:extLst>
              <a:ext uri="{FF2B5EF4-FFF2-40B4-BE49-F238E27FC236}">
                <a16:creationId xmlns:a16="http://schemas.microsoft.com/office/drawing/2014/main" id="{5428B0BE-8087-58FD-AD47-C3ED4F5A9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565976"/>
            <a:ext cx="5101348" cy="510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596956" y="3469628"/>
            <a:ext cx="3921427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Coronarographie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9" name="1.2.826.0.1.3680043.2.1600.26340696922402320230920000000avi-4">
            <a:hlinkClick r:id="" action="ppaction://media"/>
            <a:extLst>
              <a:ext uri="{FF2B5EF4-FFF2-40B4-BE49-F238E27FC236}">
                <a16:creationId xmlns:a16="http://schemas.microsoft.com/office/drawing/2014/main" id="{6719774C-D473-A831-C727-5E02DDE30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0453" y="1557826"/>
            <a:ext cx="5117647" cy="511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596956" y="3469628"/>
            <a:ext cx="3921427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Coronarographie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10" name="coro IVA">
            <a:hlinkClick r:id="" action="ppaction://media"/>
            <a:extLst>
              <a:ext uri="{FF2B5EF4-FFF2-40B4-BE49-F238E27FC236}">
                <a16:creationId xmlns:a16="http://schemas.microsoft.com/office/drawing/2014/main" id="{929DDC76-8A18-AA20-94F0-782E8F12F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787" t="20583" r="20291" b="17048"/>
          <a:stretch/>
        </p:blipFill>
        <p:spPr>
          <a:xfrm>
            <a:off x="5838938" y="1713264"/>
            <a:ext cx="5188945" cy="4873962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052339F4-3C9D-C479-D57B-E20CD78AD538}"/>
              </a:ext>
            </a:extLst>
          </p:cNvPr>
          <p:cNvSpPr txBox="1">
            <a:spLocks/>
          </p:cNvSpPr>
          <p:nvPr/>
        </p:nvSpPr>
        <p:spPr>
          <a:xfrm>
            <a:off x="596956" y="4650045"/>
            <a:ext cx="4411149" cy="11067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1</a:t>
            </a:r>
            <a:r>
              <a:rPr lang="fr-FR" sz="2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er</a:t>
            </a: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 septale : distribue 2 perforantes</a:t>
            </a:r>
          </a:p>
        </p:txBody>
      </p:sp>
    </p:spTree>
    <p:extLst>
      <p:ext uri="{BB962C8B-B14F-4D97-AF65-F5344CB8AC3E}">
        <p14:creationId xmlns:p14="http://schemas.microsoft.com/office/powerpoint/2010/main" val="42359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4135286" y="1565125"/>
            <a:ext cx="3921427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Matériel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B4C2DF22-C61F-617F-0021-9F43AF84FE91}"/>
              </a:ext>
            </a:extLst>
          </p:cNvPr>
          <p:cNvSpPr txBox="1">
            <a:spLocks/>
          </p:cNvSpPr>
          <p:nvPr/>
        </p:nvSpPr>
        <p:spPr>
          <a:xfrm>
            <a:off x="543105" y="2779580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SET UP : </a:t>
            </a: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ETO sous AG per procédure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SEES au préalable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Désilet 6F et sonde porteuse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Ballon OTW : court 8mm, et diam 1,5 et 2 mm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Guide souple 0,014 et guide haut support au besoin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Ethanol 96%. Poso = 1ml pour 10 mm de septum (1,5 à 2 ml le plus souvent)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Contraste écho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Sonoview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Seringue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Luer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Lock</a:t>
            </a: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69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6" y="1493877"/>
            <a:ext cx="5280463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Déroulement de la procédure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ebu1">
            <a:hlinkClick r:id="" action="ppaction://media"/>
            <a:extLst>
              <a:ext uri="{FF2B5EF4-FFF2-40B4-BE49-F238E27FC236}">
                <a16:creationId xmlns:a16="http://schemas.microsoft.com/office/drawing/2014/main" id="{FB5020F8-1A46-7D8C-802B-96D360402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7936" r="-2339"/>
          <a:stretch/>
        </p:blipFill>
        <p:spPr>
          <a:xfrm>
            <a:off x="445912" y="2295977"/>
            <a:ext cx="5259506" cy="4184287"/>
          </a:xfrm>
          <a:prstGeom prst="rect">
            <a:avLst/>
          </a:prstGeom>
        </p:spPr>
      </p:pic>
      <p:pic>
        <p:nvPicPr>
          <p:cNvPr id="9" name="ebu2">
            <a:hlinkClick r:id="" action="ppaction://media"/>
            <a:extLst>
              <a:ext uri="{FF2B5EF4-FFF2-40B4-BE49-F238E27FC236}">
                <a16:creationId xmlns:a16="http://schemas.microsoft.com/office/drawing/2014/main" id="{6DF01348-4DA7-89A1-F2AF-C47FA7388B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-1" t="19238" r="-517"/>
          <a:stretch/>
        </p:blipFill>
        <p:spPr>
          <a:xfrm>
            <a:off x="6599971" y="2287717"/>
            <a:ext cx="5259506" cy="41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6" y="1493877"/>
            <a:ext cx="6036974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Sélection de la perforante +++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9" name="ebu2">
            <a:hlinkClick r:id="" action="ppaction://media"/>
            <a:extLst>
              <a:ext uri="{FF2B5EF4-FFF2-40B4-BE49-F238E27FC236}">
                <a16:creationId xmlns:a16="http://schemas.microsoft.com/office/drawing/2014/main" id="{6DF01348-4DA7-89A1-F2AF-C47FA7388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" t="19238" r="-517"/>
          <a:stretch/>
        </p:blipFill>
        <p:spPr>
          <a:xfrm>
            <a:off x="518660" y="2140899"/>
            <a:ext cx="5259506" cy="4192547"/>
          </a:xfrm>
          <a:prstGeom prst="rect">
            <a:avLst/>
          </a:prstGeom>
        </p:spPr>
      </p:pic>
      <p:pic>
        <p:nvPicPr>
          <p:cNvPr id="10" name="Image 9" descr="Une image contenant Imagerie médicale, Échographie obstétricale, radiologie, Radiographie médicale&#10;&#10;Description générée automatiquement">
            <a:extLst>
              <a:ext uri="{FF2B5EF4-FFF2-40B4-BE49-F238E27FC236}">
                <a16:creationId xmlns:a16="http://schemas.microsoft.com/office/drawing/2014/main" id="{7D3EFB31-1EBF-61BE-5E41-B770598E79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09" t="16129" r="4635" b="16129"/>
          <a:stretch/>
        </p:blipFill>
        <p:spPr>
          <a:xfrm>
            <a:off x="5941662" y="2140898"/>
            <a:ext cx="6036974" cy="337830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B96DAEF7-3818-15E7-50FF-3E63BEF8958C}"/>
              </a:ext>
            </a:extLst>
          </p:cNvPr>
          <p:cNvSpPr/>
          <p:nvPr/>
        </p:nvSpPr>
        <p:spPr>
          <a:xfrm rot="1299173">
            <a:off x="7810711" y="4235870"/>
            <a:ext cx="275962" cy="8152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FAD302-CC49-10EB-1AB3-033A78EA55E9}"/>
              </a:ext>
            </a:extLst>
          </p:cNvPr>
          <p:cNvSpPr txBox="1"/>
          <p:nvPr/>
        </p:nvSpPr>
        <p:spPr>
          <a:xfrm>
            <a:off x="6263640" y="5783580"/>
            <a:ext cx="500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venir Next" panose="020B0503020202020204" pitchFamily="34" charset="0"/>
              </a:rPr>
              <a:t>=&gt; Hors zone d’intérêt</a:t>
            </a:r>
          </a:p>
        </p:txBody>
      </p:sp>
    </p:spTree>
    <p:extLst>
      <p:ext uri="{BB962C8B-B14F-4D97-AF65-F5344CB8AC3E}">
        <p14:creationId xmlns:p14="http://schemas.microsoft.com/office/powerpoint/2010/main" val="9400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6" y="1493877"/>
            <a:ext cx="6036974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Sélection de la perforante +++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1.2.826.0.1.3680043.2.1600.26340696922753620231123000000avi-3">
            <a:hlinkClick r:id="" action="ppaction://media"/>
            <a:extLst>
              <a:ext uri="{FF2B5EF4-FFF2-40B4-BE49-F238E27FC236}">
                <a16:creationId xmlns:a16="http://schemas.microsoft.com/office/drawing/2014/main" id="{0FBF8521-0FB7-C05C-35F2-F08FE578F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1987" t="5873"/>
          <a:stretch/>
        </p:blipFill>
        <p:spPr>
          <a:xfrm>
            <a:off x="539022" y="2193371"/>
            <a:ext cx="4995711" cy="45743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1.2.826.0.1.3680043.2.1600.26340696922753620231123000000avi-5">
            <a:hlinkClick r:id="" action="ppaction://media"/>
            <a:extLst>
              <a:ext uri="{FF2B5EF4-FFF2-40B4-BE49-F238E27FC236}">
                <a16:creationId xmlns:a16="http://schemas.microsoft.com/office/drawing/2014/main" id="{658FEC40-B074-48F6-9FA8-69A2139952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2242"/>
          <a:stretch/>
        </p:blipFill>
        <p:spPr>
          <a:xfrm>
            <a:off x="6399102" y="2193371"/>
            <a:ext cx="5253876" cy="45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6" y="1493877"/>
            <a:ext cx="6036974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Sélection de la perforante +++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1.2.826.0.1.3680043.2.1600.26340696922753620231123000000avi-5">
            <a:hlinkClick r:id="" action="ppaction://media"/>
            <a:extLst>
              <a:ext uri="{FF2B5EF4-FFF2-40B4-BE49-F238E27FC236}">
                <a16:creationId xmlns:a16="http://schemas.microsoft.com/office/drawing/2014/main" id="{658FEC40-B074-48F6-9FA8-69A213995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42"/>
          <a:stretch/>
        </p:blipFill>
        <p:spPr>
          <a:xfrm>
            <a:off x="604230" y="2061310"/>
            <a:ext cx="5253876" cy="4574365"/>
          </a:xfrm>
          <a:prstGeom prst="rect">
            <a:avLst/>
          </a:prstGeom>
        </p:spPr>
      </p:pic>
      <p:pic>
        <p:nvPicPr>
          <p:cNvPr id="9" name="echo contraste">
            <a:hlinkClick r:id="" action="ppaction://media"/>
            <a:extLst>
              <a:ext uri="{FF2B5EF4-FFF2-40B4-BE49-F238E27FC236}">
                <a16:creationId xmlns:a16="http://schemas.microsoft.com/office/drawing/2014/main" id="{9936EE07-638F-EF5F-B381-733C5715A1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2310206"/>
            <a:ext cx="5938395" cy="40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1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26972"/>
            <a:ext cx="9144000" cy="1655762"/>
          </a:xfrm>
          <a:solidFill>
            <a:srgbClr val="D10000"/>
          </a:solidFill>
        </p:spPr>
        <p:txBody>
          <a:bodyPr>
            <a:normAutofit fontScale="62500" lnSpcReduction="20000"/>
          </a:bodyPr>
          <a:lstStyle/>
          <a:p>
            <a:endParaRPr lang="fr-FR" dirty="0"/>
          </a:p>
          <a:p>
            <a:pPr>
              <a:lnSpc>
                <a:spcPct val="120000"/>
              </a:lnSpc>
            </a:pPr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CAS CLINIQUE AUTOUR DE </a:t>
            </a:r>
          </a:p>
          <a:p>
            <a:pPr>
              <a:lnSpc>
                <a:spcPct val="120000"/>
              </a:lnSpc>
            </a:pPr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L’ALCOOLISATION SEPTALE</a:t>
            </a:r>
          </a:p>
          <a:p>
            <a:r>
              <a:rPr lang="fr-FR" sz="32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Julien VERAIN, clinique Claude Bernard, METZ</a:t>
            </a:r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294217"/>
            <a:ext cx="5397500" cy="3594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AB0FB0-541B-5D48-932A-ECDFD8C7801F}"/>
              </a:ext>
            </a:extLst>
          </p:cNvPr>
          <p:cNvSpPr txBox="1"/>
          <p:nvPr/>
        </p:nvSpPr>
        <p:spPr>
          <a:xfrm>
            <a:off x="5016305" y="315401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STRASBOURG 2024</a:t>
            </a:r>
          </a:p>
        </p:txBody>
      </p:sp>
    </p:spTree>
    <p:extLst>
      <p:ext uri="{BB962C8B-B14F-4D97-AF65-F5344CB8AC3E}">
        <p14:creationId xmlns:p14="http://schemas.microsoft.com/office/powerpoint/2010/main" val="88299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6" y="1493877"/>
            <a:ext cx="5151595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Sélection de la perforante : injection </a:t>
            </a:r>
            <a:r>
              <a:rPr lang="fr-FR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hypersélective</a:t>
            </a: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+++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27F50174-6A9C-8CBB-6EB4-FAB686426392}"/>
              </a:ext>
            </a:extLst>
          </p:cNvPr>
          <p:cNvSpPr txBox="1">
            <a:spLocks/>
          </p:cNvSpPr>
          <p:nvPr/>
        </p:nvSpPr>
        <p:spPr>
          <a:xfrm>
            <a:off x="660399" y="2632819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Echo de contraste :</a:t>
            </a: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Zone cible : septum basal au contact de la grande valve mitrale</a:t>
            </a:r>
          </a:p>
          <a:p>
            <a:pPr algn="l"/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Absence de prise de contraste : VG apex et paroi latérale, paroi libre VD, muscle papillaire</a:t>
            </a:r>
          </a:p>
        </p:txBody>
      </p:sp>
    </p:spTree>
    <p:extLst>
      <p:ext uri="{BB962C8B-B14F-4D97-AF65-F5344CB8AC3E}">
        <p14:creationId xmlns:p14="http://schemas.microsoft.com/office/powerpoint/2010/main" val="69985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820317" y="1582720"/>
            <a:ext cx="5280463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Anatomie septale favorable ?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B4C2DF22-C61F-617F-0021-9F43AF84FE91}"/>
              </a:ext>
            </a:extLst>
          </p:cNvPr>
          <p:cNvSpPr txBox="1">
            <a:spLocks/>
          </p:cNvSpPr>
          <p:nvPr/>
        </p:nvSpPr>
        <p:spPr>
          <a:xfrm>
            <a:off x="225777" y="2111362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Target 1</a:t>
            </a:r>
            <a:r>
              <a:rPr lang="fr-FR" sz="2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er</a:t>
            </a: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 septale le plus souvent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15% de naissance hors IVA (diagonale, TC, CD)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Parfois pas de septale visible (10%)</a:t>
            </a:r>
          </a:p>
        </p:txBody>
      </p:sp>
      <p:pic>
        <p:nvPicPr>
          <p:cNvPr id="8" name="findling 1er septale">
            <a:hlinkClick r:id="" action="ppaction://media"/>
            <a:extLst>
              <a:ext uri="{FF2B5EF4-FFF2-40B4-BE49-F238E27FC236}">
                <a16:creationId xmlns:a16="http://schemas.microsoft.com/office/drawing/2014/main" id="{BD382ED4-7C59-B4B1-8FD1-2420982BB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" t="7277" r="-2055"/>
          <a:stretch/>
        </p:blipFill>
        <p:spPr>
          <a:xfrm>
            <a:off x="880532" y="3515038"/>
            <a:ext cx="3533424" cy="3210318"/>
          </a:xfrm>
          <a:prstGeom prst="rect">
            <a:avLst/>
          </a:prstGeom>
        </p:spPr>
      </p:pic>
      <p:pic>
        <p:nvPicPr>
          <p:cNvPr id="9" name="faggion 2e septale">
            <a:hlinkClick r:id="" action="ppaction://media"/>
            <a:extLst>
              <a:ext uri="{FF2B5EF4-FFF2-40B4-BE49-F238E27FC236}">
                <a16:creationId xmlns:a16="http://schemas.microsoft.com/office/drawing/2014/main" id="{88BEB3BF-CE72-E92C-B63F-C359F0BDAF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-1" t="7156" r="-888"/>
          <a:stretch/>
        </p:blipFill>
        <p:spPr>
          <a:xfrm>
            <a:off x="7181018" y="3515038"/>
            <a:ext cx="3741863" cy="34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5" y="1493877"/>
            <a:ext cx="66872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Injection alcool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F7D49FF-2581-B7F5-D08C-93808B4B7A33}"/>
              </a:ext>
            </a:extLst>
          </p:cNvPr>
          <p:cNvSpPr txBox="1">
            <a:spLocks/>
          </p:cNvSpPr>
          <p:nvPr/>
        </p:nvSpPr>
        <p:spPr>
          <a:xfrm>
            <a:off x="643466" y="2398643"/>
            <a:ext cx="6440379" cy="4079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Si septale OK :</a:t>
            </a: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Inflation ballon OTW 1,5 mm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Vérifier occlusion septale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Ethanol pur 2 cc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Injection lente 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éthanol 1cc/min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Rinçage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NaCl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avant retrait++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 cc injectés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9" name="1.2.826.0.1.3680043.2.1600.26340696922753620231123000000avi-7">
            <a:hlinkClick r:id="" action="ppaction://media"/>
            <a:extLst>
              <a:ext uri="{FF2B5EF4-FFF2-40B4-BE49-F238E27FC236}">
                <a16:creationId xmlns:a16="http://schemas.microsoft.com/office/drawing/2014/main" id="{B5706A0C-8EDB-9329-F144-23A5B8DAF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23" t="8532" r="-1"/>
          <a:stretch/>
        </p:blipFill>
        <p:spPr>
          <a:xfrm>
            <a:off x="6738209" y="1986946"/>
            <a:ext cx="5174022" cy="46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721165" y="1493877"/>
            <a:ext cx="66872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Contrôle final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1.2.826.0.1.3680043.2.1600.26340696922753620231123000000avi-8">
            <a:hlinkClick r:id="" action="ppaction://media"/>
            <a:extLst>
              <a:ext uri="{FF2B5EF4-FFF2-40B4-BE49-F238E27FC236}">
                <a16:creationId xmlns:a16="http://schemas.microsoft.com/office/drawing/2014/main" id="{70DEDBEE-287F-309E-DB41-73B631BAF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276" r="-1251"/>
          <a:stretch/>
        </p:blipFill>
        <p:spPr>
          <a:xfrm>
            <a:off x="3800820" y="2061310"/>
            <a:ext cx="5089791" cy="47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3907909" y="1485382"/>
            <a:ext cx="52346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clinique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69E257-4F06-0675-3344-399EEBD94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98" r="8525"/>
          <a:stretch/>
        </p:blipFill>
        <p:spPr>
          <a:xfrm>
            <a:off x="4303320" y="2132404"/>
            <a:ext cx="7185986" cy="43467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631EBE-FD77-6BFE-8277-BFAC9466A87C}"/>
              </a:ext>
            </a:extLst>
          </p:cNvPr>
          <p:cNvSpPr txBox="1"/>
          <p:nvPr/>
        </p:nvSpPr>
        <p:spPr>
          <a:xfrm>
            <a:off x="738130" y="2500829"/>
            <a:ext cx="308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venir Next" panose="020B0503020202020204" pitchFamily="34" charset="0"/>
              </a:rPr>
              <a:t>ECG en sortie de salle</a:t>
            </a:r>
          </a:p>
        </p:txBody>
      </p:sp>
    </p:spTree>
    <p:extLst>
      <p:ext uri="{BB962C8B-B14F-4D97-AF65-F5344CB8AC3E}">
        <p14:creationId xmlns:p14="http://schemas.microsoft.com/office/powerpoint/2010/main" val="61668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865863" y="1485382"/>
            <a:ext cx="6276685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clinique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A63815-1829-046B-AF72-71135BAB2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8" r="8233"/>
          <a:stretch/>
        </p:blipFill>
        <p:spPr>
          <a:xfrm>
            <a:off x="4044830" y="2052815"/>
            <a:ext cx="7376233" cy="44362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666FDF7-080F-AC4E-1627-8739FA318882}"/>
              </a:ext>
            </a:extLst>
          </p:cNvPr>
          <p:cNvSpPr txBox="1"/>
          <p:nvPr/>
        </p:nvSpPr>
        <p:spPr>
          <a:xfrm>
            <a:off x="332315" y="2410680"/>
            <a:ext cx="3575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BAV3 transitoire 2h</a:t>
            </a:r>
          </a:p>
          <a:p>
            <a:endParaRPr lang="fr-FR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Douleur thoracique  : Morphine PSE</a:t>
            </a:r>
          </a:p>
          <a:p>
            <a:endParaRPr lang="fr-FR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EVA 0 à J1</a:t>
            </a:r>
          </a:p>
          <a:p>
            <a:endParaRPr lang="fr-FR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Hyperthermie fluctuante 38°C pendant 48h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Retrait SEES à 48h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54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3907909" y="1485382"/>
            <a:ext cx="52346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biologique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12" name="Image 11" descr="Une image contenant ligne, Tracé, diagramme, pente&#10;&#10;Description générée automatiquement">
            <a:extLst>
              <a:ext uri="{FF2B5EF4-FFF2-40B4-BE49-F238E27FC236}">
                <a16:creationId xmlns:a16="http://schemas.microsoft.com/office/drawing/2014/main" id="{A21E565D-684A-AC8B-4D6E-83A777FE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92" y="2132404"/>
            <a:ext cx="6377099" cy="4782824"/>
          </a:xfrm>
          <a:prstGeom prst="rect">
            <a:avLst/>
          </a:prstGeom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625AF773-BBF1-0006-258C-600E9375C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FCAD34-64DE-B779-F20D-F171BD9A00F2}"/>
              </a:ext>
            </a:extLst>
          </p:cNvPr>
          <p:cNvSpPr txBox="1"/>
          <p:nvPr/>
        </p:nvSpPr>
        <p:spPr>
          <a:xfrm>
            <a:off x="563668" y="2694272"/>
            <a:ext cx="37879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NFS normale</a:t>
            </a:r>
          </a:p>
          <a:p>
            <a:endParaRPr lang="fr-FR" sz="20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Fonction rénale normale</a:t>
            </a:r>
          </a:p>
          <a:p>
            <a:endParaRPr lang="fr-FR" sz="20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Pic Troponine </a:t>
            </a:r>
            <a:r>
              <a:rPr lang="fr-FR" sz="2000" dirty="0" err="1">
                <a:latin typeface="Avenir Next" panose="020B0503020202020204" pitchFamily="34" charset="0"/>
              </a:rPr>
              <a:t>T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hs</a:t>
            </a:r>
            <a:r>
              <a:rPr lang="fr-FR" sz="2000" dirty="0">
                <a:latin typeface="Avenir Next" panose="020B0503020202020204" pitchFamily="34" charset="0"/>
              </a:rPr>
              <a:t>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929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3907909" y="1485382"/>
            <a:ext cx="52346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clinique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66FDF7-080F-AC4E-1627-8739FA318882}"/>
              </a:ext>
            </a:extLst>
          </p:cNvPr>
          <p:cNvSpPr txBox="1"/>
          <p:nvPr/>
        </p:nvSpPr>
        <p:spPr>
          <a:xfrm>
            <a:off x="396074" y="3220251"/>
            <a:ext cx="3084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" panose="020B0503020202020204" pitchFamily="34" charset="0"/>
              </a:rPr>
              <a:t>ECG sortie J5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" panose="020B0503020202020204" pitchFamily="34" charset="0"/>
              </a:rPr>
              <a:t>Ordonnance sortie inchangé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40DEA6-875D-8F55-ABB9-3B4AB515C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31" t="-1159" r="1"/>
          <a:stretch/>
        </p:blipFill>
        <p:spPr>
          <a:xfrm rot="5400000">
            <a:off x="5228433" y="297168"/>
            <a:ext cx="4316756" cy="798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3907909" y="1485382"/>
            <a:ext cx="52346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BBD ?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66FDF7-080F-AC4E-1627-8739FA318882}"/>
              </a:ext>
            </a:extLst>
          </p:cNvPr>
          <p:cNvSpPr txBox="1"/>
          <p:nvPr/>
        </p:nvSpPr>
        <p:spPr>
          <a:xfrm>
            <a:off x="396074" y="3220251"/>
            <a:ext cx="3084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" panose="020B0503020202020204" pitchFamily="34" charset="0"/>
              </a:rPr>
              <a:t>Bloc de branche droit dans 50% des alcoolisations septales</a:t>
            </a:r>
          </a:p>
        </p:txBody>
      </p:sp>
      <p:pic>
        <p:nvPicPr>
          <p:cNvPr id="4098" name="Picture 2" descr="Cardiac Conduction System | SpringerLink">
            <a:extLst>
              <a:ext uri="{FF2B5EF4-FFF2-40B4-BE49-F238E27FC236}">
                <a16:creationId xmlns:a16="http://schemas.microsoft.com/office/drawing/2014/main" id="{742CB114-2D86-075F-67CE-B9858CF4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9" y="2720898"/>
            <a:ext cx="5889676" cy="35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3CB3F94B-3585-104D-EF39-37B9FA7070AA}"/>
              </a:ext>
            </a:extLst>
          </p:cNvPr>
          <p:cNvSpPr/>
          <p:nvPr/>
        </p:nvSpPr>
        <p:spPr>
          <a:xfrm rot="7058799">
            <a:off x="7781625" y="3105997"/>
            <a:ext cx="1320609" cy="2285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692011" y="1390430"/>
            <a:ext cx="6155650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échographique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625AF773-BBF1-0006-258C-600E9375C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6F4AC1E0-DE7F-2796-5C60-6B01E855DF4A}"/>
              </a:ext>
            </a:extLst>
          </p:cNvPr>
          <p:cNvSpPr txBox="1">
            <a:spLocks/>
          </p:cNvSpPr>
          <p:nvPr/>
        </p:nvSpPr>
        <p:spPr>
          <a:xfrm>
            <a:off x="1103158" y="2489929"/>
            <a:ext cx="10178113" cy="23559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Echo J2 : 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gradient max 30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mmhg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après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valsalva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Echo 4 mois : 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absence d’obstruction : gradient max 9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mmhg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6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1320799" y="2372013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M. E, âgé de 70 ans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Suivi en ville pour une </a:t>
            </a: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cardiomyopathie hypertrophique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Consulte en aout 2023 pour aggravation de sa dyspnée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FDR : HTA, Tabac sevré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ATCD autre : prostatectomie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TTT : </a:t>
            </a: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VERAPAMIL LP 240 mg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, VALSARTAN 80 mg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8AE8441-2995-59D4-3800-B5FB2CFCB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76" y="2993258"/>
            <a:ext cx="871483" cy="8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6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692011" y="1390430"/>
            <a:ext cx="6155650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échographique à 4 mois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625AF773-BBF1-0006-258C-600E9375C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Une image contenant capture d’écran, Logiciel multimédia, Logiciel de graphisme, Compositing numérique&#10;&#10;Description générée automatiquement">
            <a:extLst>
              <a:ext uri="{FF2B5EF4-FFF2-40B4-BE49-F238E27FC236}">
                <a16:creationId xmlns:a16="http://schemas.microsoft.com/office/drawing/2014/main" id="{1780B082-1D16-CA3F-64BF-09B41A65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69" y="2410680"/>
            <a:ext cx="5640134" cy="39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6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692011" y="1390430"/>
            <a:ext cx="6155650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échographique à 4 mois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625AF773-BBF1-0006-258C-600E9375C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7192A146-066A-8145-8C77-40FEBF576D94}"/>
              </a:ext>
            </a:extLst>
          </p:cNvPr>
          <p:cNvSpPr txBox="1">
            <a:spLocks/>
          </p:cNvSpPr>
          <p:nvPr/>
        </p:nvSpPr>
        <p:spPr>
          <a:xfrm>
            <a:off x="993323" y="2123041"/>
            <a:ext cx="3624167" cy="6448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Avant</a:t>
            </a:r>
          </a:p>
          <a:p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97325FB7-23C4-F5C4-8161-C519EB149636}"/>
              </a:ext>
            </a:extLst>
          </p:cNvPr>
          <p:cNvSpPr txBox="1">
            <a:spLocks/>
          </p:cNvSpPr>
          <p:nvPr/>
        </p:nvSpPr>
        <p:spPr>
          <a:xfrm>
            <a:off x="7574512" y="2188651"/>
            <a:ext cx="3504280" cy="6448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Après : 10 mm de bourrelet en moins</a:t>
            </a:r>
          </a:p>
          <a:p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1" name="Image 10" descr="Une image contenant Imagerie médicale, Échographie obstétricale, radiologie, capture d’écran&#10;&#10;Description générée automatiquement">
            <a:extLst>
              <a:ext uri="{FF2B5EF4-FFF2-40B4-BE49-F238E27FC236}">
                <a16:creationId xmlns:a16="http://schemas.microsoft.com/office/drawing/2014/main" id="{DAFEAAC5-55A6-7DF3-0B2D-765A71D40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 t="29495" r="23874" b="22424"/>
          <a:stretch/>
        </p:blipFill>
        <p:spPr>
          <a:xfrm>
            <a:off x="7159083" y="2984664"/>
            <a:ext cx="4550473" cy="2928704"/>
          </a:xfrm>
          <a:prstGeom prst="rect">
            <a:avLst/>
          </a:prstGeom>
        </p:spPr>
      </p:pic>
      <p:pic>
        <p:nvPicPr>
          <p:cNvPr id="18" name="Image 17" descr="Une image contenant Imagerie médicale, Échographie obstétricale, radiologie, Radiographie médicale&#10;&#10;Description générée automatiquement">
            <a:extLst>
              <a:ext uri="{FF2B5EF4-FFF2-40B4-BE49-F238E27FC236}">
                <a16:creationId xmlns:a16="http://schemas.microsoft.com/office/drawing/2014/main" id="{EBB7012D-4C8C-E05D-45F2-1E898FCD4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9" t="26445" r="27018" b="37894"/>
          <a:stretch/>
        </p:blipFill>
        <p:spPr>
          <a:xfrm>
            <a:off x="600638" y="2984663"/>
            <a:ext cx="5647762" cy="29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7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692011" y="1390430"/>
            <a:ext cx="6155650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IRM à 3 mois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625AF773-BBF1-0006-258C-600E9375C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Une image contenant Imagerie médicale, radiologie, film radiographique, noir et blanc&#10;&#10;Description générée automatiquement">
            <a:extLst>
              <a:ext uri="{FF2B5EF4-FFF2-40B4-BE49-F238E27FC236}">
                <a16:creationId xmlns:a16="http://schemas.microsoft.com/office/drawing/2014/main" id="{15E57431-FD2C-B13B-98F2-56EEAB33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80" y="2255299"/>
            <a:ext cx="5260530" cy="4060979"/>
          </a:xfrm>
          <a:prstGeom prst="rect">
            <a:avLst/>
          </a:prstGeom>
        </p:spPr>
      </p:pic>
      <p:pic>
        <p:nvPicPr>
          <p:cNvPr id="10" name="Image 9" descr="Une image contenant monochrome, noir et blanc&#10;&#10;Description générée automatiquement">
            <a:extLst>
              <a:ext uri="{FF2B5EF4-FFF2-40B4-BE49-F238E27FC236}">
                <a16:creationId xmlns:a16="http://schemas.microsoft.com/office/drawing/2014/main" id="{1A158438-45D4-8C21-EE1A-E8850C9E3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8" y="2255299"/>
            <a:ext cx="4253848" cy="40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9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3907909" y="1485382"/>
            <a:ext cx="52346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Evolution clinique à 4 mois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F0EEF59D-E200-0E74-6E5B-47A05075FC12}"/>
              </a:ext>
            </a:extLst>
          </p:cNvPr>
          <p:cNvSpPr txBox="1">
            <a:spLocks/>
          </p:cNvSpPr>
          <p:nvPr/>
        </p:nvSpPr>
        <p:spPr>
          <a:xfrm>
            <a:off x="489230" y="2618981"/>
            <a:ext cx="8267311" cy="3697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Dyspnée NYHA 1</a:t>
            </a: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Pas de complication rythmique hormis BBD</a:t>
            </a: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00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627547" y="1519736"/>
            <a:ext cx="6198626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Conclusion sur l’alcoolisation septale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F0EEF59D-E200-0E74-6E5B-47A05075FC12}"/>
              </a:ext>
            </a:extLst>
          </p:cNvPr>
          <p:cNvSpPr txBox="1">
            <a:spLocks/>
          </p:cNvSpPr>
          <p:nvPr/>
        </p:nvSpPr>
        <p:spPr>
          <a:xfrm>
            <a:off x="533836" y="2607831"/>
            <a:ext cx="4963716" cy="38253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Avantages :</a:t>
            </a:r>
          </a:p>
          <a:p>
            <a:pPr marL="342900" indent="-342900" algn="l">
              <a:buFontTx/>
              <a:buChar char="-"/>
            </a:pPr>
            <a:r>
              <a:rPr lang="fr-F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Véritable myomectomie chimique</a:t>
            </a:r>
          </a:p>
          <a:p>
            <a:pPr marL="342900" indent="-342900" algn="l">
              <a:buFontTx/>
              <a:buChar char="-"/>
            </a:pPr>
            <a:r>
              <a:rPr lang="fr-F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Améliore les symptômes chez 90% des patients</a:t>
            </a:r>
          </a:p>
          <a:p>
            <a:pPr marL="342900" indent="-342900" algn="l">
              <a:buFontTx/>
              <a:buChar char="-"/>
            </a:pPr>
            <a:r>
              <a:rPr lang="fr-F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Procédure « simple »</a:t>
            </a: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Inconvénients :</a:t>
            </a:r>
          </a:p>
          <a:p>
            <a:pPr algn="l"/>
            <a:r>
              <a:rPr lang="fr-F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 Risque de PM définitif (10%) surtout si BBG pré existant</a:t>
            </a:r>
          </a:p>
          <a:p>
            <a:pPr marL="342900" indent="-342900" algn="l">
              <a:buFontTx/>
              <a:buChar char="-"/>
            </a:pP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82B676F-AA7A-B108-CC45-4DC6A1A50125}"/>
              </a:ext>
            </a:extLst>
          </p:cNvPr>
          <p:cNvSpPr txBox="1">
            <a:spLocks/>
          </p:cNvSpPr>
          <p:nvPr/>
        </p:nvSpPr>
        <p:spPr>
          <a:xfrm>
            <a:off x="5860402" y="2607831"/>
            <a:ext cx="4963716" cy="38253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Sélection des patients :</a:t>
            </a:r>
          </a:p>
          <a:p>
            <a:pPr marL="457200" indent="-457200" algn="l">
              <a:buFontTx/>
              <a:buChar char="-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Evaluation initiale multimodale</a:t>
            </a:r>
          </a:p>
          <a:p>
            <a:pPr marL="457200" indent="-457200" algn="l">
              <a:buFontTx/>
              <a:buChar char="-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Importance de l’écho per procédure : plus d’efficacité, moins de complication</a:t>
            </a:r>
          </a:p>
          <a:p>
            <a:pPr marL="457200" indent="-457200" algn="l">
              <a:buFontTx/>
              <a:buChar char="-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Plutôt myomectomie si : septum &gt; 25 mm, Gd max &gt; 100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mmhg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028" name="Picture 4" descr="Alcohol Septal Ablation of HOCM - Hypertrophic Cardiomyopathy Learning  Center">
            <a:extLst>
              <a:ext uri="{FF2B5EF4-FFF2-40B4-BE49-F238E27FC236}">
                <a16:creationId xmlns:a16="http://schemas.microsoft.com/office/drawing/2014/main" id="{69C2198A-4690-6FD8-6258-F1AE4913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43" y="91441"/>
            <a:ext cx="3170354" cy="20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8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 ALCOOLISATION SEPTALE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2627547" y="1519736"/>
            <a:ext cx="6198626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Quand l’alcool a du bon …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557670" y="1293079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81ED1A-C10C-4831-8CB2-1BD5B7B4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89" y="2347696"/>
            <a:ext cx="4163741" cy="39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21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665500" y="2299887"/>
            <a:ext cx="4633614" cy="41013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Examen clinique : 155 cm pour 66 kg, IMC 27. PA 14/8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Dyspnée NYHA 3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Souffle systolique franc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ECG :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85F473-3648-E306-0455-BE68EADA1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4" t="23362" r="8580" b="3832"/>
          <a:stretch/>
        </p:blipFill>
        <p:spPr>
          <a:xfrm>
            <a:off x="5555499" y="2521545"/>
            <a:ext cx="6356732" cy="36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643466" y="2398643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ETT : FEVG 67%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Hypertrophie concentrique, </a:t>
            </a:r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septum 17 mm</a:t>
            </a:r>
          </a:p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Gradient maximal spontanée 65 </a:t>
            </a:r>
            <a:r>
              <a:rPr lang="fr-FR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mmhg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Diam OG 44 mm</a:t>
            </a:r>
          </a:p>
          <a:p>
            <a:pPr algn="l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Pas d’HTAP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</p:spTree>
    <p:extLst>
      <p:ext uri="{BB962C8B-B14F-4D97-AF65-F5344CB8AC3E}">
        <p14:creationId xmlns:p14="http://schemas.microsoft.com/office/powerpoint/2010/main" val="116185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B1DF8D7-E9F9-F121-9E91-E4AEB43D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535" y="2835156"/>
            <a:ext cx="4534078" cy="340055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52411779-908E-BB61-A171-1A9D73F0BCC7}"/>
              </a:ext>
            </a:extLst>
          </p:cNvPr>
          <p:cNvSpPr txBox="1">
            <a:spLocks/>
          </p:cNvSpPr>
          <p:nvPr/>
        </p:nvSpPr>
        <p:spPr>
          <a:xfrm>
            <a:off x="3181225" y="1906231"/>
            <a:ext cx="5234639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Echographie initiale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0" name="Image 9" descr="Une image contenant Imagerie médicale, Échographie obstétricale, radiologie, capture d’écran&#10;&#10;Description générée automatiquement">
            <a:extLst>
              <a:ext uri="{FF2B5EF4-FFF2-40B4-BE49-F238E27FC236}">
                <a16:creationId xmlns:a16="http://schemas.microsoft.com/office/drawing/2014/main" id="{F0D28E4C-5BCE-2D08-3F15-DD016AA76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78" y="2835156"/>
            <a:ext cx="4879898" cy="34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3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52411779-908E-BB61-A171-1A9D73F0BCC7}"/>
              </a:ext>
            </a:extLst>
          </p:cNvPr>
          <p:cNvSpPr txBox="1">
            <a:spLocks/>
          </p:cNvSpPr>
          <p:nvPr/>
        </p:nvSpPr>
        <p:spPr>
          <a:xfrm>
            <a:off x="2651470" y="1906544"/>
            <a:ext cx="7780558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Echographie initiale : mécanisme obstruction ?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71956C9-0A3F-8CBA-828B-5E04D68C17D7}"/>
              </a:ext>
            </a:extLst>
          </p:cNvPr>
          <p:cNvSpPr txBox="1">
            <a:spLocks/>
          </p:cNvSpPr>
          <p:nvPr/>
        </p:nvSpPr>
        <p:spPr>
          <a:xfrm>
            <a:off x="959939" y="3429000"/>
            <a:ext cx="3854431" cy="2327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2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Chambre de chasse 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Muscles papillaires 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SAM 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Faux tendon</a:t>
            </a:r>
          </a:p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BC2C13-69FF-6158-CB90-1779795FE9B2}"/>
              </a:ext>
            </a:extLst>
          </p:cNvPr>
          <p:cNvSpPr txBox="1"/>
          <p:nvPr/>
        </p:nvSpPr>
        <p:spPr>
          <a:xfrm>
            <a:off x="332315" y="5756790"/>
            <a:ext cx="60997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Symbol" pitchFamily="2" charset="2"/>
              <a:buChar char="Þ"/>
            </a:pPr>
            <a:r>
              <a:rPr lang="fr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Obstruction septale prédominante</a:t>
            </a:r>
          </a:p>
          <a:p>
            <a:pPr marL="285750" indent="-285750" algn="l">
              <a:buFont typeface="Symbol" pitchFamily="2" charset="2"/>
              <a:buChar char="Þ"/>
            </a:pPr>
            <a:r>
              <a:rPr lang="fr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SAM modérée</a:t>
            </a:r>
          </a:p>
        </p:txBody>
      </p:sp>
      <p:pic>
        <p:nvPicPr>
          <p:cNvPr id="12" name="HVG">
            <a:hlinkClick r:id="" action="ppaction://media"/>
            <a:extLst>
              <a:ext uri="{FF2B5EF4-FFF2-40B4-BE49-F238E27FC236}">
                <a16:creationId xmlns:a16="http://schemas.microsoft.com/office/drawing/2014/main" id="{D2439876-934B-6DA3-EF5F-D37DBE8D87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2.51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8670" y="2459322"/>
            <a:ext cx="5867748" cy="427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52411779-908E-BB61-A171-1A9D73F0BCC7}"/>
              </a:ext>
            </a:extLst>
          </p:cNvPr>
          <p:cNvSpPr txBox="1">
            <a:spLocks/>
          </p:cNvSpPr>
          <p:nvPr/>
        </p:nvSpPr>
        <p:spPr>
          <a:xfrm>
            <a:off x="2651470" y="1906544"/>
            <a:ext cx="7780558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Echographie initiale : valvulopathies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71956C9-0A3F-8CBA-828B-5E04D68C17D7}"/>
              </a:ext>
            </a:extLst>
          </p:cNvPr>
          <p:cNvSpPr txBox="1">
            <a:spLocks/>
          </p:cNvSpPr>
          <p:nvPr/>
        </p:nvSpPr>
        <p:spPr>
          <a:xfrm>
            <a:off x="793247" y="3674835"/>
            <a:ext cx="4258255" cy="20367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=&gt; Valvulopathies gauches non sévères</a:t>
            </a:r>
          </a:p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4" name="valves">
            <a:hlinkClick r:id="" action="ppaction://media"/>
            <a:extLst>
              <a:ext uri="{FF2B5EF4-FFF2-40B4-BE49-F238E27FC236}">
                <a16:creationId xmlns:a16="http://schemas.microsoft.com/office/drawing/2014/main" id="{8D7FADD1-D875-12A0-5E35-F4C014E13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3768" y="2539427"/>
            <a:ext cx="5914985" cy="43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0" y="788630"/>
            <a:ext cx="9354561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CAS CLINIQUES AUTOUR </a:t>
            </a:r>
          </a:p>
          <a:p>
            <a:pPr algn="l"/>
            <a:r>
              <a:rPr lang="fr-FR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DE L’ALCOOLISATION SEPTALE</a:t>
            </a:r>
          </a:p>
          <a:p>
            <a:pPr algn="l"/>
            <a:endParaRPr lang="fr-FR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643466" y="2398643"/>
            <a:ext cx="10871201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Scintigraphie osseuse : pas de fixation dans l’aire cardiaque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Bilan génétique en cours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Risque rythmique : HCM Score = 3,7% : risque faible</a:t>
            </a: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51470" y="1698414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A8E15754-C925-85BC-AF5B-B6494FA64428}"/>
              </a:ext>
            </a:extLst>
          </p:cNvPr>
          <p:cNvSpPr txBox="1">
            <a:spLocks/>
          </p:cNvSpPr>
          <p:nvPr/>
        </p:nvSpPr>
        <p:spPr>
          <a:xfrm>
            <a:off x="3060866" y="1913034"/>
            <a:ext cx="3921427" cy="64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Bilan de la CMH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46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832</Words>
  <Application>Microsoft Macintosh PowerPoint</Application>
  <PresentationFormat>Grand écran</PresentationFormat>
  <Paragraphs>253</Paragraphs>
  <Slides>35</Slides>
  <Notes>0</Notes>
  <HiddenSlides>0</HiddenSlides>
  <MMClips>16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Avenir Next</vt:lpstr>
      <vt:lpstr>Avenir Next Demi Bold</vt:lpstr>
      <vt:lpstr>Calibri</vt:lpstr>
      <vt:lpstr>Calibri Light</vt:lpstr>
      <vt:lpstr>Helvetica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Bilan avant alcoolisation septale +++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tomasini sophie APSOS</dc:creator>
  <cp:lastModifiedBy>julien verain</cp:lastModifiedBy>
  <cp:revision>142</cp:revision>
  <dcterms:created xsi:type="dcterms:W3CDTF">2023-03-20T14:16:22Z</dcterms:created>
  <dcterms:modified xsi:type="dcterms:W3CDTF">2024-03-21T21:16:18Z</dcterms:modified>
</cp:coreProperties>
</file>