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37" r:id="rId2"/>
  </p:sldMasterIdLst>
  <p:notesMasterIdLst>
    <p:notesMasterId r:id="rId39"/>
  </p:notesMasterIdLst>
  <p:sldIdLst>
    <p:sldId id="256" r:id="rId3"/>
    <p:sldId id="257" r:id="rId4"/>
    <p:sldId id="293" r:id="rId5"/>
    <p:sldId id="262" r:id="rId6"/>
    <p:sldId id="292" r:id="rId7"/>
    <p:sldId id="258" r:id="rId8"/>
    <p:sldId id="259" r:id="rId9"/>
    <p:sldId id="291" r:id="rId10"/>
    <p:sldId id="260" r:id="rId11"/>
    <p:sldId id="261" r:id="rId12"/>
    <p:sldId id="265" r:id="rId13"/>
    <p:sldId id="263" r:id="rId14"/>
    <p:sldId id="267" r:id="rId15"/>
    <p:sldId id="268" r:id="rId16"/>
    <p:sldId id="266" r:id="rId17"/>
    <p:sldId id="264" r:id="rId18"/>
    <p:sldId id="269" r:id="rId19"/>
    <p:sldId id="270" r:id="rId20"/>
    <p:sldId id="272" r:id="rId21"/>
    <p:sldId id="271" r:id="rId22"/>
    <p:sldId id="273" r:id="rId23"/>
    <p:sldId id="274" r:id="rId24"/>
    <p:sldId id="275" r:id="rId25"/>
    <p:sldId id="276" r:id="rId26"/>
    <p:sldId id="277" r:id="rId27"/>
    <p:sldId id="278" r:id="rId28"/>
    <p:sldId id="283" r:id="rId29"/>
    <p:sldId id="279" r:id="rId30"/>
    <p:sldId id="281" r:id="rId31"/>
    <p:sldId id="282" r:id="rId32"/>
    <p:sldId id="285" r:id="rId33"/>
    <p:sldId id="286" r:id="rId34"/>
    <p:sldId id="287" r:id="rId35"/>
    <p:sldId id="288" r:id="rId36"/>
    <p:sldId id="289" r:id="rId37"/>
    <p:sldId id="290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138EE-00A7-4D83-9C78-1E9FA5F9EDCA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1E7E2-08C9-4439-9159-E040C0676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13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CBC-1E3D-43F6-8679-594748F182E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480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CBC-1E3D-43F6-8679-594748F182E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773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1B81616-A176-4FF6-8711-6436D06917BD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7078-59EB-44B2-B1A7-615E7A504C8B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73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616-A176-4FF6-8711-6436D06917BD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7078-59EB-44B2-B1A7-615E7A504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57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616-A176-4FF6-8711-6436D06917BD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7078-59EB-44B2-B1A7-615E7A504C8B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909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Disclaime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D43C-8061-4F4B-A58C-537B44EA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5760" y="1337206"/>
            <a:ext cx="11460480" cy="4572000"/>
          </a:xfrm>
          <a:prstGeom prst="rect">
            <a:avLst/>
          </a:prstGeom>
        </p:spPr>
        <p:txBody>
          <a:bodyPr/>
          <a:lstStyle>
            <a:lvl2pPr>
              <a:defRPr sz="1800"/>
            </a:lvl2pPr>
            <a:lvl3pPr marL="685800" indent="-228600">
              <a:buFont typeface="Wingdings" pitchFamily="2" charset="2"/>
              <a:buChar char="§"/>
              <a:defRPr sz="1700"/>
            </a:lvl3pPr>
            <a:lvl4pPr marL="914400" indent="-228600">
              <a:buFont typeface="Courier New" panose="02070309020205020404" pitchFamily="49" charset="0"/>
              <a:buChar char="o"/>
              <a:defRPr sz="1600"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3728E4-004B-CD4D-842C-B0C31A25CC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759" y="5909206"/>
            <a:ext cx="11461115" cy="4572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Footnotes/references</a:t>
            </a:r>
          </a:p>
        </p:txBody>
      </p:sp>
    </p:spTree>
    <p:extLst>
      <p:ext uri="{BB962C8B-B14F-4D97-AF65-F5344CB8AC3E}">
        <p14:creationId xmlns:p14="http://schemas.microsoft.com/office/powerpoint/2010/main" val="78011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616-A176-4FF6-8711-6436D06917BD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7078-59EB-44B2-B1A7-615E7A504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324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616-A176-4FF6-8711-6436D06917BD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7078-59EB-44B2-B1A7-615E7A504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765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616-A176-4FF6-8711-6436D06917BD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7078-59EB-44B2-B1A7-615E7A504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572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616-A176-4FF6-8711-6436D06917BD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7078-59EB-44B2-B1A7-615E7A504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296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616-A176-4FF6-8711-6436D06917BD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7078-59EB-44B2-B1A7-615E7A504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121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616-A176-4FF6-8711-6436D06917BD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7078-59EB-44B2-B1A7-615E7A504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91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616-A176-4FF6-8711-6436D06917BD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7078-59EB-44B2-B1A7-615E7A504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62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616-A176-4FF6-8711-6436D06917BD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7078-59EB-44B2-B1A7-615E7A504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827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616-A176-4FF6-8711-6436D06917BD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7078-59EB-44B2-B1A7-615E7A504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370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616-A176-4FF6-8711-6436D06917BD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7078-59EB-44B2-B1A7-615E7A504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407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616-A176-4FF6-8711-6436D06917BD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7078-59EB-44B2-B1A7-615E7A504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314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616-A176-4FF6-8711-6436D06917BD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7078-59EB-44B2-B1A7-615E7A504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071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Disclaime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D43C-8061-4F4B-A58C-537B44EA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5760" y="1337206"/>
            <a:ext cx="11460480" cy="4572000"/>
          </a:xfrm>
          <a:prstGeom prst="rect">
            <a:avLst/>
          </a:prstGeom>
        </p:spPr>
        <p:txBody>
          <a:bodyPr/>
          <a:lstStyle>
            <a:lvl2pPr>
              <a:defRPr sz="1800"/>
            </a:lvl2pPr>
            <a:lvl3pPr marL="685800" indent="-228600">
              <a:buFont typeface="Wingdings" pitchFamily="2" charset="2"/>
              <a:buChar char="§"/>
              <a:defRPr sz="1700"/>
            </a:lvl3pPr>
            <a:lvl4pPr marL="914400" indent="-228600">
              <a:buFont typeface="Courier New" panose="02070309020205020404" pitchFamily="49" charset="0"/>
              <a:buChar char="o"/>
              <a:defRPr sz="1600"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3728E4-004B-CD4D-842C-B0C31A25CC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759" y="5909206"/>
            <a:ext cx="11461115" cy="4572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Footnotes/references</a:t>
            </a:r>
          </a:p>
        </p:txBody>
      </p:sp>
    </p:spTree>
    <p:extLst>
      <p:ext uri="{BB962C8B-B14F-4D97-AF65-F5344CB8AC3E}">
        <p14:creationId xmlns:p14="http://schemas.microsoft.com/office/powerpoint/2010/main" val="14985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616-A176-4FF6-8711-6436D06917BD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7078-59EB-44B2-B1A7-615E7A504C8B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41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616-A176-4FF6-8711-6436D06917BD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7078-59EB-44B2-B1A7-615E7A504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17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616-A176-4FF6-8711-6436D06917BD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7078-59EB-44B2-B1A7-615E7A504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45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616-A176-4FF6-8711-6436D06917BD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7078-59EB-44B2-B1A7-615E7A504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13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616-A176-4FF6-8711-6436D06917BD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7078-59EB-44B2-B1A7-615E7A504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73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616-A176-4FF6-8711-6436D06917BD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7078-59EB-44B2-B1A7-615E7A504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62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616-A176-4FF6-8711-6436D06917BD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7078-59EB-44B2-B1A7-615E7A504C8B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65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1B81616-A176-4FF6-8711-6436D06917BD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7447078-59EB-44B2-B1A7-615E7A504C8B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42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81616-A176-4FF6-8711-6436D06917BD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47078-59EB-44B2-B1A7-615E7A504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59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slide" Target="slide27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slide" Target="slide21.xml"/><Relationship Id="rId2" Type="http://schemas.openxmlformats.org/officeDocument/2006/relationships/image" Target="../media/image28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6.wdp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microsoft.com/office/2007/relationships/hdphoto" Target="../media/hdphoto4.wdp"/><Relationship Id="rId1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2.png"/><Relationship Id="rId3" Type="http://schemas.openxmlformats.org/officeDocument/2006/relationships/slide" Target="slide21.xml"/><Relationship Id="rId7" Type="http://schemas.openxmlformats.org/officeDocument/2006/relationships/image" Target="../media/image29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1.wdp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microsoft.com/office/2007/relationships/hdphoto" Target="../media/hdphoto3.wdp"/><Relationship Id="rId4" Type="http://schemas.openxmlformats.org/officeDocument/2006/relationships/hyperlink" Target="https://www.ema.europa.eu/en/documents/product-information/camzyos-epar-product-information_fr.pdf" TargetMode="External"/><Relationship Id="rId9" Type="http://schemas.openxmlformats.org/officeDocument/2006/relationships/image" Target="../media/image30.png"/><Relationship Id="rId14" Type="http://schemas.microsoft.com/office/2007/relationships/hdphoto" Target="../media/hdphoto5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3.wdp"/><Relationship Id="rId18" Type="http://schemas.openxmlformats.org/officeDocument/2006/relationships/image" Target="../media/image34.png"/><Relationship Id="rId3" Type="http://schemas.openxmlformats.org/officeDocument/2006/relationships/slide" Target="slide30.xml"/><Relationship Id="rId7" Type="http://schemas.microsoft.com/office/2007/relationships/hdphoto" Target="../media/hdphoto6.wdp"/><Relationship Id="rId12" Type="http://schemas.openxmlformats.org/officeDocument/2006/relationships/image" Target="../media/image30.png"/><Relationship Id="rId17" Type="http://schemas.microsoft.com/office/2007/relationships/hdphoto" Target="../media/hdphoto5.wdp"/><Relationship Id="rId2" Type="http://schemas.openxmlformats.org/officeDocument/2006/relationships/slide" Target="slide21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png"/><Relationship Id="rId11" Type="http://schemas.microsoft.com/office/2007/relationships/hdphoto" Target="../media/hdphoto2.wdp"/><Relationship Id="rId5" Type="http://schemas.openxmlformats.org/officeDocument/2006/relationships/slide" Target="slide27.xml"/><Relationship Id="rId15" Type="http://schemas.microsoft.com/office/2007/relationships/hdphoto" Target="../media/hdphoto4.wdp"/><Relationship Id="rId10" Type="http://schemas.openxmlformats.org/officeDocument/2006/relationships/image" Target="../media/image29.png"/><Relationship Id="rId4" Type="http://schemas.openxmlformats.org/officeDocument/2006/relationships/slide" Target="slide19.xml"/><Relationship Id="rId9" Type="http://schemas.microsoft.com/office/2007/relationships/hdphoto" Target="../media/hdphoto1.wdp"/><Relationship Id="rId1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5.wdp"/><Relationship Id="rId3" Type="http://schemas.openxmlformats.org/officeDocument/2006/relationships/slide" Target="slide21.xml"/><Relationship Id="rId7" Type="http://schemas.microsoft.com/office/2007/relationships/hdphoto" Target="../media/hdphoto2.wdp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microsoft.com/office/2007/relationships/hdphoto" Target="../media/hdphoto3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slide" Target="slide2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microsoft.com/office/2007/relationships/hdphoto" Target="../media/hdphoto4.wd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jacc.2021.07.06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Pharmacopée de l’hypertrophié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François SAUER</a:t>
            </a:r>
          </a:p>
          <a:p>
            <a:r>
              <a:rPr lang="fr-FR" dirty="0"/>
              <a:t>Chef de Clinique CHU Strasbourg</a:t>
            </a:r>
          </a:p>
          <a:p>
            <a:r>
              <a:rPr lang="fr-FR" dirty="0"/>
              <a:t>UF 1314 – Insuffisance cardiaque et cardiomyopathies</a:t>
            </a:r>
          </a:p>
        </p:txBody>
      </p:sp>
    </p:spTree>
    <p:extLst>
      <p:ext uri="{BB962C8B-B14F-4D97-AF65-F5344CB8AC3E}">
        <p14:creationId xmlns:p14="http://schemas.microsoft.com/office/powerpoint/2010/main" val="641932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Disopyramide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Inhibiteurs des canaux sodés </a:t>
            </a:r>
            <a:r>
              <a:rPr lang="fr-FR" i="1" dirty="0"/>
              <a:t>(et discrète action sur les canaux potassiques)</a:t>
            </a:r>
          </a:p>
          <a:p>
            <a:pPr lvl="1"/>
            <a:r>
              <a:rPr lang="fr-FR" i="1" dirty="0"/>
              <a:t>Réduit également le transitoire calcique </a:t>
            </a:r>
            <a:r>
              <a:rPr lang="fr-FR" sz="1200" i="1" dirty="0"/>
              <a:t>(</a:t>
            </a:r>
            <a:r>
              <a:rPr lang="fr-FR" sz="1200" i="1" dirty="0" err="1"/>
              <a:t>Coppini</a:t>
            </a:r>
            <a:r>
              <a:rPr lang="fr-FR" sz="1200" i="1" dirty="0"/>
              <a:t> and Al, JACC basic </a:t>
            </a:r>
            <a:r>
              <a:rPr lang="fr-FR" sz="1200" i="1" dirty="0" err="1"/>
              <a:t>Transl</a:t>
            </a:r>
            <a:r>
              <a:rPr lang="fr-FR" sz="1200" i="1" dirty="0"/>
              <a:t> </a:t>
            </a:r>
            <a:r>
              <a:rPr lang="fr-FR" sz="1200" i="1" dirty="0" err="1"/>
              <a:t>Sci</a:t>
            </a:r>
            <a:r>
              <a:rPr lang="fr-FR" sz="1200" i="1" dirty="0"/>
              <a:t>, 2019 ;    )</a:t>
            </a:r>
          </a:p>
          <a:p>
            <a:r>
              <a:rPr lang="fr-FR" dirty="0"/>
              <a:t>Effet au repos &gt; BB- ; intérêt de l’association +++</a:t>
            </a:r>
          </a:p>
          <a:p>
            <a:r>
              <a:rPr lang="fr-FR" dirty="0"/>
              <a:t>Pas de vasodilatation</a:t>
            </a:r>
          </a:p>
          <a:p>
            <a:r>
              <a:rPr lang="fr-FR" dirty="0"/>
              <a:t>Prévient la FA</a:t>
            </a:r>
          </a:p>
          <a:p>
            <a:pPr lvl="1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683" y="4600440"/>
            <a:ext cx="5468113" cy="1924319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981882" y="4608679"/>
            <a:ext cx="1819657" cy="215458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183026" y="5420497"/>
            <a:ext cx="87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QTc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428" y="4743351"/>
            <a:ext cx="4947470" cy="1868763"/>
          </a:xfrm>
          <a:prstGeom prst="rect">
            <a:avLst/>
          </a:prstGeom>
        </p:spPr>
      </p:pic>
      <p:sp>
        <p:nvSpPr>
          <p:cNvPr id="8" name="Étoile à 5 branches 7"/>
          <p:cNvSpPr/>
          <p:nvPr/>
        </p:nvSpPr>
        <p:spPr>
          <a:xfrm>
            <a:off x="7364627" y="4670855"/>
            <a:ext cx="82378" cy="1182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 à 5 branches 8"/>
          <p:cNvSpPr/>
          <p:nvPr/>
        </p:nvSpPr>
        <p:spPr>
          <a:xfrm>
            <a:off x="7644714" y="2738333"/>
            <a:ext cx="82378" cy="1182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086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 est sa place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5628503" cy="4351338"/>
          </a:xfrm>
        </p:spPr>
        <p:txBody>
          <a:bodyPr/>
          <a:lstStyle/>
          <a:p>
            <a:r>
              <a:rPr lang="fr-FR" dirty="0"/>
              <a:t>2/3 des patients en moyenne échappe à une PEC interventionnelle</a:t>
            </a:r>
          </a:p>
          <a:p>
            <a:endParaRPr lang="fr-FR" dirty="0"/>
          </a:p>
          <a:p>
            <a:r>
              <a:rPr lang="fr-FR" dirty="0"/>
              <a:t>Serait + efficace </a:t>
            </a:r>
            <a:r>
              <a:rPr lang="fr-FR" sz="1200" i="1" dirty="0"/>
              <a:t>(Habib and Al, IJC, 2019 ; </a:t>
            </a:r>
            <a:r>
              <a:rPr lang="fr-FR" sz="1200" i="1" dirty="0" err="1"/>
              <a:t>Maurizi</a:t>
            </a:r>
            <a:r>
              <a:rPr lang="fr-FR" sz="1200" i="1" dirty="0"/>
              <a:t> and Al, JCM, 2023)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OG peu dilatée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FEVG </a:t>
            </a:r>
            <a:r>
              <a:rPr lang="fr-FR" dirty="0" err="1"/>
              <a:t>supra-normale</a:t>
            </a:r>
            <a:endParaRPr lang="fr-FR" dirty="0"/>
          </a:p>
          <a:p>
            <a:pPr lvl="1">
              <a:buFont typeface="Wingdings" panose="05000000000000000000" pitchFamily="2" charset="2"/>
              <a:buChar char="ü"/>
            </a:pP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585" y="1470956"/>
            <a:ext cx="4925112" cy="47060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20297" y="6204333"/>
            <a:ext cx="8305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Sherrid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MV,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Shetty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A,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Winson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G, Kim B,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Musat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D,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Alviar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CL,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Homel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P,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Balaram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SK,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Swistel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DG.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Treatment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of obstructive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hypertrophic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cardiomyopathy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symptoms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and gradient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resistant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to first-line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therapy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with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el-GR" sz="1000" dirty="0">
                <a:solidFill>
                  <a:srgbClr val="212121"/>
                </a:solidFill>
                <a:latin typeface="BlinkMacSystemFont"/>
              </a:rPr>
              <a:t>β-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blockade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or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verapamil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.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Circ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Heart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Fail. 2013 Jul;6(4):694-702.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doi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: 10.1161/CIRCHEARTFAILURE.112.000122.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Epub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2013 May 23. PMID: 23704138.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213264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Disopyramide</a:t>
            </a:r>
            <a:r>
              <a:rPr lang="fr-FR" dirty="0"/>
              <a:t> : problématique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11283"/>
            <a:ext cx="10515600" cy="4265679"/>
          </a:xfrm>
        </p:spPr>
        <p:txBody>
          <a:bodyPr/>
          <a:lstStyle/>
          <a:p>
            <a:r>
              <a:rPr lang="fr-FR" dirty="0"/>
              <a:t>Faible quantité de papiers :</a:t>
            </a:r>
          </a:p>
          <a:p>
            <a:endParaRPr lang="fr-FR" dirty="0"/>
          </a:p>
          <a:p>
            <a:r>
              <a:rPr lang="fr-FR" dirty="0"/>
              <a:t>EI</a:t>
            </a:r>
          </a:p>
          <a:p>
            <a:endParaRPr lang="fr-FR" dirty="0"/>
          </a:p>
          <a:p>
            <a:r>
              <a:rPr lang="fr-FR" dirty="0"/>
              <a:t>Crainte des cliniciens à l’utiliser à cause du risque d’IC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634" y="1918121"/>
            <a:ext cx="800212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71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pratique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Rythmodan</a:t>
            </a:r>
            <a:r>
              <a:rPr lang="fr-FR" dirty="0"/>
              <a:t> LP 250 mg </a:t>
            </a:r>
            <a:r>
              <a:rPr lang="fr-FR" dirty="0" err="1"/>
              <a:t>séc</a:t>
            </a:r>
            <a:r>
              <a:rPr lang="fr-FR" dirty="0"/>
              <a:t> :</a:t>
            </a:r>
          </a:p>
          <a:p>
            <a:pPr lvl="1"/>
            <a:r>
              <a:rPr lang="fr-FR" dirty="0"/>
              <a:t>Initiation : 1 </a:t>
            </a:r>
            <a:r>
              <a:rPr lang="fr-FR" dirty="0" err="1"/>
              <a:t>cp</a:t>
            </a:r>
            <a:r>
              <a:rPr lang="fr-FR" dirty="0"/>
              <a:t> 1-0-1 ; &gt; 70 ans 0,5-0-0,5</a:t>
            </a:r>
          </a:p>
          <a:p>
            <a:pPr lvl="1"/>
            <a:r>
              <a:rPr lang="fr-FR" dirty="0"/>
              <a:t>Majoration possible jusque 750 mg/j sous couvert d’une surveillance ECG</a:t>
            </a:r>
          </a:p>
          <a:p>
            <a:pPr lvl="1"/>
            <a:r>
              <a:rPr lang="fr-FR" dirty="0"/>
              <a:t>ECG à 1-2 semaine post initiation si introduction ambulatoire ; revérifier régulièrement</a:t>
            </a:r>
          </a:p>
          <a:p>
            <a:pPr lvl="1"/>
            <a:endParaRPr lang="fr-FR" dirty="0"/>
          </a:p>
          <a:p>
            <a:r>
              <a:rPr lang="fr-FR" dirty="0"/>
              <a:t>Allongement du </a:t>
            </a:r>
            <a:r>
              <a:rPr lang="fr-FR" dirty="0" err="1"/>
              <a:t>QTc</a:t>
            </a:r>
            <a:endParaRPr lang="fr-F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ESC guidelines : &gt; 500 ms =&gt; réduction de dose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&gt; 550 ms =&gt; stop puis si normalisation, réduction de dose</a:t>
            </a:r>
          </a:p>
          <a:p>
            <a:endParaRPr lang="fr-FR" dirty="0"/>
          </a:p>
          <a:p>
            <a:r>
              <a:rPr lang="fr-FR" dirty="0"/>
              <a:t>Troubles du rythme, BAV de haut degré, bloc de branche permanent : évident 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4596712" y="6311900"/>
            <a:ext cx="7529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 err="1">
                <a:solidFill>
                  <a:srgbClr val="212121"/>
                </a:solidFill>
                <a:latin typeface="Cambria" panose="02040503050406030204" pitchFamily="18" charset="0"/>
              </a:rPr>
              <a:t>Sherrid</a:t>
            </a:r>
            <a:r>
              <a:rPr lang="fr-FR" sz="1200" i="1" dirty="0">
                <a:solidFill>
                  <a:srgbClr val="212121"/>
                </a:solidFill>
                <a:latin typeface="Cambria" panose="02040503050406030204" pitchFamily="18" charset="0"/>
              </a:rPr>
              <a:t> MV, </a:t>
            </a:r>
            <a:r>
              <a:rPr lang="fr-FR" sz="1200" i="1" dirty="0" err="1">
                <a:solidFill>
                  <a:srgbClr val="212121"/>
                </a:solidFill>
                <a:latin typeface="Cambria" panose="02040503050406030204" pitchFamily="18" charset="0"/>
              </a:rPr>
              <a:t>Arabadjian</a:t>
            </a:r>
            <a:r>
              <a:rPr lang="fr-FR" sz="1200" i="1" dirty="0">
                <a:solidFill>
                  <a:srgbClr val="212121"/>
                </a:solidFill>
                <a:latin typeface="Cambria" panose="02040503050406030204" pitchFamily="18" charset="0"/>
              </a:rPr>
              <a:t> M. A primer of </a:t>
            </a:r>
            <a:r>
              <a:rPr lang="fr-FR" sz="1200" i="1" dirty="0" err="1">
                <a:solidFill>
                  <a:srgbClr val="212121"/>
                </a:solidFill>
                <a:latin typeface="Cambria" panose="02040503050406030204" pitchFamily="18" charset="0"/>
              </a:rPr>
              <a:t>disopyramide</a:t>
            </a:r>
            <a:r>
              <a:rPr lang="fr-FR" sz="1200" i="1" dirty="0">
                <a:solidFill>
                  <a:srgbClr val="212121"/>
                </a:solidFill>
                <a:latin typeface="Cambria" panose="02040503050406030204" pitchFamily="18" charset="0"/>
              </a:rPr>
              <a:t> </a:t>
            </a:r>
            <a:r>
              <a:rPr lang="fr-FR" sz="1200" i="1" dirty="0" err="1">
                <a:solidFill>
                  <a:srgbClr val="212121"/>
                </a:solidFill>
                <a:latin typeface="Cambria" panose="02040503050406030204" pitchFamily="18" charset="0"/>
              </a:rPr>
              <a:t>treatment</a:t>
            </a:r>
            <a:r>
              <a:rPr lang="fr-FR" sz="1200" i="1" dirty="0">
                <a:solidFill>
                  <a:srgbClr val="212121"/>
                </a:solidFill>
                <a:latin typeface="Cambria" panose="02040503050406030204" pitchFamily="18" charset="0"/>
              </a:rPr>
              <a:t> of obstructive </a:t>
            </a:r>
            <a:r>
              <a:rPr lang="fr-FR" sz="1200" i="1" dirty="0" err="1">
                <a:solidFill>
                  <a:srgbClr val="212121"/>
                </a:solidFill>
                <a:latin typeface="Cambria" panose="02040503050406030204" pitchFamily="18" charset="0"/>
              </a:rPr>
              <a:t>hypertrophic</a:t>
            </a:r>
            <a:r>
              <a:rPr lang="fr-FR" sz="1200" i="1" dirty="0">
                <a:solidFill>
                  <a:srgbClr val="212121"/>
                </a:solidFill>
                <a:latin typeface="Cambria" panose="02040503050406030204" pitchFamily="18" charset="0"/>
              </a:rPr>
              <a:t> </a:t>
            </a:r>
            <a:r>
              <a:rPr lang="fr-FR" sz="1200" i="1" dirty="0" err="1">
                <a:solidFill>
                  <a:srgbClr val="212121"/>
                </a:solidFill>
                <a:latin typeface="Cambria" panose="02040503050406030204" pitchFamily="18" charset="0"/>
              </a:rPr>
              <a:t>cardiomyopathy</a:t>
            </a:r>
            <a:r>
              <a:rPr lang="fr-FR" sz="1200" i="1" dirty="0">
                <a:solidFill>
                  <a:srgbClr val="212121"/>
                </a:solidFill>
                <a:latin typeface="Cambria" panose="02040503050406030204" pitchFamily="18" charset="0"/>
              </a:rPr>
              <a:t>. Prog </a:t>
            </a:r>
            <a:r>
              <a:rPr lang="fr-FR" sz="1200" i="1" dirty="0" err="1">
                <a:solidFill>
                  <a:srgbClr val="212121"/>
                </a:solidFill>
                <a:latin typeface="Cambria" panose="02040503050406030204" pitchFamily="18" charset="0"/>
              </a:rPr>
              <a:t>Cardiovasc</a:t>
            </a:r>
            <a:r>
              <a:rPr lang="fr-FR" sz="1200" i="1" dirty="0">
                <a:solidFill>
                  <a:srgbClr val="212121"/>
                </a:solidFill>
                <a:latin typeface="Cambria" panose="02040503050406030204" pitchFamily="18" charset="0"/>
              </a:rPr>
              <a:t> Dis. 2012;54:483–492.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3145820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pratique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Contrôle clinique + ETT à </a:t>
            </a:r>
            <a:r>
              <a:rPr lang="fr-FR" u="sng" dirty="0"/>
              <a:t>3 mois</a:t>
            </a:r>
          </a:p>
          <a:p>
            <a:endParaRPr lang="fr-FR" u="sng" dirty="0"/>
          </a:p>
          <a:p>
            <a:r>
              <a:rPr lang="fr-FR" dirty="0"/>
              <a:t>Quid association avec </a:t>
            </a:r>
            <a:r>
              <a:rPr lang="fr-FR" dirty="0" err="1"/>
              <a:t>Mavacamten</a:t>
            </a:r>
            <a:r>
              <a:rPr lang="fr-FR" dirty="0"/>
              <a:t>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EXPLORER-HCM : exclusion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VALOR-HCM : 14 patients, pas d’effets adverses vs. placebo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815057"/>
            <a:ext cx="4991797" cy="12479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428" y="4710267"/>
            <a:ext cx="5010849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29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Transition vers </a:t>
            </a:r>
            <a:r>
              <a:rPr lang="fr-FR" dirty="0" err="1"/>
              <a:t>Mavacamten</a:t>
            </a:r>
            <a:r>
              <a:rPr lang="fr-FR" dirty="0"/>
              <a:t>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Pas de référence (*)</a:t>
            </a:r>
          </a:p>
          <a:p>
            <a:pPr lvl="1"/>
            <a:r>
              <a:rPr lang="fr-FR" dirty="0"/>
              <a:t>2 cas d’arrêt avec </a:t>
            </a:r>
            <a:r>
              <a:rPr lang="fr-FR" dirty="0" err="1"/>
              <a:t>wash</a:t>
            </a:r>
            <a:r>
              <a:rPr lang="fr-FR" dirty="0"/>
              <a:t>-out : 1 cas d’œdème pulmonaire + rebond du gradient / 1 cas de majoration de dyspnée sur 7 cas étudiés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88259" y="5515563"/>
            <a:ext cx="799894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212121"/>
                </a:solidFill>
                <a:latin typeface="BlinkMacSystemFont"/>
              </a:rPr>
              <a:t>* </a:t>
            </a:r>
            <a:r>
              <a:rPr lang="fr-FR" sz="1100" dirty="0" err="1">
                <a:solidFill>
                  <a:srgbClr val="212121"/>
                </a:solidFill>
                <a:latin typeface="BlinkMacSystemFont"/>
              </a:rPr>
              <a:t>Willeford</a:t>
            </a:r>
            <a:r>
              <a:rPr lang="fr-FR" sz="1100" dirty="0">
                <a:solidFill>
                  <a:srgbClr val="212121"/>
                </a:solidFill>
                <a:latin typeface="BlinkMacSystemFont"/>
              </a:rPr>
              <a:t> A, Silva </a:t>
            </a:r>
            <a:r>
              <a:rPr lang="fr-FR" sz="1100" dirty="0" err="1">
                <a:solidFill>
                  <a:srgbClr val="212121"/>
                </a:solidFill>
                <a:latin typeface="BlinkMacSystemFont"/>
              </a:rPr>
              <a:t>Enciso</a:t>
            </a:r>
            <a:r>
              <a:rPr lang="fr-FR" sz="1100" dirty="0">
                <a:solidFill>
                  <a:srgbClr val="212121"/>
                </a:solidFill>
                <a:latin typeface="BlinkMacSystemFont"/>
              </a:rPr>
              <a:t> J. </a:t>
            </a:r>
            <a:r>
              <a:rPr lang="fr-FR" sz="1100" dirty="0" err="1">
                <a:solidFill>
                  <a:srgbClr val="212121"/>
                </a:solidFill>
                <a:latin typeface="BlinkMacSystemFont"/>
              </a:rPr>
              <a:t>Transitioning</a:t>
            </a:r>
            <a:r>
              <a:rPr lang="fr-FR" sz="11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fr-FR" sz="1100" dirty="0" err="1">
                <a:solidFill>
                  <a:srgbClr val="212121"/>
                </a:solidFill>
                <a:latin typeface="BlinkMacSystemFont"/>
              </a:rPr>
              <a:t>disopyramide</a:t>
            </a:r>
            <a:r>
              <a:rPr lang="fr-FR" sz="1100" dirty="0">
                <a:solidFill>
                  <a:srgbClr val="212121"/>
                </a:solidFill>
                <a:latin typeface="BlinkMacSystemFont"/>
              </a:rPr>
              <a:t> to </a:t>
            </a:r>
            <a:r>
              <a:rPr lang="fr-FR" sz="1100" dirty="0" err="1">
                <a:solidFill>
                  <a:srgbClr val="212121"/>
                </a:solidFill>
                <a:latin typeface="BlinkMacSystemFont"/>
              </a:rPr>
              <a:t>mavacamten</a:t>
            </a:r>
            <a:r>
              <a:rPr lang="fr-FR" sz="1100" dirty="0">
                <a:solidFill>
                  <a:srgbClr val="212121"/>
                </a:solidFill>
                <a:latin typeface="BlinkMacSystemFont"/>
              </a:rPr>
              <a:t> in obstructive </a:t>
            </a:r>
            <a:r>
              <a:rPr lang="fr-FR" sz="1100" dirty="0" err="1">
                <a:solidFill>
                  <a:srgbClr val="212121"/>
                </a:solidFill>
                <a:latin typeface="BlinkMacSystemFont"/>
              </a:rPr>
              <a:t>hypertrophic</a:t>
            </a:r>
            <a:r>
              <a:rPr lang="fr-FR" sz="11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fr-FR" sz="1100" dirty="0" err="1">
                <a:solidFill>
                  <a:srgbClr val="212121"/>
                </a:solidFill>
                <a:latin typeface="BlinkMacSystemFont"/>
              </a:rPr>
              <a:t>cardiomyopathy</a:t>
            </a:r>
            <a:r>
              <a:rPr lang="fr-FR" sz="1100" dirty="0">
                <a:solidFill>
                  <a:srgbClr val="212121"/>
                </a:solidFill>
                <a:latin typeface="BlinkMacSystemFont"/>
              </a:rPr>
              <a:t>: A case </a:t>
            </a:r>
            <a:r>
              <a:rPr lang="fr-FR" sz="1100" dirty="0" err="1">
                <a:solidFill>
                  <a:srgbClr val="212121"/>
                </a:solidFill>
                <a:latin typeface="BlinkMacSystemFont"/>
              </a:rPr>
              <a:t>series</a:t>
            </a:r>
            <a:r>
              <a:rPr lang="fr-FR" sz="1100" dirty="0">
                <a:solidFill>
                  <a:srgbClr val="212121"/>
                </a:solidFill>
                <a:latin typeface="BlinkMacSystemFont"/>
              </a:rPr>
              <a:t> and </a:t>
            </a:r>
            <a:r>
              <a:rPr lang="fr-FR" sz="1100" dirty="0" err="1">
                <a:solidFill>
                  <a:srgbClr val="212121"/>
                </a:solidFill>
                <a:latin typeface="BlinkMacSystemFont"/>
              </a:rPr>
              <a:t>clinical</a:t>
            </a:r>
            <a:r>
              <a:rPr lang="fr-FR" sz="1100" dirty="0">
                <a:solidFill>
                  <a:srgbClr val="212121"/>
                </a:solidFill>
                <a:latin typeface="BlinkMacSystemFont"/>
              </a:rPr>
              <a:t> guide. </a:t>
            </a:r>
            <a:r>
              <a:rPr lang="fr-FR" sz="1100" dirty="0" err="1">
                <a:solidFill>
                  <a:srgbClr val="212121"/>
                </a:solidFill>
                <a:latin typeface="BlinkMacSystemFont"/>
              </a:rPr>
              <a:t>Pharmacotherapy</a:t>
            </a:r>
            <a:r>
              <a:rPr lang="fr-FR" sz="1100" dirty="0">
                <a:solidFill>
                  <a:srgbClr val="212121"/>
                </a:solidFill>
                <a:latin typeface="BlinkMacSystemFont"/>
              </a:rPr>
              <a:t>. 2023 Dec;43(12):1397-1404. </a:t>
            </a:r>
            <a:r>
              <a:rPr lang="fr-FR" sz="1100" dirty="0" err="1">
                <a:solidFill>
                  <a:srgbClr val="212121"/>
                </a:solidFill>
                <a:latin typeface="BlinkMacSystemFont"/>
              </a:rPr>
              <a:t>doi</a:t>
            </a:r>
            <a:r>
              <a:rPr lang="fr-FR" sz="1100" dirty="0">
                <a:solidFill>
                  <a:srgbClr val="212121"/>
                </a:solidFill>
                <a:latin typeface="BlinkMacSystemFont"/>
              </a:rPr>
              <a:t>: 10.1002/phar.2874. </a:t>
            </a:r>
            <a:r>
              <a:rPr lang="fr-FR" sz="1100" dirty="0" err="1">
                <a:solidFill>
                  <a:srgbClr val="212121"/>
                </a:solidFill>
                <a:latin typeface="BlinkMacSystemFont"/>
              </a:rPr>
              <a:t>Epub</a:t>
            </a:r>
            <a:r>
              <a:rPr lang="fr-FR" sz="1100" dirty="0">
                <a:solidFill>
                  <a:srgbClr val="212121"/>
                </a:solidFill>
                <a:latin typeface="BlinkMacSystemFont"/>
              </a:rPr>
              <a:t> 2023 Sep 15. PMID: 37688422.</a:t>
            </a:r>
            <a:endParaRPr lang="fr-FR" sz="11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90" y="3369277"/>
            <a:ext cx="3626169" cy="328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48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Mavacamten</a:t>
            </a:r>
            <a:r>
              <a:rPr lang="fr-FR" dirty="0"/>
              <a:t> / CAMZYOS©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Théorie : instabilité de l’état « super relaxé » de la myosine dans la CMH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err="1"/>
              <a:t>Hypercontractilité</a:t>
            </a:r>
            <a:r>
              <a:rPr lang="fr-FR" dirty="0"/>
              <a:t> délétère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Consommateur d’énergie</a:t>
            </a:r>
          </a:p>
          <a:p>
            <a:endParaRPr lang="fr-FR" dirty="0"/>
          </a:p>
          <a:p>
            <a:r>
              <a:rPr lang="fr-FR" dirty="0"/>
              <a:t>Inhibiteur de l’ATPase de la myosine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Modulation du nombre de têtes de myosine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        ou « normalisation » de la probabilité de formation excessive de ponts croisés entre actine et myosine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Inotrope négatif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FR" dirty="0"/>
          </a:p>
          <a:p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487865" y="4488872"/>
            <a:ext cx="222422" cy="345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997146" y="617696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>
                <a:solidFill>
                  <a:srgbClr val="212121"/>
                </a:solidFill>
                <a:latin typeface="BlinkMacSystemFont"/>
              </a:rPr>
              <a:t>Anderson RL,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Trivedi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 DV,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Sarkar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 SS, Henze M, Ma W, Gong H, Rogers CS,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Gorham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 JM, Wong FL,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Morck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 MM,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Seidman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 JG,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Ruppel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 KM, Irving TC, Cooke R, Green EM,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Spudich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 JA.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Deciphering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 the super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relaxed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 state of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human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el-GR" sz="800" dirty="0">
                <a:solidFill>
                  <a:srgbClr val="212121"/>
                </a:solidFill>
                <a:latin typeface="BlinkMacSystemFont"/>
              </a:rPr>
              <a:t>β-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cardiac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myosin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 and the mode of action of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mavacamten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from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myosin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molecules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 to muscle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fibers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. Proc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Natl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Acad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Sci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 U S A. 2018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Aug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 28;115(35):E8143-E8152.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doi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: 10.1073/pnas.1809540115.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Epub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 2018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Aug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 13. PMID: 30104387; PMCID: PMC6126717.</a:t>
            </a:r>
            <a:endParaRPr lang="fr-FR" sz="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486" y="2801953"/>
            <a:ext cx="5250451" cy="16869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140" y="6238517"/>
            <a:ext cx="59230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rgbClr val="212121"/>
                </a:solidFill>
                <a:latin typeface="BlinkMacSystemFont"/>
              </a:rPr>
              <a:t>* Ho CY,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Olivotto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 I,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Jacoby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 D, Lester SJ,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Roe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 M, Wang A,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Waldman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 CB, Zhang D,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Sehnert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 AJ,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Heitner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 SB.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Study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 Design and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Rationale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 of EXPLORER-HCM: Evaluation of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Mavacamten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 in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Adults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With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Symptomatic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 Obstructive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Hypertrophic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Cardiomyopathy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.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Circ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Heart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 Fail. 2020 Jun;13(6):e006853.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doi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: 10.1161/CIRCHEARTFAILURE.120.006853. </a:t>
            </a:r>
            <a:r>
              <a:rPr lang="fr-FR" sz="800" dirty="0" err="1">
                <a:solidFill>
                  <a:srgbClr val="212121"/>
                </a:solidFill>
                <a:latin typeface="BlinkMacSystemFont"/>
              </a:rPr>
              <a:t>Epub</a:t>
            </a:r>
            <a:r>
              <a:rPr lang="fr-FR" sz="800" dirty="0">
                <a:solidFill>
                  <a:srgbClr val="212121"/>
                </a:solidFill>
                <a:latin typeface="BlinkMacSystemFont"/>
              </a:rPr>
              <a:t> 2020 Jun 5. PMID: 32498620.</a:t>
            </a:r>
            <a:endParaRPr lang="fr-FR" sz="800" dirty="0"/>
          </a:p>
        </p:txBody>
      </p:sp>
      <p:sp>
        <p:nvSpPr>
          <p:cNvPr id="9" name="ZoneTexte 8"/>
          <p:cNvSpPr txBox="1"/>
          <p:nvPr/>
        </p:nvSpPr>
        <p:spPr>
          <a:xfrm>
            <a:off x="11603573" y="2694262"/>
            <a:ext cx="9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860157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Mavacamten</a:t>
            </a:r>
            <a:r>
              <a:rPr lang="fr-FR" dirty="0"/>
              <a:t> / CAMZYOS©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Etude multicentrique randomisée, en double aveugle : EXPLORER-HCM / 2020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err="1"/>
              <a:t>CMHo</a:t>
            </a:r>
            <a:r>
              <a:rPr lang="fr-FR" dirty="0"/>
              <a:t> </a:t>
            </a:r>
            <a:r>
              <a:rPr lang="fr-FR" dirty="0" err="1"/>
              <a:t>sympto</a:t>
            </a:r>
            <a:r>
              <a:rPr lang="fr-FR" dirty="0"/>
              <a:t> NYHA 2-3 ; FEVG ≥ 55% ; </a:t>
            </a:r>
            <a:r>
              <a:rPr lang="fr-FR" dirty="0" err="1"/>
              <a:t>Gm</a:t>
            </a:r>
            <a:r>
              <a:rPr lang="fr-FR" dirty="0"/>
              <a:t> ≥ 50 </a:t>
            </a:r>
            <a:r>
              <a:rPr lang="fr-FR" dirty="0" err="1"/>
              <a:t>mmHg</a:t>
            </a:r>
            <a:endParaRPr lang="fr-F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i="1" dirty="0"/>
              <a:t>Inclusion patient ≥ 6 mois après thérapie réduction septale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123 (5 mg puis augmentation </a:t>
            </a:r>
            <a:r>
              <a:rPr lang="fr-FR" dirty="0" err="1"/>
              <a:t>Mava</a:t>
            </a:r>
            <a:r>
              <a:rPr lang="fr-FR" dirty="0"/>
              <a:t>) vs. 128 placebo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Stop </a:t>
            </a:r>
            <a:r>
              <a:rPr lang="fr-FR" dirty="0" err="1"/>
              <a:t>Disopyramide</a:t>
            </a:r>
            <a:endParaRPr lang="fr-F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Arrêt </a:t>
            </a:r>
            <a:r>
              <a:rPr lang="fr-FR" dirty="0" err="1"/>
              <a:t>Mava</a:t>
            </a:r>
            <a:r>
              <a:rPr lang="fr-FR" dirty="0"/>
              <a:t>/placebo si : FEVG ≤ 50% ou C° &gt; 1000 </a:t>
            </a:r>
            <a:r>
              <a:rPr lang="fr-FR" dirty="0" err="1"/>
              <a:t>ng</a:t>
            </a:r>
            <a:r>
              <a:rPr lang="fr-FR" dirty="0"/>
              <a:t>/L ou </a:t>
            </a:r>
            <a:r>
              <a:rPr lang="fr-FR" dirty="0" err="1"/>
              <a:t>QTc</a:t>
            </a:r>
            <a:r>
              <a:rPr lang="fr-FR" dirty="0"/>
              <a:t> (&gt; 15%) </a:t>
            </a:r>
          </a:p>
        </p:txBody>
      </p:sp>
      <p:sp>
        <p:nvSpPr>
          <p:cNvPr id="5" name="Rectangle 4"/>
          <p:cNvSpPr/>
          <p:nvPr/>
        </p:nvSpPr>
        <p:spPr>
          <a:xfrm>
            <a:off x="5884164" y="5688449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Olivotto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I,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Oreziak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A,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Barriales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-Villa R, Abraham TP,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Masri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A, Garcia-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Pavia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P,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Saberi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S,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Lakdawala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NK, Wheeler MT, Owens A,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Kubanek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M,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Wojakowski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W, Jensen MK, Gimeno-Blanes J,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Afshar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K, Myers J,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Hegde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SM, Solomon SD,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Sehnert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AJ, Zhang D, Li W,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Bhattacharya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M,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Edelberg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JM,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Waldman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CB, Lester SJ, Wang A, Ho CY,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Jacoby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D; EXPLORER-HCM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study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investigators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.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Mavacamten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for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treatment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of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symptomatic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obstructive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hypertrophic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cardiomyopathy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(EXPLORER-HCM): a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randomised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, double-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blind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, placebo-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controlled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, phase 3 trial. Lancet. 2020 Sep 12;396(10253):759-769.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doi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: 10.1016/S0140-6736(20)31792-X.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Epub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2020 </a:t>
            </a:r>
            <a:r>
              <a:rPr lang="fr-FR" sz="1000" dirty="0" err="1">
                <a:solidFill>
                  <a:srgbClr val="212121"/>
                </a:solidFill>
                <a:latin typeface="BlinkMacSystemFont"/>
              </a:rPr>
              <a:t>Aug</a:t>
            </a:r>
            <a:r>
              <a:rPr lang="fr-FR" sz="1000" dirty="0">
                <a:solidFill>
                  <a:srgbClr val="212121"/>
                </a:solidFill>
                <a:latin typeface="BlinkMacSystemFont"/>
              </a:rPr>
              <a:t> 29. Erratum in: Lancet. 2020 Sep 12;396(10253):758. PMID: 32871100.</a:t>
            </a:r>
            <a:endParaRPr lang="fr-FR" sz="1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784" y="5036360"/>
            <a:ext cx="5029902" cy="61921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071286" y="4716757"/>
            <a:ext cx="38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496256" y="4716757"/>
            <a:ext cx="38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161171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583823"/>
            <a:ext cx="10515600" cy="1325563"/>
          </a:xfrm>
        </p:spPr>
        <p:txBody>
          <a:bodyPr/>
          <a:lstStyle/>
          <a:p>
            <a:r>
              <a:rPr lang="fr-FR" dirty="0" err="1"/>
              <a:t>Mavacamten</a:t>
            </a:r>
            <a:r>
              <a:rPr lang="fr-FR" dirty="0"/>
              <a:t> / CAMZYOS©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69109"/>
            <a:ext cx="10515600" cy="4351338"/>
          </a:xfrm>
        </p:spPr>
        <p:txBody>
          <a:bodyPr/>
          <a:lstStyle/>
          <a:p>
            <a:r>
              <a:rPr lang="fr-FR" dirty="0"/>
              <a:t>Critère de jugement primaire à 30 semaines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Amélioration VO2 pic &gt; 1,5 </a:t>
            </a:r>
            <a:r>
              <a:rPr lang="fr-FR" dirty="0" err="1"/>
              <a:t>mL</a:t>
            </a:r>
            <a:r>
              <a:rPr lang="fr-FR" dirty="0"/>
              <a:t>/kg/min et baisse d’au moins un seuil NYHA</a:t>
            </a:r>
          </a:p>
          <a:p>
            <a:pPr marL="3657600" lvl="8" indent="0">
              <a:buNone/>
            </a:pPr>
            <a:r>
              <a:rPr lang="fr-FR" sz="2800" dirty="0"/>
              <a:t>Ou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Amélioration V02 pic &gt; 3 </a:t>
            </a:r>
            <a:r>
              <a:rPr lang="fr-FR" dirty="0" err="1"/>
              <a:t>mL</a:t>
            </a:r>
            <a:r>
              <a:rPr lang="fr-FR" dirty="0"/>
              <a:t>/kg/min et stabilité NYHA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432" y="3429000"/>
            <a:ext cx="5943135" cy="3351876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7580626" y="3890707"/>
            <a:ext cx="1227636" cy="34841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7433257" y="4930065"/>
            <a:ext cx="1522375" cy="102132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953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104" y="980828"/>
            <a:ext cx="4931911" cy="572784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798010" y="3693950"/>
            <a:ext cx="1762897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Gradient +++</a:t>
            </a:r>
          </a:p>
        </p:txBody>
      </p:sp>
      <p:sp>
        <p:nvSpPr>
          <p:cNvPr id="10" name="Forme en L 9"/>
          <p:cNvSpPr/>
          <p:nvPr/>
        </p:nvSpPr>
        <p:spPr>
          <a:xfrm>
            <a:off x="3781168" y="1136823"/>
            <a:ext cx="4843847" cy="3632886"/>
          </a:xfrm>
          <a:prstGeom prst="corner">
            <a:avLst>
              <a:gd name="adj1" fmla="val 50000"/>
              <a:gd name="adj2" fmla="val 6646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8798009" y="1614616"/>
            <a:ext cx="1070921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FEVG ≈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52519" y="1136823"/>
            <a:ext cx="2372496" cy="179584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781167" y="4827374"/>
            <a:ext cx="4843847" cy="193895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8798011" y="5779530"/>
            <a:ext cx="1449860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Biologie +</a:t>
            </a:r>
          </a:p>
        </p:txBody>
      </p:sp>
    </p:spTree>
    <p:extLst>
      <p:ext uri="{BB962C8B-B14F-4D97-AF65-F5344CB8AC3E}">
        <p14:creationId xmlns:p14="http://schemas.microsoft.com/office/powerpoint/2010/main" val="670691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8532" y="601197"/>
            <a:ext cx="9720072" cy="1499616"/>
          </a:xfrm>
        </p:spPr>
        <p:txBody>
          <a:bodyPr/>
          <a:lstStyle/>
          <a:p>
            <a:r>
              <a:rPr lang="fr-FR" dirty="0"/>
              <a:t>Médicaments de la CMH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208" y="1562450"/>
            <a:ext cx="7724720" cy="51585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00649" y="3229232"/>
            <a:ext cx="4736756" cy="62607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085071" y="4880919"/>
            <a:ext cx="5506994" cy="62607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798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Effet indésirable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08" y="1611441"/>
            <a:ext cx="8316486" cy="458216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638270" y="5972432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6 (3 vs. 3) pour </a:t>
            </a:r>
            <a:r>
              <a:rPr lang="fr-FR" i="1" dirty="0" err="1"/>
              <a:t>QTc</a:t>
            </a:r>
            <a:endParaRPr lang="fr-FR" i="1" dirty="0"/>
          </a:p>
          <a:p>
            <a:r>
              <a:rPr lang="fr-FR" i="1" dirty="0"/>
              <a:t>0 pour C° bio</a:t>
            </a:r>
          </a:p>
        </p:txBody>
      </p:sp>
    </p:spTree>
    <p:extLst>
      <p:ext uri="{BB962C8B-B14F-4D97-AF65-F5344CB8AC3E}">
        <p14:creationId xmlns:p14="http://schemas.microsoft.com/office/powerpoint/2010/main" val="1711238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577007"/>
            <a:ext cx="10515600" cy="1325563"/>
          </a:xfrm>
        </p:spPr>
        <p:txBody>
          <a:bodyPr/>
          <a:lstStyle/>
          <a:p>
            <a:r>
              <a:rPr lang="fr-FR" dirty="0" err="1"/>
              <a:t>Mavacamten</a:t>
            </a:r>
            <a:r>
              <a:rPr lang="fr-FR" dirty="0"/>
              <a:t> / CAMZYOS©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82915"/>
            <a:ext cx="10515600" cy="4351338"/>
          </a:xfrm>
        </p:spPr>
        <p:txBody>
          <a:bodyPr/>
          <a:lstStyle/>
          <a:p>
            <a:r>
              <a:rPr lang="fr-FR" dirty="0"/>
              <a:t>VALOR-HCM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err="1"/>
              <a:t>CMHo</a:t>
            </a:r>
            <a:r>
              <a:rPr lang="fr-FR" dirty="0"/>
              <a:t> </a:t>
            </a:r>
            <a:r>
              <a:rPr lang="fr-FR" dirty="0" err="1"/>
              <a:t>sympto</a:t>
            </a:r>
            <a:r>
              <a:rPr lang="fr-FR" dirty="0"/>
              <a:t> (NYHA II + syncope/lipothymie ou NYHA III/IV) ; FEVG ≥ 60% ; </a:t>
            </a:r>
            <a:r>
              <a:rPr lang="fr-FR" dirty="0" err="1"/>
              <a:t>Gm</a:t>
            </a:r>
            <a:r>
              <a:rPr lang="fr-FR" dirty="0"/>
              <a:t> ≥ 50 </a:t>
            </a:r>
            <a:r>
              <a:rPr lang="fr-FR" dirty="0" err="1"/>
              <a:t>mmHg</a:t>
            </a:r>
            <a:endParaRPr lang="fr-F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56 </a:t>
            </a:r>
            <a:r>
              <a:rPr lang="fr-FR" dirty="0" err="1"/>
              <a:t>Mava</a:t>
            </a:r>
            <a:r>
              <a:rPr lang="fr-FR" dirty="0"/>
              <a:t> vs. 56 Placebo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Indication à 16 semaines d’une thérapie de réduction septale ?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768" y="3247787"/>
            <a:ext cx="6058746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64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Mavacamten</a:t>
            </a:r>
            <a:r>
              <a:rPr lang="fr-FR" dirty="0"/>
              <a:t> / CAMZYOS©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374" y="577353"/>
            <a:ext cx="4064972" cy="611912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0586615" y="1339518"/>
            <a:ext cx="453081" cy="15651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0586615" y="2825137"/>
            <a:ext cx="453081" cy="15651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1332459" y="4504600"/>
            <a:ext cx="453081" cy="15651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78" y="2510038"/>
            <a:ext cx="7524590" cy="236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39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32 semaines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15" y="2216727"/>
            <a:ext cx="6011585" cy="31328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114" y="2206934"/>
            <a:ext cx="5880471" cy="29949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21926" y="5822661"/>
            <a:ext cx="6276793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 err="1">
                <a:solidFill>
                  <a:srgbClr val="212121"/>
                </a:solidFill>
                <a:latin typeface="BlinkMacSystemFont"/>
              </a:rPr>
              <a:t>Desai</a:t>
            </a:r>
            <a:r>
              <a:rPr lang="fr-FR" sz="1050" dirty="0">
                <a:solidFill>
                  <a:srgbClr val="212121"/>
                </a:solidFill>
                <a:latin typeface="BlinkMacSystemFont"/>
              </a:rPr>
              <a:t> MY, Owens A, </a:t>
            </a:r>
            <a:r>
              <a:rPr lang="fr-FR" sz="1050" dirty="0" err="1">
                <a:solidFill>
                  <a:srgbClr val="212121"/>
                </a:solidFill>
                <a:latin typeface="BlinkMacSystemFont"/>
              </a:rPr>
              <a:t>Geske</a:t>
            </a:r>
            <a:r>
              <a:rPr lang="fr-FR" sz="1050" dirty="0">
                <a:solidFill>
                  <a:srgbClr val="212121"/>
                </a:solidFill>
                <a:latin typeface="BlinkMacSystemFont"/>
              </a:rPr>
              <a:t> JB, </a:t>
            </a:r>
            <a:r>
              <a:rPr lang="fr-FR" sz="1050" dirty="0" err="1">
                <a:solidFill>
                  <a:srgbClr val="212121"/>
                </a:solidFill>
                <a:latin typeface="BlinkMacSystemFont"/>
              </a:rPr>
              <a:t>Wolski</a:t>
            </a:r>
            <a:r>
              <a:rPr lang="fr-FR" sz="1050" dirty="0">
                <a:solidFill>
                  <a:srgbClr val="212121"/>
                </a:solidFill>
                <a:latin typeface="BlinkMacSystemFont"/>
              </a:rPr>
              <a:t> K, </a:t>
            </a:r>
            <a:r>
              <a:rPr lang="fr-FR" sz="1050" dirty="0" err="1">
                <a:solidFill>
                  <a:srgbClr val="212121"/>
                </a:solidFill>
                <a:latin typeface="BlinkMacSystemFont"/>
              </a:rPr>
              <a:t>Saberi</a:t>
            </a:r>
            <a:r>
              <a:rPr lang="fr-FR" sz="1050" dirty="0">
                <a:solidFill>
                  <a:srgbClr val="212121"/>
                </a:solidFill>
                <a:latin typeface="BlinkMacSystemFont"/>
              </a:rPr>
              <a:t> S, Wang A, </a:t>
            </a:r>
            <a:r>
              <a:rPr lang="fr-FR" sz="1050" dirty="0" err="1">
                <a:solidFill>
                  <a:srgbClr val="212121"/>
                </a:solidFill>
                <a:latin typeface="BlinkMacSystemFont"/>
              </a:rPr>
              <a:t>Sherrid</a:t>
            </a:r>
            <a:r>
              <a:rPr lang="fr-FR" sz="1050" dirty="0">
                <a:solidFill>
                  <a:srgbClr val="212121"/>
                </a:solidFill>
                <a:latin typeface="BlinkMacSystemFont"/>
              </a:rPr>
              <a:t> M, </a:t>
            </a:r>
            <a:r>
              <a:rPr lang="fr-FR" sz="1050" dirty="0" err="1">
                <a:solidFill>
                  <a:srgbClr val="212121"/>
                </a:solidFill>
                <a:latin typeface="BlinkMacSystemFont"/>
              </a:rPr>
              <a:t>Cremer</a:t>
            </a:r>
            <a:r>
              <a:rPr lang="fr-FR" sz="1050" dirty="0">
                <a:solidFill>
                  <a:srgbClr val="212121"/>
                </a:solidFill>
                <a:latin typeface="BlinkMacSystemFont"/>
              </a:rPr>
              <a:t> PC, Naidu SS, </a:t>
            </a:r>
            <a:r>
              <a:rPr lang="fr-FR" sz="1050" dirty="0" err="1">
                <a:solidFill>
                  <a:srgbClr val="212121"/>
                </a:solidFill>
                <a:latin typeface="BlinkMacSystemFont"/>
              </a:rPr>
              <a:t>Smedira</a:t>
            </a:r>
            <a:r>
              <a:rPr lang="fr-FR" sz="1050" dirty="0">
                <a:solidFill>
                  <a:srgbClr val="212121"/>
                </a:solidFill>
                <a:latin typeface="BlinkMacSystemFont"/>
              </a:rPr>
              <a:t> NG, </a:t>
            </a:r>
            <a:r>
              <a:rPr lang="fr-FR" sz="1050" dirty="0" err="1">
                <a:solidFill>
                  <a:srgbClr val="212121"/>
                </a:solidFill>
                <a:latin typeface="BlinkMacSystemFont"/>
              </a:rPr>
              <a:t>Schaff</a:t>
            </a:r>
            <a:r>
              <a:rPr lang="fr-FR" sz="1050" dirty="0">
                <a:solidFill>
                  <a:srgbClr val="212121"/>
                </a:solidFill>
                <a:latin typeface="BlinkMacSystemFont"/>
              </a:rPr>
              <a:t> H, </a:t>
            </a:r>
            <a:r>
              <a:rPr lang="fr-FR" sz="1050" dirty="0" err="1">
                <a:solidFill>
                  <a:srgbClr val="212121"/>
                </a:solidFill>
                <a:latin typeface="BlinkMacSystemFont"/>
              </a:rPr>
              <a:t>McErlean</a:t>
            </a:r>
            <a:r>
              <a:rPr lang="fr-FR" sz="1050" dirty="0">
                <a:solidFill>
                  <a:srgbClr val="212121"/>
                </a:solidFill>
                <a:latin typeface="BlinkMacSystemFont"/>
              </a:rPr>
              <a:t> E, Sewell C, </a:t>
            </a:r>
            <a:r>
              <a:rPr lang="fr-FR" sz="1050" dirty="0" err="1">
                <a:solidFill>
                  <a:srgbClr val="212121"/>
                </a:solidFill>
                <a:latin typeface="BlinkMacSystemFont"/>
              </a:rPr>
              <a:t>Balasubramanyam</a:t>
            </a:r>
            <a:r>
              <a:rPr lang="fr-FR" sz="1050" dirty="0">
                <a:solidFill>
                  <a:srgbClr val="212121"/>
                </a:solidFill>
                <a:latin typeface="BlinkMacSystemFont"/>
              </a:rPr>
              <a:t> A, </a:t>
            </a:r>
            <a:r>
              <a:rPr lang="fr-FR" sz="1050" dirty="0" err="1">
                <a:solidFill>
                  <a:srgbClr val="212121"/>
                </a:solidFill>
                <a:latin typeface="BlinkMacSystemFont"/>
              </a:rPr>
              <a:t>Lampl</a:t>
            </a:r>
            <a:r>
              <a:rPr lang="fr-FR" sz="1050" dirty="0">
                <a:solidFill>
                  <a:srgbClr val="212121"/>
                </a:solidFill>
                <a:latin typeface="BlinkMacSystemFont"/>
              </a:rPr>
              <a:t> K, </a:t>
            </a:r>
            <a:r>
              <a:rPr lang="fr-FR" sz="1050" dirty="0" err="1">
                <a:solidFill>
                  <a:srgbClr val="212121"/>
                </a:solidFill>
                <a:latin typeface="BlinkMacSystemFont"/>
              </a:rPr>
              <a:t>Sehnert</a:t>
            </a:r>
            <a:r>
              <a:rPr lang="fr-FR" sz="1050" dirty="0">
                <a:solidFill>
                  <a:srgbClr val="212121"/>
                </a:solidFill>
                <a:latin typeface="BlinkMacSystemFont"/>
              </a:rPr>
              <a:t> AJ, </a:t>
            </a:r>
            <a:r>
              <a:rPr lang="fr-FR" sz="1050" dirty="0" err="1">
                <a:solidFill>
                  <a:srgbClr val="212121"/>
                </a:solidFill>
                <a:latin typeface="BlinkMacSystemFont"/>
              </a:rPr>
              <a:t>Nissen</a:t>
            </a:r>
            <a:r>
              <a:rPr lang="fr-FR" sz="1050" dirty="0">
                <a:solidFill>
                  <a:srgbClr val="212121"/>
                </a:solidFill>
                <a:latin typeface="BlinkMacSystemFont"/>
              </a:rPr>
              <a:t> SE. Dose-</a:t>
            </a:r>
            <a:r>
              <a:rPr lang="fr-FR" sz="1050" dirty="0" err="1">
                <a:solidFill>
                  <a:srgbClr val="212121"/>
                </a:solidFill>
                <a:latin typeface="BlinkMacSystemFont"/>
              </a:rPr>
              <a:t>Blinded</a:t>
            </a:r>
            <a:r>
              <a:rPr lang="fr-FR" sz="105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fr-FR" sz="1050" dirty="0" err="1">
                <a:solidFill>
                  <a:srgbClr val="212121"/>
                </a:solidFill>
                <a:latin typeface="BlinkMacSystemFont"/>
              </a:rPr>
              <a:t>Myosin</a:t>
            </a:r>
            <a:r>
              <a:rPr lang="fr-FR" sz="1050" dirty="0">
                <a:solidFill>
                  <a:srgbClr val="212121"/>
                </a:solidFill>
                <a:latin typeface="BlinkMacSystemFont"/>
              </a:rPr>
              <a:t> Inhibition in Patients </a:t>
            </a:r>
            <a:r>
              <a:rPr lang="fr-FR" sz="1050" dirty="0" err="1">
                <a:solidFill>
                  <a:srgbClr val="212121"/>
                </a:solidFill>
                <a:latin typeface="BlinkMacSystemFont"/>
              </a:rPr>
              <a:t>With</a:t>
            </a:r>
            <a:r>
              <a:rPr lang="fr-FR" sz="1050" dirty="0">
                <a:solidFill>
                  <a:srgbClr val="212121"/>
                </a:solidFill>
                <a:latin typeface="BlinkMacSystemFont"/>
              </a:rPr>
              <a:t> Obstructive </a:t>
            </a:r>
            <a:r>
              <a:rPr lang="fr-FR" sz="1050" dirty="0" err="1">
                <a:solidFill>
                  <a:srgbClr val="212121"/>
                </a:solidFill>
                <a:latin typeface="BlinkMacSystemFont"/>
              </a:rPr>
              <a:t>Hypertrophic</a:t>
            </a:r>
            <a:r>
              <a:rPr lang="fr-FR" sz="105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fr-FR" sz="1050" dirty="0" err="1">
                <a:solidFill>
                  <a:srgbClr val="212121"/>
                </a:solidFill>
                <a:latin typeface="BlinkMacSystemFont"/>
              </a:rPr>
              <a:t>Cardiomyopathy</a:t>
            </a:r>
            <a:r>
              <a:rPr lang="fr-FR" sz="105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fr-FR" sz="1050" dirty="0" err="1">
                <a:solidFill>
                  <a:srgbClr val="212121"/>
                </a:solidFill>
                <a:latin typeface="BlinkMacSystemFont"/>
              </a:rPr>
              <a:t>Referred</a:t>
            </a:r>
            <a:r>
              <a:rPr lang="fr-FR" sz="1050" dirty="0">
                <a:solidFill>
                  <a:srgbClr val="212121"/>
                </a:solidFill>
                <a:latin typeface="BlinkMacSystemFont"/>
              </a:rPr>
              <a:t> for Septal </a:t>
            </a:r>
            <a:r>
              <a:rPr lang="fr-FR" sz="1050" dirty="0" err="1">
                <a:solidFill>
                  <a:srgbClr val="212121"/>
                </a:solidFill>
                <a:latin typeface="BlinkMacSystemFont"/>
              </a:rPr>
              <a:t>Reduction</a:t>
            </a:r>
            <a:r>
              <a:rPr lang="fr-FR" sz="105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fr-FR" sz="1050" dirty="0" err="1">
                <a:solidFill>
                  <a:srgbClr val="212121"/>
                </a:solidFill>
                <a:latin typeface="BlinkMacSystemFont"/>
              </a:rPr>
              <a:t>Therapy</a:t>
            </a:r>
            <a:r>
              <a:rPr lang="fr-FR" sz="1050" dirty="0">
                <a:solidFill>
                  <a:srgbClr val="212121"/>
                </a:solidFill>
                <a:latin typeface="BlinkMacSystemFont"/>
              </a:rPr>
              <a:t>: </a:t>
            </a:r>
            <a:r>
              <a:rPr lang="fr-FR" sz="1050" dirty="0" err="1">
                <a:solidFill>
                  <a:srgbClr val="212121"/>
                </a:solidFill>
                <a:latin typeface="BlinkMacSystemFont"/>
              </a:rPr>
              <a:t>Outcomes</a:t>
            </a:r>
            <a:r>
              <a:rPr lang="fr-FR" sz="105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fr-FR" sz="1050" dirty="0" err="1">
                <a:solidFill>
                  <a:srgbClr val="212121"/>
                </a:solidFill>
                <a:latin typeface="BlinkMacSystemFont"/>
              </a:rPr>
              <a:t>Through</a:t>
            </a:r>
            <a:r>
              <a:rPr lang="fr-FR" sz="1050" dirty="0">
                <a:solidFill>
                  <a:srgbClr val="212121"/>
                </a:solidFill>
                <a:latin typeface="BlinkMacSystemFont"/>
              </a:rPr>
              <a:t> 32 </a:t>
            </a:r>
            <a:r>
              <a:rPr lang="fr-FR" sz="1050" dirty="0" err="1">
                <a:solidFill>
                  <a:srgbClr val="212121"/>
                </a:solidFill>
                <a:latin typeface="BlinkMacSystemFont"/>
              </a:rPr>
              <a:t>Weeks</a:t>
            </a:r>
            <a:r>
              <a:rPr lang="fr-FR" sz="1050" dirty="0">
                <a:solidFill>
                  <a:srgbClr val="212121"/>
                </a:solidFill>
                <a:latin typeface="BlinkMacSystemFont"/>
              </a:rPr>
              <a:t>. Circulation. 2023 Mar 14;147(11):850-863. </a:t>
            </a:r>
            <a:r>
              <a:rPr lang="fr-FR" sz="1050" dirty="0" err="1">
                <a:solidFill>
                  <a:srgbClr val="212121"/>
                </a:solidFill>
                <a:latin typeface="BlinkMacSystemFont"/>
              </a:rPr>
              <a:t>doi</a:t>
            </a:r>
            <a:r>
              <a:rPr lang="fr-FR" sz="1050" dirty="0">
                <a:solidFill>
                  <a:srgbClr val="212121"/>
                </a:solidFill>
                <a:latin typeface="BlinkMacSystemFont"/>
              </a:rPr>
              <a:t>: 10.1161/CIRCULATIONAHA.122.062534. </a:t>
            </a:r>
            <a:r>
              <a:rPr lang="fr-FR" sz="1050" dirty="0" err="1">
                <a:solidFill>
                  <a:srgbClr val="212121"/>
                </a:solidFill>
                <a:latin typeface="BlinkMacSystemFont"/>
              </a:rPr>
              <a:t>Epub</a:t>
            </a:r>
            <a:r>
              <a:rPr lang="fr-FR" sz="1050" dirty="0">
                <a:solidFill>
                  <a:srgbClr val="212121"/>
                </a:solidFill>
                <a:latin typeface="BlinkMacSystemFont"/>
              </a:rPr>
              <a:t> 2022 </a:t>
            </a:r>
            <a:r>
              <a:rPr lang="fr-FR" sz="1050" dirty="0" err="1">
                <a:solidFill>
                  <a:srgbClr val="212121"/>
                </a:solidFill>
                <a:latin typeface="BlinkMacSystemFont"/>
              </a:rPr>
              <a:t>Nov</a:t>
            </a:r>
            <a:r>
              <a:rPr lang="fr-FR" sz="1050" dirty="0">
                <a:solidFill>
                  <a:srgbClr val="212121"/>
                </a:solidFill>
                <a:latin typeface="BlinkMacSystemFont"/>
              </a:rPr>
              <a:t> 6. PMID: 36335531.</a:t>
            </a:r>
            <a:endParaRPr lang="fr-FR" sz="1050" dirty="0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3E01C599-7221-29AA-A046-D883BD2E44C0}"/>
              </a:ext>
            </a:extLst>
          </p:cNvPr>
          <p:cNvCxnSpPr>
            <a:cxnSpLocks/>
          </p:cNvCxnSpPr>
          <p:nvPr/>
        </p:nvCxnSpPr>
        <p:spPr>
          <a:xfrm>
            <a:off x="4789655" y="3515757"/>
            <a:ext cx="419654" cy="11116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41518D10-6554-585D-B91F-8692B21FAEDC}"/>
              </a:ext>
            </a:extLst>
          </p:cNvPr>
          <p:cNvCxnSpPr>
            <a:cxnSpLocks/>
          </p:cNvCxnSpPr>
          <p:nvPr/>
        </p:nvCxnSpPr>
        <p:spPr>
          <a:xfrm>
            <a:off x="1399309" y="3075709"/>
            <a:ext cx="1052946" cy="15517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81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56 semaines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89% des patients poursuivent le </a:t>
            </a:r>
            <a:r>
              <a:rPr lang="fr-FR" dirty="0" err="1"/>
              <a:t>Mavacamten</a:t>
            </a:r>
            <a:r>
              <a:rPr lang="fr-FR" dirty="0"/>
              <a:t> sans indication de TRS</a:t>
            </a:r>
          </a:p>
          <a:p>
            <a:endParaRPr lang="fr-FR" dirty="0"/>
          </a:p>
          <a:p>
            <a:r>
              <a:rPr lang="fr-FR" dirty="0"/>
              <a:t>12 pts : FEVG &lt; 50% (</a:t>
            </a:r>
            <a:r>
              <a:rPr lang="fr-FR" dirty="0" err="1"/>
              <a:t>dt</a:t>
            </a:r>
            <a:r>
              <a:rPr lang="fr-FR" dirty="0"/>
              <a:t> 2 &lt; 30% et avec un décès) ; 9 ont repris le tt.  </a:t>
            </a:r>
          </a:p>
        </p:txBody>
      </p:sp>
    </p:spTree>
    <p:extLst>
      <p:ext uri="{BB962C8B-B14F-4D97-AF65-F5344CB8AC3E}">
        <p14:creationId xmlns:p14="http://schemas.microsoft.com/office/powerpoint/2010/main" val="2929264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Guidelines ESC 2023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28" y="3148687"/>
            <a:ext cx="5020376" cy="170521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898" y="3020081"/>
            <a:ext cx="5029902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18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pratique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 err="1"/>
              <a:t>CMHo</a:t>
            </a:r>
            <a:r>
              <a:rPr lang="fr-FR" dirty="0"/>
              <a:t> symptomatique NYHA II-III ; FEVG &gt; 55% ; &gt; 6 mois après une TRS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1 </a:t>
            </a:r>
            <a:r>
              <a:rPr lang="fr-FR" dirty="0" err="1"/>
              <a:t>cp</a:t>
            </a:r>
            <a:r>
              <a:rPr lang="fr-FR" dirty="0"/>
              <a:t>/j [2,5 mg – 15mg] ; ½ vie : [6j (</a:t>
            </a:r>
            <a:r>
              <a:rPr lang="fr-FR" dirty="0" err="1"/>
              <a:t>métaboliseur</a:t>
            </a:r>
            <a:r>
              <a:rPr lang="fr-FR" dirty="0"/>
              <a:t> ultra-rapide) – 23j (</a:t>
            </a:r>
            <a:r>
              <a:rPr lang="fr-FR" dirty="0" err="1"/>
              <a:t>métaboliseur</a:t>
            </a:r>
            <a:r>
              <a:rPr lang="fr-FR" dirty="0"/>
              <a:t> lent)] ; délivrance hospitalière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Génotypage CYP2C19 (</a:t>
            </a:r>
            <a:r>
              <a:rPr lang="fr-FR" dirty="0" err="1"/>
              <a:t>métaboliseur</a:t>
            </a:r>
            <a:r>
              <a:rPr lang="fr-FR" dirty="0"/>
              <a:t> ?) obligatoire pour majoration dose +/- dose initiale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Métabolisé également par le CYP3A4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476368" y="5428735"/>
            <a:ext cx="6713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ATTENTION AUX INTERACTIONS MEDICAMENTEUSES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2092410" y="5428735"/>
            <a:ext cx="1276865" cy="3542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884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pratique (2)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CI Grossesse et arrêt au moins 6 mois avant (donc bêta HCG + contraception)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DFG &gt; 30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Insuffisance hépatique légère à modérée : petite posologie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Si infection, arythmie =&gt; contrôle ETT + Clinique</a:t>
            </a:r>
          </a:p>
        </p:txBody>
      </p:sp>
    </p:spTree>
    <p:extLst>
      <p:ext uri="{BB962C8B-B14F-4D97-AF65-F5344CB8AC3E}">
        <p14:creationId xmlns:p14="http://schemas.microsoft.com/office/powerpoint/2010/main" val="3362087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pratique (3)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Génotypage CYP2C19</a:t>
            </a:r>
          </a:p>
          <a:p>
            <a:pPr lvl="1"/>
            <a:r>
              <a:rPr lang="fr-FR" dirty="0"/>
              <a:t>Réponse 3-4 semaines</a:t>
            </a:r>
          </a:p>
          <a:p>
            <a:pPr lvl="1"/>
            <a:r>
              <a:rPr lang="fr-FR" dirty="0" err="1"/>
              <a:t>Métaboliseur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lent</a:t>
            </a:r>
            <a:r>
              <a:rPr lang="fr-FR" dirty="0"/>
              <a:t>, </a:t>
            </a:r>
            <a:r>
              <a:rPr lang="fr-FR" dirty="0">
                <a:solidFill>
                  <a:schemeClr val="accent4"/>
                </a:solidFill>
              </a:rPr>
              <a:t>intermédiaire, normal, rapide, ultra-rapide</a:t>
            </a:r>
          </a:p>
          <a:p>
            <a:pPr lvl="1"/>
            <a:r>
              <a:rPr lang="fr-FR" dirty="0"/>
              <a:t>Influe sur la dose de départ + dose maximale + interactions potentielles</a:t>
            </a:r>
          </a:p>
          <a:p>
            <a:pPr lvl="1"/>
            <a:r>
              <a:rPr lang="fr-FR" dirty="0"/>
              <a:t>Réalisé à Paris Bicêtre</a:t>
            </a:r>
          </a:p>
          <a:p>
            <a:pPr lvl="1"/>
            <a:endParaRPr lang="fr-FR" dirty="0"/>
          </a:p>
          <a:p>
            <a:br>
              <a:rPr lang="fr-FR" dirty="0"/>
            </a:br>
            <a:r>
              <a:rPr lang="fr-FR" dirty="0"/>
              <a:t>Demande d’accès précoce</a:t>
            </a:r>
          </a:p>
        </p:txBody>
      </p:sp>
    </p:spTree>
    <p:extLst>
      <p:ext uri="{BB962C8B-B14F-4D97-AF65-F5344CB8AC3E}">
        <p14:creationId xmlns:p14="http://schemas.microsoft.com/office/powerpoint/2010/main" val="3093636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5984A677-9991-8F06-984A-6FD1128DBD53}"/>
              </a:ext>
            </a:extLst>
          </p:cNvPr>
          <p:cNvSpPr/>
          <p:nvPr/>
        </p:nvSpPr>
        <p:spPr>
          <a:xfrm>
            <a:off x="0" y="3955495"/>
            <a:ext cx="12192000" cy="2075653"/>
          </a:xfrm>
          <a:prstGeom prst="rect">
            <a:avLst/>
          </a:prstGeom>
          <a:solidFill>
            <a:srgbClr val="EEE7E7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CB425-D8CD-44B2-86B4-CE21679BC3C1}"/>
              </a:ext>
            </a:extLst>
          </p:cNvPr>
          <p:cNvSpPr>
            <a:spLocks/>
          </p:cNvSpPr>
          <p:nvPr/>
        </p:nvSpPr>
        <p:spPr>
          <a:xfrm>
            <a:off x="304197" y="1639755"/>
            <a:ext cx="11460480" cy="4904740"/>
          </a:xfrm>
          <a:prstGeom prst="rect">
            <a:avLst/>
          </a:prstGeom>
          <a:solidFill>
            <a:schemeClr val="bg1"/>
          </a:solidFill>
          <a:ln w="6350">
            <a:solidFill>
              <a:srgbClr val="A69F9F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FD7E798-2BE9-4434-9BAD-0A4D4B846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128" y="703341"/>
            <a:ext cx="10920077" cy="914400"/>
          </a:xfrm>
        </p:spPr>
        <p:txBody>
          <a:bodyPr>
            <a:noAutofit/>
          </a:bodyPr>
          <a:lstStyle/>
          <a:p>
            <a:r>
              <a:rPr lang="fr-FR" sz="2800" dirty="0"/>
              <a:t>Exemples de produits susceptibles d’influer sur le mavacamten</a:t>
            </a:r>
            <a:r>
              <a:rPr lang="fr-FR" sz="1400" b="1" dirty="0">
                <a:solidFill>
                  <a:srgbClr val="BE2BBB"/>
                </a:solidFill>
                <a:effectLst/>
              </a:rPr>
              <a:t> </a:t>
            </a:r>
            <a:endParaRPr lang="fr-FR" sz="28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06C971-01BC-4B06-8AC4-56CF0CB701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196" y="6400800"/>
            <a:ext cx="11461115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rebuchet MS" panose="020B0603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European Summary of Product Characteristics, CAMZYOS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®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(mavacamten)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site EMA consulté le 13/03/2024: https://www.ema.europa.eu/en/documents/product-information/camzyos-epar-product-information_fr.pdf</a:t>
            </a:r>
          </a:p>
        </p:txBody>
      </p:sp>
      <p:graphicFrame>
        <p:nvGraphicFramePr>
          <p:cNvPr id="9" name="Tabella 2">
            <a:extLst>
              <a:ext uri="{FF2B5EF4-FFF2-40B4-BE49-F238E27FC236}">
                <a16:creationId xmlns:a16="http://schemas.microsoft.com/office/drawing/2014/main" id="{BFDFC234-1A6C-5E08-618D-48188974F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751814"/>
              </p:ext>
            </p:extLst>
          </p:nvPr>
        </p:nvGraphicFramePr>
        <p:xfrm>
          <a:off x="794128" y="1639756"/>
          <a:ext cx="10643040" cy="485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6724">
                  <a:extLst>
                    <a:ext uri="{9D8B030D-6E8A-4147-A177-3AD203B41FA5}">
                      <a16:colId xmlns:a16="http://schemas.microsoft.com/office/drawing/2014/main" val="473423081"/>
                    </a:ext>
                  </a:extLst>
                </a:gridCol>
                <a:gridCol w="2584907">
                  <a:extLst>
                    <a:ext uri="{9D8B030D-6E8A-4147-A177-3AD203B41FA5}">
                      <a16:colId xmlns:a16="http://schemas.microsoft.com/office/drawing/2014/main" val="34367279"/>
                    </a:ext>
                  </a:extLst>
                </a:gridCol>
                <a:gridCol w="2748390">
                  <a:extLst>
                    <a:ext uri="{9D8B030D-6E8A-4147-A177-3AD203B41FA5}">
                      <a16:colId xmlns:a16="http://schemas.microsoft.com/office/drawing/2014/main" val="2647530475"/>
                    </a:ext>
                  </a:extLst>
                </a:gridCol>
                <a:gridCol w="2893019">
                  <a:extLst>
                    <a:ext uri="{9D8B030D-6E8A-4147-A177-3AD203B41FA5}">
                      <a16:colId xmlns:a16="http://schemas.microsoft.com/office/drawing/2014/main" val="2326857397"/>
                    </a:ext>
                  </a:extLst>
                </a:gridCol>
              </a:tblGrid>
              <a:tr h="269089">
                <a:tc gridSpan="4">
                  <a:txBody>
                    <a:bodyPr/>
                    <a:lstStyle/>
                    <a:p>
                      <a:r>
                        <a:rPr lang="en-US" sz="1200" b="1" dirty="0" err="1"/>
                        <a:t>Inhibiteurs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puissants</a:t>
                      </a:r>
                      <a:r>
                        <a:rPr lang="en-US" sz="1200" b="1" dirty="0"/>
                        <a:t> du </a:t>
                      </a:r>
                      <a:r>
                        <a:rPr lang="en-US" sz="1200" b="1" dirty="0">
                          <a:solidFill>
                            <a:srgbClr val="BE2BBB"/>
                          </a:solidFill>
                        </a:rPr>
                        <a:t>CYP2C19</a:t>
                      </a:r>
                      <a:endParaRPr lang="en-US" sz="1200" b="1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2138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US" sz="100" b="0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t-IT" sz="100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0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0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0710567"/>
                  </a:ext>
                </a:extLst>
              </a:tr>
              <a:tr h="23919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</a:rPr>
                        <a:t>Fluconazole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/>
                        <a:t>Fluvoxamine</a:t>
                      </a:r>
                      <a:endParaRPr lang="it-IT" sz="1000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</a:rPr>
                        <a:t>Ticlopidine</a:t>
                      </a:r>
                      <a:endParaRPr lang="en-US" sz="1000" b="0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6795759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r>
                        <a:rPr lang="en-US" sz="100" b="1" noProof="0" dirty="0"/>
                        <a:t>+</a:t>
                      </a:r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" b="1" noProof="0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1405845"/>
                  </a:ext>
                </a:extLst>
              </a:tr>
              <a:tr h="269089">
                <a:tc gridSpan="4">
                  <a:txBody>
                    <a:bodyPr/>
                    <a:lstStyle/>
                    <a:p>
                      <a:r>
                        <a:rPr lang="en-US" sz="1200" b="1" dirty="0" err="1"/>
                        <a:t>Inhibiteurs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puissants</a:t>
                      </a:r>
                      <a:r>
                        <a:rPr lang="en-US" sz="1200" b="1" dirty="0"/>
                        <a:t> du </a:t>
                      </a:r>
                      <a:r>
                        <a:rPr lang="en-US" sz="1200" b="1" noProof="0" dirty="0">
                          <a:solidFill>
                            <a:srgbClr val="BE2BBB"/>
                          </a:solidFill>
                        </a:rPr>
                        <a:t>CYP3A4</a:t>
                      </a:r>
                      <a:r>
                        <a:rPr lang="en-US" sz="1200" b="1" noProof="0" dirty="0"/>
                        <a:t> </a:t>
                      </a:r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8183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noProof="0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noProof="0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noProof="0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noProof="0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2324893"/>
                  </a:ext>
                </a:extLst>
              </a:tr>
              <a:tr h="239190">
                <a:tc>
                  <a:txBody>
                    <a:bodyPr/>
                    <a:lstStyle/>
                    <a:p>
                      <a:r>
                        <a:rPr lang="en-US" sz="1000" noProof="0" dirty="0">
                          <a:solidFill>
                            <a:schemeClr val="tx1"/>
                          </a:solidFill>
                        </a:rPr>
                        <a:t>Clarithromycin</a:t>
                      </a:r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/>
                        <a:t>Itraconazole</a:t>
                      </a:r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noProof="0" dirty="0" err="1"/>
                        <a:t>Kétoconazole</a:t>
                      </a:r>
                      <a:endParaRPr lang="en-US" sz="1000" noProof="0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noProof="0" dirty="0"/>
                        <a:t>Voriconazole</a:t>
                      </a:r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0207523"/>
                  </a:ext>
                </a:extLst>
              </a:tr>
              <a:tr h="2391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Cobicistat</a:t>
                      </a:r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Cobicistat</a:t>
                      </a:r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noProof="0" dirty="0" err="1"/>
                        <a:t>Céritinib</a:t>
                      </a:r>
                      <a:endParaRPr lang="en-US" sz="1000" noProof="0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noProof="0" dirty="0" err="1"/>
                        <a:t>Idélalisib</a:t>
                      </a:r>
                      <a:endParaRPr lang="en-US" sz="1000" noProof="0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3489945"/>
                  </a:ext>
                </a:extLst>
              </a:tr>
              <a:tr h="239190">
                <a:tc>
                  <a:txBody>
                    <a:bodyPr/>
                    <a:lstStyle/>
                    <a:p>
                      <a:r>
                        <a:rPr lang="en-US" sz="1000" noProof="0" dirty="0"/>
                        <a:t>Tucatinib</a:t>
                      </a:r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noProof="0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noProof="0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noProof="0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065279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endParaRPr lang="en-US" sz="100" b="1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" b="1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4919701"/>
                  </a:ext>
                </a:extLst>
              </a:tr>
              <a:tr h="269089">
                <a:tc gridSpan="4">
                  <a:txBody>
                    <a:bodyPr/>
                    <a:lstStyle/>
                    <a:p>
                      <a:r>
                        <a:rPr lang="en-US" sz="1200" b="1" dirty="0" err="1"/>
                        <a:t>Inhibiteurs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modérés</a:t>
                      </a:r>
                      <a:r>
                        <a:rPr lang="en-US" sz="1200" b="1" dirty="0"/>
                        <a:t> du </a:t>
                      </a:r>
                      <a:r>
                        <a:rPr lang="en-US" sz="1200" b="1" dirty="0">
                          <a:solidFill>
                            <a:srgbClr val="BE2BBB"/>
                          </a:solidFill>
                        </a:rPr>
                        <a:t>CYP2C19</a:t>
                      </a:r>
                      <a:endParaRPr lang="en-US" sz="1200" b="1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510778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0391604"/>
                  </a:ext>
                </a:extLst>
              </a:tr>
              <a:tr h="239190">
                <a:tc>
                  <a:txBody>
                    <a:bodyPr/>
                    <a:lstStyle/>
                    <a:p>
                      <a:r>
                        <a:rPr lang="en-US" sz="1000" dirty="0" err="1"/>
                        <a:t>Oméprazole</a:t>
                      </a:r>
                      <a:r>
                        <a:rPr lang="en-US" sz="1000" dirty="0"/>
                        <a:t> (40mg/j)</a:t>
                      </a:r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Fluoxétine</a:t>
                      </a:r>
                      <a:endParaRPr lang="en-US" sz="1000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Fluconazole</a:t>
                      </a:r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550414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2012459"/>
                  </a:ext>
                </a:extLst>
              </a:tr>
              <a:tr h="26908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/>
                        <a:t>Inhibiteurs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modérés</a:t>
                      </a:r>
                      <a:r>
                        <a:rPr lang="en-US" sz="1200" b="1" dirty="0"/>
                        <a:t> du </a:t>
                      </a:r>
                      <a:r>
                        <a:rPr lang="en-US" sz="1200" b="1" noProof="0" dirty="0">
                          <a:solidFill>
                            <a:srgbClr val="BE2BBB"/>
                          </a:solidFill>
                        </a:rPr>
                        <a:t>CYP3A4</a:t>
                      </a:r>
                      <a:endParaRPr lang="en-US" sz="1200" b="1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5880710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529844"/>
                  </a:ext>
                </a:extLst>
              </a:tr>
              <a:tr h="2391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Erythromycine 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Vérapamil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Diltiazem 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Jus de pamplemousse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7968060"/>
                  </a:ext>
                </a:extLst>
              </a:tr>
              <a:tr h="119595">
                <a:tc gridSpan="3">
                  <a:txBody>
                    <a:bodyPr/>
                    <a:lstStyle/>
                    <a:p>
                      <a:endParaRPr lang="en-US" sz="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4746801"/>
                  </a:ext>
                </a:extLst>
              </a:tr>
              <a:tr h="29898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Inhibiteurs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faibles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du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E2BB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CYP2C19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9545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5116404"/>
                  </a:ext>
                </a:extLst>
              </a:tr>
              <a:tr h="2391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Oméprazole (20mg/j)</a:t>
                      </a:r>
                      <a:endParaRPr lang="en-US" sz="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Esoméprazole</a:t>
                      </a:r>
                      <a:endParaRPr lang="fr-FR" sz="1600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Citalopram</a:t>
                      </a:r>
                      <a:endParaRPr lang="fr-FR" sz="1600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Cimétidine</a:t>
                      </a:r>
                      <a:endParaRPr lang="en-US" sz="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8211589"/>
                  </a:ext>
                </a:extLst>
              </a:tr>
              <a:tr h="11959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4251643"/>
                  </a:ext>
                </a:extLst>
              </a:tr>
              <a:tr h="29898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Inhibiteurs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faibles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du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E2BB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CYP3A4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5793623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6458093"/>
                  </a:ext>
                </a:extLst>
              </a:tr>
              <a:tr h="25630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Oméprazole (20mg/j)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Esoméprazole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Pantoprazole</a:t>
                      </a:r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Cimétidine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9545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2646125"/>
                  </a:ext>
                </a:extLst>
              </a:tr>
            </a:tbl>
          </a:graphicData>
        </a:graphic>
      </p:graphicFrame>
      <p:sp>
        <p:nvSpPr>
          <p:cNvPr id="3" name="Ellipse 2"/>
          <p:cNvSpPr/>
          <p:nvPr/>
        </p:nvSpPr>
        <p:spPr>
          <a:xfrm>
            <a:off x="659027" y="3888259"/>
            <a:ext cx="1738184" cy="48603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61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B37C78-6BB6-6B6A-1272-B1C6AE525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LVOTO : définition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548754-4E49-0D83-1D92-2F1854BF2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39636"/>
            <a:ext cx="9720073" cy="4369724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Accélération sous-aortique</a:t>
            </a:r>
          </a:p>
          <a:p>
            <a:pPr lvl="1"/>
            <a:r>
              <a:rPr lang="fr-FR" dirty="0"/>
              <a:t>= </a:t>
            </a:r>
            <a:r>
              <a:rPr lang="fr-FR" dirty="0" err="1"/>
              <a:t>Gmax</a:t>
            </a:r>
            <a:r>
              <a:rPr lang="fr-FR" dirty="0"/>
              <a:t> ≤ 30 </a:t>
            </a:r>
            <a:r>
              <a:rPr lang="fr-FR" dirty="0" err="1"/>
              <a:t>mmHg</a:t>
            </a:r>
            <a:r>
              <a:rPr lang="fr-FR" dirty="0"/>
              <a:t> (repos ou Valsalva ou ETT d’effort) et asymptomatique</a:t>
            </a:r>
          </a:p>
          <a:p>
            <a:r>
              <a:rPr lang="fr-FR" dirty="0"/>
              <a:t>Gradient </a:t>
            </a:r>
            <a:r>
              <a:rPr lang="fr-FR" dirty="0" err="1"/>
              <a:t>intraVG</a:t>
            </a:r>
            <a:r>
              <a:rPr lang="fr-FR" dirty="0"/>
              <a:t> / LVOTO</a:t>
            </a:r>
          </a:p>
          <a:p>
            <a:pPr lvl="1"/>
            <a:r>
              <a:rPr lang="fr-FR" dirty="0"/>
              <a:t>= </a:t>
            </a:r>
            <a:r>
              <a:rPr lang="fr-FR" dirty="0" err="1"/>
              <a:t>Gmax</a:t>
            </a:r>
            <a:r>
              <a:rPr lang="fr-FR" dirty="0"/>
              <a:t> ≥ 30 </a:t>
            </a:r>
            <a:r>
              <a:rPr lang="fr-FR" dirty="0" err="1"/>
              <a:t>mmHg</a:t>
            </a:r>
            <a:r>
              <a:rPr lang="fr-FR" dirty="0"/>
              <a:t> (repos ou Valsalva ou ETT d’effort)</a:t>
            </a:r>
          </a:p>
          <a:p>
            <a:r>
              <a:rPr lang="fr-FR" dirty="0"/>
              <a:t>Gradient </a:t>
            </a:r>
            <a:r>
              <a:rPr lang="fr-FR" dirty="0" err="1"/>
              <a:t>intraVG</a:t>
            </a:r>
            <a:r>
              <a:rPr lang="fr-FR" dirty="0"/>
              <a:t> significatif</a:t>
            </a:r>
          </a:p>
          <a:p>
            <a:pPr lvl="1"/>
            <a:r>
              <a:rPr lang="fr-FR" dirty="0"/>
              <a:t>= </a:t>
            </a:r>
            <a:r>
              <a:rPr lang="fr-FR" dirty="0" err="1"/>
              <a:t>Gmax</a:t>
            </a:r>
            <a:r>
              <a:rPr lang="fr-FR" dirty="0"/>
              <a:t> ≥ 50 </a:t>
            </a:r>
            <a:r>
              <a:rPr lang="fr-FR" dirty="0" err="1"/>
              <a:t>mmHg</a:t>
            </a:r>
            <a:r>
              <a:rPr lang="fr-FR" dirty="0"/>
              <a:t> (repos ou Valsalva ou ETT d’effort)</a:t>
            </a:r>
          </a:p>
          <a:p>
            <a:pPr lvl="1"/>
            <a:r>
              <a:rPr lang="fr-FR" dirty="0"/>
              <a:t>Impact thérapeutique +++</a:t>
            </a:r>
          </a:p>
          <a:p>
            <a:r>
              <a:rPr lang="fr-FR" dirty="0"/>
              <a:t>!!! Attention !!!</a:t>
            </a:r>
          </a:p>
          <a:p>
            <a:pPr lvl="1"/>
            <a:r>
              <a:rPr lang="fr-FR" dirty="0" err="1"/>
              <a:t>CMHo</a:t>
            </a:r>
            <a:r>
              <a:rPr lang="fr-FR" dirty="0"/>
              <a:t> symptomatique mais </a:t>
            </a:r>
            <a:r>
              <a:rPr lang="fr-FR" dirty="0" err="1"/>
              <a:t>Gmax</a:t>
            </a:r>
            <a:r>
              <a:rPr lang="fr-FR" dirty="0"/>
              <a:t> ≤ 50 </a:t>
            </a:r>
            <a:r>
              <a:rPr lang="fr-FR" dirty="0" err="1"/>
              <a:t>mmHg</a:t>
            </a:r>
            <a:r>
              <a:rPr lang="fr-FR" dirty="0"/>
              <a:t> (repos ou après Valsalva) = ETT d’effort pour dépister</a:t>
            </a:r>
          </a:p>
          <a:p>
            <a:r>
              <a:rPr lang="fr-FR" dirty="0"/>
              <a:t>Préciser localisation (apex, </a:t>
            </a:r>
            <a:r>
              <a:rPr lang="fr-FR" dirty="0" err="1"/>
              <a:t>mid</a:t>
            </a:r>
            <a:r>
              <a:rPr lang="fr-FR" dirty="0"/>
              <a:t>-VG, sous aortique, pilier) +/- SAM (VMA, cordage)</a:t>
            </a:r>
          </a:p>
          <a:p>
            <a:r>
              <a:rPr lang="fr-FR" dirty="0"/>
              <a:t>Valeur dynamique et variable dans le temps</a:t>
            </a:r>
          </a:p>
          <a:p>
            <a:pPr lvl="1"/>
            <a:r>
              <a:rPr lang="fr-FR" dirty="0"/>
              <a:t>Suivi annuel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6746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5984A677-9991-8F06-984A-6FD1128DBD53}"/>
              </a:ext>
            </a:extLst>
          </p:cNvPr>
          <p:cNvSpPr/>
          <p:nvPr/>
        </p:nvSpPr>
        <p:spPr>
          <a:xfrm>
            <a:off x="0" y="3955495"/>
            <a:ext cx="12192000" cy="2075653"/>
          </a:xfrm>
          <a:prstGeom prst="rect">
            <a:avLst/>
          </a:prstGeom>
          <a:solidFill>
            <a:srgbClr val="EEE7E7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CB425-D8CD-44B2-86B4-CE21679BC3C1}"/>
              </a:ext>
            </a:extLst>
          </p:cNvPr>
          <p:cNvSpPr>
            <a:spLocks/>
          </p:cNvSpPr>
          <p:nvPr/>
        </p:nvSpPr>
        <p:spPr>
          <a:xfrm>
            <a:off x="365760" y="1514001"/>
            <a:ext cx="11460480" cy="4882987"/>
          </a:xfrm>
          <a:prstGeom prst="rect">
            <a:avLst/>
          </a:prstGeom>
          <a:solidFill>
            <a:schemeClr val="bg1"/>
          </a:solidFill>
          <a:ln w="6350">
            <a:solidFill>
              <a:srgbClr val="A69F9F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FD7E798-2BE9-4434-9BAD-0A4D4B846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381" y="617553"/>
            <a:ext cx="10759660" cy="914400"/>
          </a:xfrm>
        </p:spPr>
        <p:txBody>
          <a:bodyPr>
            <a:noAutofit/>
          </a:bodyPr>
          <a:lstStyle/>
          <a:p>
            <a:r>
              <a:rPr lang="fr-FR" sz="2800" dirty="0"/>
              <a:t>Exemples de produits susceptibles d’influer sur le mavacamten</a:t>
            </a:r>
            <a:r>
              <a:rPr lang="fr-FR" sz="1400" b="1" dirty="0">
                <a:solidFill>
                  <a:srgbClr val="BE2BBB"/>
                </a:solidFill>
                <a:effectLst/>
              </a:rPr>
              <a:t> </a:t>
            </a:r>
            <a:endParaRPr lang="fr-FR" sz="28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06C971-01BC-4B06-8AC4-56CF0CB701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59" y="6275046"/>
            <a:ext cx="11461115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rebuchet MS" panose="020B0603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European Summary of Product Characteristics, CAMZYOS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®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(mavacamten)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site EMA consulté le 13/03/2024: https://www.ema.europa.eu/en/documents/product-information/camzyos-epar-product-information_fr.pdf</a:t>
            </a:r>
          </a:p>
        </p:txBody>
      </p:sp>
      <p:graphicFrame>
        <p:nvGraphicFramePr>
          <p:cNvPr id="9" name="Tabella 2">
            <a:extLst>
              <a:ext uri="{FF2B5EF4-FFF2-40B4-BE49-F238E27FC236}">
                <a16:creationId xmlns:a16="http://schemas.microsoft.com/office/drawing/2014/main" id="{BFDFC234-1A6C-5E08-618D-48188974F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751792"/>
              </p:ext>
            </p:extLst>
          </p:nvPr>
        </p:nvGraphicFramePr>
        <p:xfrm>
          <a:off x="855691" y="1514001"/>
          <a:ext cx="10643040" cy="228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6724">
                  <a:extLst>
                    <a:ext uri="{9D8B030D-6E8A-4147-A177-3AD203B41FA5}">
                      <a16:colId xmlns:a16="http://schemas.microsoft.com/office/drawing/2014/main" val="473423081"/>
                    </a:ext>
                  </a:extLst>
                </a:gridCol>
                <a:gridCol w="2584907">
                  <a:extLst>
                    <a:ext uri="{9D8B030D-6E8A-4147-A177-3AD203B41FA5}">
                      <a16:colId xmlns:a16="http://schemas.microsoft.com/office/drawing/2014/main" val="34367279"/>
                    </a:ext>
                  </a:extLst>
                </a:gridCol>
                <a:gridCol w="2748390">
                  <a:extLst>
                    <a:ext uri="{9D8B030D-6E8A-4147-A177-3AD203B41FA5}">
                      <a16:colId xmlns:a16="http://schemas.microsoft.com/office/drawing/2014/main" val="2647530475"/>
                    </a:ext>
                  </a:extLst>
                </a:gridCol>
                <a:gridCol w="2893019">
                  <a:extLst>
                    <a:ext uri="{9D8B030D-6E8A-4147-A177-3AD203B41FA5}">
                      <a16:colId xmlns:a16="http://schemas.microsoft.com/office/drawing/2014/main" val="2326857397"/>
                    </a:ext>
                  </a:extLst>
                </a:gridCol>
              </a:tblGrid>
              <a:tr h="244039">
                <a:tc gridSpan="4">
                  <a:txBody>
                    <a:bodyPr/>
                    <a:lstStyle/>
                    <a:p>
                      <a:r>
                        <a:rPr lang="fr-FR" sz="1200" b="1" dirty="0"/>
                        <a:t>Inducteur puissant du </a:t>
                      </a:r>
                      <a:r>
                        <a:rPr lang="fr-FR" sz="1200" b="1" dirty="0">
                          <a:solidFill>
                            <a:schemeClr val="accent1"/>
                          </a:solidFill>
                        </a:rPr>
                        <a:t>CYP2C19</a:t>
                      </a:r>
                      <a:r>
                        <a:rPr lang="fr-FR" sz="1200" b="1" dirty="0"/>
                        <a:t> et </a:t>
                      </a:r>
                      <a:r>
                        <a:rPr lang="fr-FR" sz="1200" b="1" dirty="0">
                          <a:solidFill>
                            <a:schemeClr val="accent1"/>
                          </a:solidFill>
                        </a:rPr>
                        <a:t>CYP3A4</a:t>
                      </a:r>
                      <a:endParaRPr lang="en-US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8183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noProof="0" dirty="0"/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noProof="0" dirty="0"/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noProof="0" dirty="0"/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noProof="0" dirty="0"/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2324893"/>
                  </a:ext>
                </a:extLst>
              </a:tr>
              <a:tr h="219636"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Rifampicine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Apalutamide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Enzalutamide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Efavirenz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0207523"/>
                  </a:ext>
                </a:extLst>
              </a:tr>
              <a:tr h="219636">
                <a:tc>
                  <a:txBody>
                    <a:bodyPr/>
                    <a:lstStyle/>
                    <a:p>
                      <a:r>
                        <a:rPr lang="fr-FR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Mitotane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Phénytoïne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Carbamazépine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Millepertuis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348994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endParaRPr lang="en-US" sz="100" b="1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" b="1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4919701"/>
                  </a:ext>
                </a:extLst>
              </a:tr>
              <a:tr h="24403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/>
                        <a:t>Inducteurs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modérés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ou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faibles</a:t>
                      </a:r>
                      <a:r>
                        <a:rPr lang="en-US" sz="1200" b="1" dirty="0"/>
                        <a:t> du </a:t>
                      </a:r>
                      <a:r>
                        <a:rPr lang="en-US" sz="1200" b="1" noProof="0" dirty="0">
                          <a:solidFill>
                            <a:srgbClr val="BE2BBB"/>
                          </a:solidFill>
                        </a:rPr>
                        <a:t>CYP2C19</a:t>
                      </a:r>
                      <a:endParaRPr lang="en-US" sz="1200" b="1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510778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0391604"/>
                  </a:ext>
                </a:extLst>
              </a:tr>
              <a:tr h="21963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Letermovir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Noréthindrone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Prednisone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550414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2012459"/>
                  </a:ext>
                </a:extLst>
              </a:tr>
              <a:tr h="21963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/>
                        <a:t>Inducteurs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modérés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ou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faibles</a:t>
                      </a:r>
                      <a:r>
                        <a:rPr lang="en-US" sz="1200" b="1" dirty="0"/>
                        <a:t> du </a:t>
                      </a:r>
                      <a:r>
                        <a:rPr lang="en-US" sz="1200" b="1" noProof="0" dirty="0">
                          <a:solidFill>
                            <a:srgbClr val="BE2BBB"/>
                          </a:solidFill>
                        </a:rPr>
                        <a:t>CYP3A4</a:t>
                      </a:r>
                      <a:endParaRPr lang="en-US" sz="1200" b="1" dirty="0"/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5880710"/>
                  </a:ext>
                </a:extLst>
              </a:tr>
              <a:tr h="1850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Phénobarbital</a:t>
                      </a:r>
                      <a:endParaRPr lang="en-US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Primidone</a:t>
                      </a:r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7968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90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5984A677-9991-8F06-984A-6FD1128DBD53}"/>
              </a:ext>
            </a:extLst>
          </p:cNvPr>
          <p:cNvSpPr/>
          <p:nvPr/>
        </p:nvSpPr>
        <p:spPr>
          <a:xfrm>
            <a:off x="0" y="3955495"/>
            <a:ext cx="12192000" cy="2075653"/>
          </a:xfrm>
          <a:prstGeom prst="rect">
            <a:avLst/>
          </a:prstGeom>
          <a:solidFill>
            <a:srgbClr val="EEE7E7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324F2C-0E9B-1862-055E-D8D9E1BE73D0}"/>
              </a:ext>
            </a:extLst>
          </p:cNvPr>
          <p:cNvSpPr>
            <a:spLocks/>
          </p:cNvSpPr>
          <p:nvPr/>
        </p:nvSpPr>
        <p:spPr>
          <a:xfrm>
            <a:off x="178348" y="1668673"/>
            <a:ext cx="11906250" cy="4010942"/>
          </a:xfrm>
          <a:prstGeom prst="rect">
            <a:avLst/>
          </a:prstGeom>
          <a:solidFill>
            <a:schemeClr val="bg1"/>
          </a:solidFill>
          <a:ln w="6350">
            <a:solidFill>
              <a:srgbClr val="A69F9F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lIns="182880" tIns="137160" rIns="182880" bIns="45720" rtlCol="0" anchor="t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FD7E798-2BE9-4434-9BAD-0A4D4B846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4314"/>
            <a:ext cx="11692890" cy="914400"/>
          </a:xfrm>
        </p:spPr>
        <p:txBody>
          <a:bodyPr>
            <a:normAutofit fontScale="90000"/>
          </a:bodyPr>
          <a:lstStyle/>
          <a:p>
            <a:r>
              <a:rPr lang="fr-FR" dirty="0"/>
              <a:t>Posologie : </a:t>
            </a:r>
            <a:r>
              <a:rPr lang="fr-FR" dirty="0">
                <a:solidFill>
                  <a:schemeClr val="accent1"/>
                </a:solidFill>
              </a:rPr>
              <a:t>Instauration</a:t>
            </a:r>
            <a:r>
              <a:rPr lang="fr-FR" dirty="0"/>
              <a:t> phénotype </a:t>
            </a:r>
            <a:r>
              <a:rPr lang="fr-FR" dirty="0">
                <a:solidFill>
                  <a:srgbClr val="00B050"/>
                </a:solidFill>
              </a:rPr>
              <a:t>métaboliseur intermédiaire, normal, rapide et ultrarapide du CYP2C19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06C971-01BC-4B06-8AC4-56CF0CB701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CCVG, chambre de chasse ventriculaire gauche; FEVG, fraction d’éjection ventriculaire gauche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rebuchet MS" panose="020B0603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European Summary of Product Characteristics, CAMZYOS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®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(</a:t>
            </a:r>
            <a:r>
              <a:rPr lang="en-US" sz="900" dirty="0"/>
              <a:t>mavacamten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)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site EMA consulté le </a:t>
            </a:r>
            <a:r>
              <a:rPr lang="fr-FR" sz="900" dirty="0">
                <a:solidFill>
                  <a:srgbClr val="595454"/>
                </a:solidFill>
                <a:latin typeface="Trebuchet MS"/>
              </a:rPr>
              <a:t>13/03/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2024: https://www.ema.europa.eu/en/documents/product-information/camzyos-epar-product-information_fr.pdf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D26F3F61-912F-4A72-E8F4-BB14D71B2299}"/>
              </a:ext>
            </a:extLst>
          </p:cNvPr>
          <p:cNvSpPr txBox="1"/>
          <p:nvPr/>
        </p:nvSpPr>
        <p:spPr>
          <a:xfrm>
            <a:off x="6010521" y="5776669"/>
            <a:ext cx="1125502" cy="1768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Instauration/reprise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B2E8588D-1868-D96F-F6D2-3037C251A0F8}"/>
              </a:ext>
            </a:extLst>
          </p:cNvPr>
          <p:cNvSpPr txBox="1"/>
          <p:nvPr/>
        </p:nvSpPr>
        <p:spPr>
          <a:xfrm>
            <a:off x="8507131" y="5786680"/>
            <a:ext cx="756549" cy="1568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Augmentation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D12CC6EF-DAB6-FB4C-0082-839A56A6EBE1}"/>
              </a:ext>
            </a:extLst>
          </p:cNvPr>
          <p:cNvSpPr txBox="1"/>
          <p:nvPr/>
        </p:nvSpPr>
        <p:spPr>
          <a:xfrm>
            <a:off x="11517301" y="5786680"/>
            <a:ext cx="358748" cy="1568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Arrêt </a:t>
            </a:r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CD8BC355-3DB2-BD7D-B41D-59656F9B5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2111" y="5753146"/>
            <a:ext cx="257859" cy="223907"/>
          </a:xfrm>
          <a:prstGeom prst="rect">
            <a:avLst/>
          </a:prstGeom>
        </p:spPr>
      </p:pic>
      <p:sp>
        <p:nvSpPr>
          <p:cNvPr id="74" name="ZoneTexte 73">
            <a:extLst>
              <a:ext uri="{FF2B5EF4-FFF2-40B4-BE49-F238E27FC236}">
                <a16:creationId xmlns:a16="http://schemas.microsoft.com/office/drawing/2014/main" id="{32063C7D-1A56-4510-1EA3-390FF97A5D2B}"/>
              </a:ext>
            </a:extLst>
          </p:cNvPr>
          <p:cNvSpPr txBox="1"/>
          <p:nvPr/>
        </p:nvSpPr>
        <p:spPr>
          <a:xfrm>
            <a:off x="9643813" y="5786680"/>
            <a:ext cx="756549" cy="1568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Diminution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7FBAA733-D8E0-D350-7B35-D314F449E630}"/>
              </a:ext>
            </a:extLst>
          </p:cNvPr>
          <p:cNvSpPr txBox="1"/>
          <p:nvPr/>
        </p:nvSpPr>
        <p:spPr>
          <a:xfrm>
            <a:off x="10641937" y="5795959"/>
            <a:ext cx="634182" cy="1382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Interrompre 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38CB8FD8-E6FD-E2EB-1DA2-E9E41668FAFA}"/>
              </a:ext>
            </a:extLst>
          </p:cNvPr>
          <p:cNvSpPr txBox="1"/>
          <p:nvPr/>
        </p:nvSpPr>
        <p:spPr>
          <a:xfrm>
            <a:off x="7534978" y="5770558"/>
            <a:ext cx="639972" cy="189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Maintenir</a:t>
            </a:r>
          </a:p>
        </p:txBody>
      </p:sp>
      <p:pic>
        <p:nvPicPr>
          <p:cNvPr id="79" name="Image 78">
            <a:extLst>
              <a:ext uri="{FF2B5EF4-FFF2-40B4-BE49-F238E27FC236}">
                <a16:creationId xmlns:a16="http://schemas.microsoft.com/office/drawing/2014/main" id="{3EEA2A70-E7D7-E155-989A-020E055F96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3184" y="5753705"/>
            <a:ext cx="324633" cy="222788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F5499364-6654-2908-D2A1-F06A19E818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53904" t="-5462" r="-1" b="-2"/>
          <a:stretch/>
        </p:blipFill>
        <p:spPr>
          <a:xfrm>
            <a:off x="5823069" y="5737918"/>
            <a:ext cx="161813" cy="234957"/>
          </a:xfrm>
          <a:prstGeom prst="rect">
            <a:avLst/>
          </a:prstGeom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EB826387-94F3-243F-3712-5B8AC7C336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0841" y="5728121"/>
            <a:ext cx="305811" cy="273956"/>
          </a:xfrm>
          <a:prstGeom prst="rect">
            <a:avLst/>
          </a:prstGeom>
        </p:spPr>
      </p:pic>
      <p:pic>
        <p:nvPicPr>
          <p:cNvPr id="83" name="Image 82">
            <a:extLst>
              <a:ext uri="{FF2B5EF4-FFF2-40B4-BE49-F238E27FC236}">
                <a16:creationId xmlns:a16="http://schemas.microsoft.com/office/drawing/2014/main" id="{85773064-8C4C-3A9D-AA89-FC566FB1D2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7568" y1="47500" x2="67568" y2="4750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7523" y="5774692"/>
            <a:ext cx="167253" cy="180814"/>
          </a:xfrm>
          <a:prstGeom prst="rect">
            <a:avLst/>
          </a:prstGeom>
        </p:spPr>
      </p:pic>
      <p:pic>
        <p:nvPicPr>
          <p:cNvPr id="110" name="Image 109">
            <a:extLst>
              <a:ext uri="{FF2B5EF4-FFF2-40B4-BE49-F238E27FC236}">
                <a16:creationId xmlns:a16="http://schemas.microsoft.com/office/drawing/2014/main" id="{14A80E9E-0120-9648-7093-27051AF247C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92" b="89744" l="6383" r="89362">
                        <a14:foregroundMark x1="6383" y1="56410" x2="6383" y2="56410"/>
                        <a14:foregroundMark x1="17021" y1="61538" x2="17021" y2="61538"/>
                        <a14:foregroundMark x1="6383" y1="51282" x2="6383" y2="51282"/>
                        <a14:backgroundMark x1="17021" y1="46154" x2="17021" y2="46154"/>
                        <a14:backgroundMark x1="10638" y1="82051" x2="10638" y2="82051"/>
                        <a14:backgroundMark x1="10638" y1="61538" x2="10638" y2="61538"/>
                        <a14:backgroundMark x1="17021" y1="56410" x2="17021" y2="56410"/>
                        <a14:backgroundMark x1="10638" y1="51282" x2="10638" y2="51282"/>
                        <a14:backgroundMark x1="10638" y1="56410" x2="10638" y2="5641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9367" t="8128" r="18037" b="22567"/>
          <a:stretch/>
        </p:blipFill>
        <p:spPr>
          <a:xfrm>
            <a:off x="11327396" y="5775234"/>
            <a:ext cx="152748" cy="168488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719A3EA4-6F3F-FCAE-D970-39068DBEC73B}"/>
              </a:ext>
            </a:extLst>
          </p:cNvPr>
          <p:cNvSpPr/>
          <p:nvPr/>
        </p:nvSpPr>
        <p:spPr>
          <a:xfrm>
            <a:off x="9328171" y="3274272"/>
            <a:ext cx="2711204" cy="402129"/>
          </a:xfrm>
          <a:prstGeom prst="rect">
            <a:avLst/>
          </a:prstGeom>
          <a:solidFill>
            <a:srgbClr val="EEE7E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  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Maintenir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à 2,5mg 1x/j pendant les 8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semaines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suivantes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sauf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si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FEVG &lt; 50%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16" name="Image 115">
            <a:extLst>
              <a:ext uri="{FF2B5EF4-FFF2-40B4-BE49-F238E27FC236}">
                <a16:creationId xmlns:a16="http://schemas.microsoft.com/office/drawing/2014/main" id="{0ECB806A-01EB-E273-65D6-A62D351E9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4466" y="3343760"/>
            <a:ext cx="233593" cy="141411"/>
          </a:xfrm>
          <a:prstGeom prst="rect">
            <a:avLst/>
          </a:prstGeom>
        </p:spPr>
      </p:pic>
      <p:sp>
        <p:nvSpPr>
          <p:cNvPr id="117" name="Rectangle 116">
            <a:extLst>
              <a:ext uri="{FF2B5EF4-FFF2-40B4-BE49-F238E27FC236}">
                <a16:creationId xmlns:a16="http://schemas.microsoft.com/office/drawing/2014/main" id="{364A18C3-24C4-EF0D-4C38-BEFA34D2A47E}"/>
              </a:ext>
            </a:extLst>
          </p:cNvPr>
          <p:cNvSpPr/>
          <p:nvPr/>
        </p:nvSpPr>
        <p:spPr>
          <a:xfrm>
            <a:off x="9328171" y="2268584"/>
            <a:ext cx="2711203" cy="779799"/>
          </a:xfrm>
          <a:prstGeom prst="rect">
            <a:avLst/>
          </a:prstGeom>
          <a:noFill/>
          <a:ln w="19050">
            <a:solidFill>
              <a:srgbClr val="DAC5C5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solidFill>
                  <a:srgbClr val="595454"/>
                </a:solidFill>
                <a:latin typeface="Trebuchet MS"/>
                <a:ea typeface="MS Mincho" panose="02020609040205080304" pitchFamily="49" charset="-128"/>
              </a:rPr>
              <a:t>Vérifier à nouveau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rgbClr val="595454"/>
                </a:solidFill>
                <a:latin typeface="Trebuchet MS"/>
                <a:ea typeface="MS Mincho" panose="02020609040205080304" pitchFamily="49" charset="-128"/>
              </a:rPr>
              <a:t>l’état clinique,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rgbClr val="595454"/>
                </a:solidFill>
                <a:latin typeface="Trebuchet MS"/>
                <a:ea typeface="MS Mincho" panose="02020609040205080304" pitchFamily="49" charset="-128"/>
              </a:rPr>
              <a:t>le gradient CCVG avec manœuvre de Valsalva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rgbClr val="595454"/>
                </a:solidFill>
                <a:latin typeface="Trebuchet MS"/>
                <a:ea typeface="MS Mincho" panose="02020609040205080304" pitchFamily="49" charset="-128"/>
              </a:rPr>
              <a:t>la FEVG</a:t>
            </a:r>
          </a:p>
        </p:txBody>
      </p:sp>
      <p:cxnSp>
        <p:nvCxnSpPr>
          <p:cNvPr id="171" name="Straight Arrow Connector 86">
            <a:extLst>
              <a:ext uri="{FF2B5EF4-FFF2-40B4-BE49-F238E27FC236}">
                <a16:creationId xmlns:a16="http://schemas.microsoft.com/office/drawing/2014/main" id="{B6623BF5-5033-3D1D-CE60-A023E40AB398}"/>
              </a:ext>
            </a:extLst>
          </p:cNvPr>
          <p:cNvCxnSpPr>
            <a:cxnSpLocks/>
          </p:cNvCxnSpPr>
          <p:nvPr/>
        </p:nvCxnSpPr>
        <p:spPr>
          <a:xfrm>
            <a:off x="10901394" y="3065448"/>
            <a:ext cx="0" cy="10800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78" name="ZoneTexte 177">
            <a:extLst>
              <a:ext uri="{FF2B5EF4-FFF2-40B4-BE49-F238E27FC236}">
                <a16:creationId xmlns:a16="http://schemas.microsoft.com/office/drawing/2014/main" id="{5AC2A816-EAAB-9264-D368-29ADD31BE0E9}"/>
              </a:ext>
            </a:extLst>
          </p:cNvPr>
          <p:cNvSpPr txBox="1"/>
          <p:nvPr/>
        </p:nvSpPr>
        <p:spPr>
          <a:xfrm>
            <a:off x="140470" y="5447256"/>
            <a:ext cx="94251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AF3DB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 Interrompre le traitement si, lors d’une visite clinique, la FEVG est &lt; 50 % ; reprendre le traitement après 4 semaines si la FEVG est ≥ 50 % (voir figure 5).</a:t>
            </a:r>
          </a:p>
        </p:txBody>
      </p:sp>
      <p:cxnSp>
        <p:nvCxnSpPr>
          <p:cNvPr id="104" name="Straight Arrow Connector 164">
            <a:extLst>
              <a:ext uri="{FF2B5EF4-FFF2-40B4-BE49-F238E27FC236}">
                <a16:creationId xmlns:a16="http://schemas.microsoft.com/office/drawing/2014/main" id="{CEB323F0-1B8B-AE85-69AA-48B28C573B7B}"/>
              </a:ext>
            </a:extLst>
          </p:cNvPr>
          <p:cNvCxnSpPr/>
          <p:nvPr/>
        </p:nvCxnSpPr>
        <p:spPr>
          <a:xfrm>
            <a:off x="3377829" y="4427512"/>
            <a:ext cx="162000" cy="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105" name="Straight Arrow Connector 163">
            <a:extLst>
              <a:ext uri="{FF2B5EF4-FFF2-40B4-BE49-F238E27FC236}">
                <a16:creationId xmlns:a16="http://schemas.microsoft.com/office/drawing/2014/main" id="{9F949A00-A7A8-4BED-CD60-6C1D305EF66C}"/>
              </a:ext>
            </a:extLst>
          </p:cNvPr>
          <p:cNvCxnSpPr/>
          <p:nvPr/>
        </p:nvCxnSpPr>
        <p:spPr>
          <a:xfrm>
            <a:off x="3377829" y="3078422"/>
            <a:ext cx="162000" cy="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0541996-F5BC-9356-C588-4FC013A7FD70}"/>
              </a:ext>
            </a:extLst>
          </p:cNvPr>
          <p:cNvSpPr/>
          <p:nvPr/>
        </p:nvSpPr>
        <p:spPr>
          <a:xfrm>
            <a:off x="2382955" y="2877357"/>
            <a:ext cx="936000" cy="402129"/>
          </a:xfrm>
          <a:prstGeom prst="rect">
            <a:avLst/>
          </a:prstGeom>
          <a:solidFill>
            <a:schemeClr val="accent2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&lt; 20 mmHg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C5A6829-0A6E-C160-A583-77BCC8496D9A}"/>
              </a:ext>
            </a:extLst>
          </p:cNvPr>
          <p:cNvSpPr/>
          <p:nvPr/>
        </p:nvSpPr>
        <p:spPr>
          <a:xfrm>
            <a:off x="3597988" y="2877357"/>
            <a:ext cx="936000" cy="402129"/>
          </a:xfrm>
          <a:prstGeom prst="rect">
            <a:avLst/>
          </a:prstGeom>
          <a:solidFill>
            <a:srgbClr val="EEE7E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Diminuer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à   2.5mg  1x/j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2E6DE540-C735-7AA7-3E28-FB6D8C9A3D5F}"/>
              </a:ext>
            </a:extLst>
          </p:cNvPr>
          <p:cNvSpPr/>
          <p:nvPr/>
        </p:nvSpPr>
        <p:spPr>
          <a:xfrm>
            <a:off x="2382956" y="4222766"/>
            <a:ext cx="936000" cy="402129"/>
          </a:xfrm>
          <a:prstGeom prst="rect">
            <a:avLst/>
          </a:prstGeom>
          <a:solidFill>
            <a:schemeClr val="accent2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≥ 20 mmHg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F9EA628-58BF-F28C-EC87-EAB3B0CBB996}"/>
              </a:ext>
            </a:extLst>
          </p:cNvPr>
          <p:cNvSpPr/>
          <p:nvPr/>
        </p:nvSpPr>
        <p:spPr>
          <a:xfrm>
            <a:off x="3597988" y="4222766"/>
            <a:ext cx="936000" cy="402129"/>
          </a:xfrm>
          <a:prstGeom prst="rect">
            <a:avLst/>
          </a:prstGeom>
          <a:solidFill>
            <a:srgbClr val="EEE7E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Maintenir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5mg 1x/j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8" name="TextBox 139">
            <a:extLst>
              <a:ext uri="{FF2B5EF4-FFF2-40B4-BE49-F238E27FC236}">
                <a16:creationId xmlns:a16="http://schemas.microsoft.com/office/drawing/2014/main" id="{003C933C-F3B5-7509-0961-D69214887EFE}"/>
              </a:ext>
            </a:extLst>
          </p:cNvPr>
          <p:cNvSpPr txBox="1"/>
          <p:nvPr/>
        </p:nvSpPr>
        <p:spPr>
          <a:xfrm>
            <a:off x="2399453" y="2493037"/>
            <a:ext cx="913991" cy="37394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Gradient CCVG avec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manoeuvre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de Valsalva </a:t>
            </a:r>
          </a:p>
        </p:txBody>
      </p:sp>
      <p:cxnSp>
        <p:nvCxnSpPr>
          <p:cNvPr id="121" name="Straight Arrow Connector 168">
            <a:extLst>
              <a:ext uri="{FF2B5EF4-FFF2-40B4-BE49-F238E27FC236}">
                <a16:creationId xmlns:a16="http://schemas.microsoft.com/office/drawing/2014/main" id="{BA568C73-C4D5-EA93-2239-327C97A3BD60}"/>
              </a:ext>
            </a:extLst>
          </p:cNvPr>
          <p:cNvCxnSpPr>
            <a:cxnSpLocks/>
          </p:cNvCxnSpPr>
          <p:nvPr/>
        </p:nvCxnSpPr>
        <p:spPr>
          <a:xfrm>
            <a:off x="6791502" y="4144422"/>
            <a:ext cx="176616" cy="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122" name="Straight Arrow Connector 165">
            <a:extLst>
              <a:ext uri="{FF2B5EF4-FFF2-40B4-BE49-F238E27FC236}">
                <a16:creationId xmlns:a16="http://schemas.microsoft.com/office/drawing/2014/main" id="{0CE64EDB-4917-F445-9568-6BB4920623D6}"/>
              </a:ext>
            </a:extLst>
          </p:cNvPr>
          <p:cNvCxnSpPr>
            <a:cxnSpLocks/>
          </p:cNvCxnSpPr>
          <p:nvPr/>
        </p:nvCxnSpPr>
        <p:spPr>
          <a:xfrm>
            <a:off x="5717184" y="2780595"/>
            <a:ext cx="108000" cy="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ACC1C9A-D3CC-A839-C4E9-7BF91AA11F2F}"/>
              </a:ext>
            </a:extLst>
          </p:cNvPr>
          <p:cNvSpPr/>
          <p:nvPr/>
        </p:nvSpPr>
        <p:spPr>
          <a:xfrm>
            <a:off x="4748123" y="2564338"/>
            <a:ext cx="936000" cy="415965"/>
          </a:xfrm>
          <a:prstGeom prst="rect">
            <a:avLst/>
          </a:prstGeom>
          <a:solidFill>
            <a:schemeClr val="accent2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&lt;20 mmHg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5D24A7F3-9E73-F074-A56F-31D8EE465ABF}"/>
              </a:ext>
            </a:extLst>
          </p:cNvPr>
          <p:cNvSpPr/>
          <p:nvPr/>
        </p:nvSpPr>
        <p:spPr>
          <a:xfrm>
            <a:off x="4748122" y="3173448"/>
            <a:ext cx="935999" cy="415964"/>
          </a:xfrm>
          <a:prstGeom prst="rect">
            <a:avLst/>
          </a:prstGeom>
          <a:solidFill>
            <a:schemeClr val="accent2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≥20 mmHg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530D5264-0F6C-666C-01F6-3E99D43B8444}"/>
              </a:ext>
            </a:extLst>
          </p:cNvPr>
          <p:cNvSpPr/>
          <p:nvPr/>
        </p:nvSpPr>
        <p:spPr>
          <a:xfrm>
            <a:off x="4750930" y="3910937"/>
            <a:ext cx="935998" cy="415965"/>
          </a:xfrm>
          <a:prstGeom prst="rect">
            <a:avLst/>
          </a:prstGeom>
          <a:solidFill>
            <a:schemeClr val="accent2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&lt;20 mmHg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B0E3EA7-F038-2033-FCBB-89932080F1B2}"/>
              </a:ext>
            </a:extLst>
          </p:cNvPr>
          <p:cNvSpPr/>
          <p:nvPr/>
        </p:nvSpPr>
        <p:spPr>
          <a:xfrm>
            <a:off x="4748122" y="4523091"/>
            <a:ext cx="935997" cy="415964"/>
          </a:xfrm>
          <a:prstGeom prst="rect">
            <a:avLst/>
          </a:prstGeom>
          <a:solidFill>
            <a:schemeClr val="accent2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≥20 mmHg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5A25B6E-B0E9-4591-53B3-BCF0C3593467}"/>
              </a:ext>
            </a:extLst>
          </p:cNvPr>
          <p:cNvSpPr/>
          <p:nvPr/>
        </p:nvSpPr>
        <p:spPr>
          <a:xfrm>
            <a:off x="5855972" y="2564338"/>
            <a:ext cx="935530" cy="4172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Interrompre le traitement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/>
              <a:ea typeface="MS Mincho" panose="02020609040205080304" pitchFamily="49" charset="-128"/>
              <a:cs typeface="+mn-cs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63B0FFA-AAD6-528A-5777-DD44AC5BF12A}"/>
              </a:ext>
            </a:extLst>
          </p:cNvPr>
          <p:cNvSpPr/>
          <p:nvPr/>
        </p:nvSpPr>
        <p:spPr>
          <a:xfrm>
            <a:off x="5855972" y="3161560"/>
            <a:ext cx="935530" cy="417209"/>
          </a:xfrm>
          <a:prstGeom prst="rect">
            <a:avLst/>
          </a:prstGeom>
          <a:solidFill>
            <a:srgbClr val="EEE7E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  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Maintenir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2.5mg 1x/j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BC6CF5D-A85E-3F1E-F5CC-A79B60D316A9}"/>
              </a:ext>
            </a:extLst>
          </p:cNvPr>
          <p:cNvSpPr/>
          <p:nvPr/>
        </p:nvSpPr>
        <p:spPr>
          <a:xfrm>
            <a:off x="5855972" y="4523091"/>
            <a:ext cx="928898" cy="415964"/>
          </a:xfrm>
          <a:prstGeom prst="rect">
            <a:avLst/>
          </a:prstGeom>
          <a:solidFill>
            <a:srgbClr val="EEE7E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  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Maintenir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5mg 1x/j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31" name="Connector: Elbow 152">
            <a:extLst>
              <a:ext uri="{FF2B5EF4-FFF2-40B4-BE49-F238E27FC236}">
                <a16:creationId xmlns:a16="http://schemas.microsoft.com/office/drawing/2014/main" id="{09A5F414-8035-C8D5-F93E-9F596D20FC9C}"/>
              </a:ext>
            </a:extLst>
          </p:cNvPr>
          <p:cNvCxnSpPr>
            <a:cxnSpLocks/>
          </p:cNvCxnSpPr>
          <p:nvPr/>
        </p:nvCxnSpPr>
        <p:spPr>
          <a:xfrm rot="10800000">
            <a:off x="4719469" y="2772082"/>
            <a:ext cx="7200" cy="608996"/>
          </a:xfrm>
          <a:prstGeom prst="bentConnector3">
            <a:avLst>
              <a:gd name="adj1" fmla="val 1800000"/>
            </a:avLst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triangle" w="med" len="sm"/>
            <a:tailEnd type="triangle" w="med" len="sm"/>
          </a:ln>
        </p:spPr>
        <p:style>
          <a:lnRef idx="1">
            <a:srgbClr val="BE2BBB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132" name="Connector: Elbow 153">
            <a:extLst>
              <a:ext uri="{FF2B5EF4-FFF2-40B4-BE49-F238E27FC236}">
                <a16:creationId xmlns:a16="http://schemas.microsoft.com/office/drawing/2014/main" id="{D685712E-7001-9CC3-BEB6-9469FC59D938}"/>
              </a:ext>
            </a:extLst>
          </p:cNvPr>
          <p:cNvCxnSpPr>
            <a:cxnSpLocks/>
          </p:cNvCxnSpPr>
          <p:nvPr/>
        </p:nvCxnSpPr>
        <p:spPr>
          <a:xfrm rot="10800000">
            <a:off x="4723069" y="4121929"/>
            <a:ext cx="7200" cy="608996"/>
          </a:xfrm>
          <a:prstGeom prst="bentConnector3">
            <a:avLst>
              <a:gd name="adj1" fmla="val 1800000"/>
            </a:avLst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triangle" w="med" len="sm"/>
            <a:tailEnd type="triangle" w="med" len="sm"/>
          </a:ln>
        </p:spPr>
        <p:style>
          <a:lnRef idx="1">
            <a:srgbClr val="BE2BBB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33" name="TextBox 139">
            <a:extLst>
              <a:ext uri="{FF2B5EF4-FFF2-40B4-BE49-F238E27FC236}">
                <a16:creationId xmlns:a16="http://schemas.microsoft.com/office/drawing/2014/main" id="{F4D3DEB2-EBA7-E5EA-F5F2-52968830B4D5}"/>
              </a:ext>
            </a:extLst>
          </p:cNvPr>
          <p:cNvSpPr txBox="1"/>
          <p:nvPr/>
        </p:nvSpPr>
        <p:spPr>
          <a:xfrm>
            <a:off x="4768649" y="2162682"/>
            <a:ext cx="913991" cy="37394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Gradient CCVG avec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manoeuvre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de Valsalva 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1087596-C7F1-7226-90F0-200DBC3187FC}"/>
              </a:ext>
            </a:extLst>
          </p:cNvPr>
          <p:cNvSpPr/>
          <p:nvPr/>
        </p:nvSpPr>
        <p:spPr>
          <a:xfrm>
            <a:off x="8200335" y="2877429"/>
            <a:ext cx="935530" cy="520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Interrompre le traitement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/>
              <a:ea typeface="MS Mincho" panose="02020609040205080304" pitchFamily="49" charset="-128"/>
              <a:cs typeface="+mn-cs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AC55602D-9CB9-851D-6AB5-23E9089B9152}"/>
              </a:ext>
            </a:extLst>
          </p:cNvPr>
          <p:cNvSpPr/>
          <p:nvPr/>
        </p:nvSpPr>
        <p:spPr>
          <a:xfrm>
            <a:off x="7008948" y="2317533"/>
            <a:ext cx="935999" cy="415964"/>
          </a:xfrm>
          <a:prstGeom prst="rect">
            <a:avLst/>
          </a:prstGeom>
          <a:solidFill>
            <a:srgbClr val="FDA97D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FEVG ≥ 50 %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E8EB272-A574-31CC-9AC7-5FD109F3A49E}"/>
              </a:ext>
            </a:extLst>
          </p:cNvPr>
          <p:cNvSpPr/>
          <p:nvPr/>
        </p:nvSpPr>
        <p:spPr>
          <a:xfrm>
            <a:off x="8200335" y="2304435"/>
            <a:ext cx="935530" cy="417209"/>
          </a:xfrm>
          <a:prstGeom prst="rect">
            <a:avLst/>
          </a:prstGeom>
          <a:solidFill>
            <a:srgbClr val="EEE7E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Reprendre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à 2,5 mg 1x/j</a:t>
            </a:r>
          </a:p>
        </p:txBody>
      </p:sp>
      <p:cxnSp>
        <p:nvCxnSpPr>
          <p:cNvPr id="140" name="Straight Arrow Connector 166">
            <a:extLst>
              <a:ext uri="{FF2B5EF4-FFF2-40B4-BE49-F238E27FC236}">
                <a16:creationId xmlns:a16="http://schemas.microsoft.com/office/drawing/2014/main" id="{D3101BBF-1CDE-EDA6-EC63-6F6ACF58EB03}"/>
              </a:ext>
            </a:extLst>
          </p:cNvPr>
          <p:cNvCxnSpPr>
            <a:cxnSpLocks/>
          </p:cNvCxnSpPr>
          <p:nvPr/>
        </p:nvCxnSpPr>
        <p:spPr>
          <a:xfrm>
            <a:off x="7984185" y="2499607"/>
            <a:ext cx="126000" cy="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2DAF0AA-3190-B80D-E653-12D0A82D9349}"/>
              </a:ext>
            </a:extLst>
          </p:cNvPr>
          <p:cNvSpPr/>
          <p:nvPr/>
        </p:nvSpPr>
        <p:spPr>
          <a:xfrm>
            <a:off x="7008947" y="2926840"/>
            <a:ext cx="935999" cy="415964"/>
          </a:xfrm>
          <a:prstGeom prst="rect">
            <a:avLst/>
          </a:prstGeom>
          <a:solidFill>
            <a:srgbClr val="FDA97D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FEVG &lt; 50 %</a:t>
            </a:r>
          </a:p>
        </p:txBody>
      </p:sp>
      <p:cxnSp>
        <p:nvCxnSpPr>
          <p:cNvPr id="144" name="Straight Arrow Connector 166">
            <a:extLst>
              <a:ext uri="{FF2B5EF4-FFF2-40B4-BE49-F238E27FC236}">
                <a16:creationId xmlns:a16="http://schemas.microsoft.com/office/drawing/2014/main" id="{AD3A91EF-E27E-E989-F71A-0BA3F48C8E7F}"/>
              </a:ext>
            </a:extLst>
          </p:cNvPr>
          <p:cNvCxnSpPr/>
          <p:nvPr/>
        </p:nvCxnSpPr>
        <p:spPr>
          <a:xfrm>
            <a:off x="7993710" y="3142545"/>
            <a:ext cx="126000" cy="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145" name="Straight Arrow Connector 166">
            <a:extLst>
              <a:ext uri="{FF2B5EF4-FFF2-40B4-BE49-F238E27FC236}">
                <a16:creationId xmlns:a16="http://schemas.microsoft.com/office/drawing/2014/main" id="{8AF64803-B5AC-EB6B-1064-81EDF95A9D53}"/>
              </a:ext>
            </a:extLst>
          </p:cNvPr>
          <p:cNvCxnSpPr>
            <a:cxnSpLocks/>
          </p:cNvCxnSpPr>
          <p:nvPr/>
        </p:nvCxnSpPr>
        <p:spPr>
          <a:xfrm>
            <a:off x="9184335" y="2499607"/>
            <a:ext cx="126000" cy="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46" name="Rectangle 145">
            <a:extLst>
              <a:ext uri="{FF2B5EF4-FFF2-40B4-BE49-F238E27FC236}">
                <a16:creationId xmlns:a16="http://schemas.microsoft.com/office/drawing/2014/main" id="{3A895299-A874-C824-3C7F-32514347E45B}"/>
              </a:ext>
            </a:extLst>
          </p:cNvPr>
          <p:cNvSpPr/>
          <p:nvPr/>
        </p:nvSpPr>
        <p:spPr>
          <a:xfrm>
            <a:off x="7008947" y="3867486"/>
            <a:ext cx="2175133" cy="523543"/>
          </a:xfrm>
          <a:prstGeom prst="rect">
            <a:avLst/>
          </a:prstGeom>
          <a:solidFill>
            <a:srgbClr val="EEE7E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Phase de maintenance </a:t>
            </a:r>
          </a:p>
        </p:txBody>
      </p:sp>
      <p:cxnSp>
        <p:nvCxnSpPr>
          <p:cNvPr id="147" name="Connector: Elbow 152">
            <a:extLst>
              <a:ext uri="{FF2B5EF4-FFF2-40B4-BE49-F238E27FC236}">
                <a16:creationId xmlns:a16="http://schemas.microsoft.com/office/drawing/2014/main" id="{F0D1FFBE-76E4-B095-A8E8-46E37BC88C84}"/>
              </a:ext>
            </a:extLst>
          </p:cNvPr>
          <p:cNvCxnSpPr>
            <a:cxnSpLocks/>
          </p:cNvCxnSpPr>
          <p:nvPr/>
        </p:nvCxnSpPr>
        <p:spPr>
          <a:xfrm rot="10800000">
            <a:off x="7000517" y="2476899"/>
            <a:ext cx="7200" cy="608996"/>
          </a:xfrm>
          <a:prstGeom prst="bentConnector3">
            <a:avLst>
              <a:gd name="adj1" fmla="val 1800000"/>
            </a:avLst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triangle" w="med" len="sm"/>
            <a:tailEnd type="triangle" w="med" len="sm"/>
          </a:ln>
        </p:spPr>
        <p:style>
          <a:lnRef idx="1">
            <a:srgbClr val="BE2BBB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2AF14F1-9898-511F-65F7-1FB667E443D6}"/>
              </a:ext>
            </a:extLst>
          </p:cNvPr>
          <p:cNvSpPr/>
          <p:nvPr/>
        </p:nvSpPr>
        <p:spPr>
          <a:xfrm>
            <a:off x="5852899" y="3923558"/>
            <a:ext cx="935530" cy="417209"/>
          </a:xfrm>
          <a:prstGeom prst="rect">
            <a:avLst/>
          </a:prstGeom>
          <a:solidFill>
            <a:srgbClr val="EEE7E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2.5mg 1x/j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49" name="Image 148">
            <a:extLst>
              <a:ext uri="{FF2B5EF4-FFF2-40B4-BE49-F238E27FC236}">
                <a16:creationId xmlns:a16="http://schemas.microsoft.com/office/drawing/2014/main" id="{CB7EFC6F-9EEC-58C8-4F36-2D7FB69B99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2537" y="4062723"/>
            <a:ext cx="220954" cy="197938"/>
          </a:xfrm>
          <a:prstGeom prst="rect">
            <a:avLst/>
          </a:prstGeom>
        </p:spPr>
      </p:pic>
      <p:cxnSp>
        <p:nvCxnSpPr>
          <p:cNvPr id="150" name="Straight Arrow Connector 165">
            <a:extLst>
              <a:ext uri="{FF2B5EF4-FFF2-40B4-BE49-F238E27FC236}">
                <a16:creationId xmlns:a16="http://schemas.microsoft.com/office/drawing/2014/main" id="{3892867A-9D87-F5F0-6252-92FA78DF5D50}"/>
              </a:ext>
            </a:extLst>
          </p:cNvPr>
          <p:cNvCxnSpPr>
            <a:cxnSpLocks/>
          </p:cNvCxnSpPr>
          <p:nvPr/>
        </p:nvCxnSpPr>
        <p:spPr>
          <a:xfrm>
            <a:off x="5717184" y="3383845"/>
            <a:ext cx="108000" cy="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151" name="Straight Arrow Connector 165">
            <a:extLst>
              <a:ext uri="{FF2B5EF4-FFF2-40B4-BE49-F238E27FC236}">
                <a16:creationId xmlns:a16="http://schemas.microsoft.com/office/drawing/2014/main" id="{4AA7FA6E-0CFF-5AC1-9E0C-73910FBB2FD2}"/>
              </a:ext>
            </a:extLst>
          </p:cNvPr>
          <p:cNvCxnSpPr>
            <a:cxnSpLocks/>
          </p:cNvCxnSpPr>
          <p:nvPr/>
        </p:nvCxnSpPr>
        <p:spPr>
          <a:xfrm>
            <a:off x="5717184" y="4110920"/>
            <a:ext cx="108000" cy="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152" name="Straight Arrow Connector 165">
            <a:extLst>
              <a:ext uri="{FF2B5EF4-FFF2-40B4-BE49-F238E27FC236}">
                <a16:creationId xmlns:a16="http://schemas.microsoft.com/office/drawing/2014/main" id="{C4DC59AD-76C5-FEC9-28B4-6CD0001AACC1}"/>
              </a:ext>
            </a:extLst>
          </p:cNvPr>
          <p:cNvCxnSpPr>
            <a:cxnSpLocks/>
          </p:cNvCxnSpPr>
          <p:nvPr/>
        </p:nvCxnSpPr>
        <p:spPr>
          <a:xfrm>
            <a:off x="5717184" y="4704645"/>
            <a:ext cx="108000" cy="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153" name="Connecteur : en angle 152">
            <a:extLst>
              <a:ext uri="{FF2B5EF4-FFF2-40B4-BE49-F238E27FC236}">
                <a16:creationId xmlns:a16="http://schemas.microsoft.com/office/drawing/2014/main" id="{454988B8-4420-CFFF-76D8-9C106FEBAD23}"/>
              </a:ext>
            </a:extLst>
          </p:cNvPr>
          <p:cNvCxnSpPr>
            <a:cxnSpLocks/>
          </p:cNvCxnSpPr>
          <p:nvPr/>
        </p:nvCxnSpPr>
        <p:spPr>
          <a:xfrm>
            <a:off x="6774706" y="3298946"/>
            <a:ext cx="180000" cy="844488"/>
          </a:xfrm>
          <a:prstGeom prst="bentConnector3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pic>
        <p:nvPicPr>
          <p:cNvPr id="154" name="Image 153">
            <a:extLst>
              <a:ext uri="{FF2B5EF4-FFF2-40B4-BE49-F238E27FC236}">
                <a16:creationId xmlns:a16="http://schemas.microsoft.com/office/drawing/2014/main" id="{20597D61-F787-232E-19F8-B89CC3F09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20650" y="4070993"/>
            <a:ext cx="156296" cy="141411"/>
          </a:xfrm>
          <a:prstGeom prst="rect">
            <a:avLst/>
          </a:prstGeom>
        </p:spPr>
      </p:pic>
      <p:pic>
        <p:nvPicPr>
          <p:cNvPr id="155" name="Image 154">
            <a:extLst>
              <a:ext uri="{FF2B5EF4-FFF2-40B4-BE49-F238E27FC236}">
                <a16:creationId xmlns:a16="http://schemas.microsoft.com/office/drawing/2014/main" id="{929C338B-0626-EB8C-EC9A-595809C1C9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7568" y1="47500" x2="67568" y2="4750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4522" y="3014151"/>
            <a:ext cx="105754" cy="114329"/>
          </a:xfrm>
          <a:prstGeom prst="rect">
            <a:avLst/>
          </a:prstGeom>
        </p:spPr>
      </p:pic>
      <p:pic>
        <p:nvPicPr>
          <p:cNvPr id="156" name="Image 155">
            <a:extLst>
              <a:ext uri="{FF2B5EF4-FFF2-40B4-BE49-F238E27FC236}">
                <a16:creationId xmlns:a16="http://schemas.microsoft.com/office/drawing/2014/main" id="{AFE0D658-AF4A-BEA4-C909-D55B5C48F2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7568" y1="47500" x2="67568" y2="4750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9209" y="2654345"/>
            <a:ext cx="105754" cy="114329"/>
          </a:xfrm>
          <a:prstGeom prst="rect">
            <a:avLst/>
          </a:prstGeom>
        </p:spPr>
      </p:pic>
      <p:pic>
        <p:nvPicPr>
          <p:cNvPr id="157" name="Image 156">
            <a:extLst>
              <a:ext uri="{FF2B5EF4-FFF2-40B4-BE49-F238E27FC236}">
                <a16:creationId xmlns:a16="http://schemas.microsoft.com/office/drawing/2014/main" id="{D55EAC6A-A540-59D3-9341-46D880593E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1613" y="4305438"/>
            <a:ext cx="156296" cy="141411"/>
          </a:xfrm>
          <a:prstGeom prst="rect">
            <a:avLst/>
          </a:prstGeom>
        </p:spPr>
      </p:pic>
      <p:pic>
        <p:nvPicPr>
          <p:cNvPr id="158" name="Image 157">
            <a:extLst>
              <a:ext uri="{FF2B5EF4-FFF2-40B4-BE49-F238E27FC236}">
                <a16:creationId xmlns:a16="http://schemas.microsoft.com/office/drawing/2014/main" id="{27AD424E-E1F9-52B7-0AF8-3A40D5CAB9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5315" y="4604444"/>
            <a:ext cx="156296" cy="141411"/>
          </a:xfrm>
          <a:prstGeom prst="rect">
            <a:avLst/>
          </a:prstGeom>
        </p:spPr>
      </p:pic>
      <p:pic>
        <p:nvPicPr>
          <p:cNvPr id="159" name="Image 158">
            <a:extLst>
              <a:ext uri="{FF2B5EF4-FFF2-40B4-BE49-F238E27FC236}">
                <a16:creationId xmlns:a16="http://schemas.microsoft.com/office/drawing/2014/main" id="{69B32837-076F-1E32-F810-1C7F8C6EB6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5216" y="3238808"/>
            <a:ext cx="156296" cy="141411"/>
          </a:xfrm>
          <a:prstGeom prst="rect">
            <a:avLst/>
          </a:prstGeom>
        </p:spPr>
      </p:pic>
      <p:pic>
        <p:nvPicPr>
          <p:cNvPr id="169" name="Image 168">
            <a:extLst>
              <a:ext uri="{FF2B5EF4-FFF2-40B4-BE49-F238E27FC236}">
                <a16:creationId xmlns:a16="http://schemas.microsoft.com/office/drawing/2014/main" id="{F964DFCB-B00E-3A59-0F24-20E6686731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6192" y="2932082"/>
            <a:ext cx="220954" cy="197938"/>
          </a:xfrm>
          <a:prstGeom prst="rect">
            <a:avLst/>
          </a:prstGeom>
        </p:spPr>
      </p:pic>
      <p:pic>
        <p:nvPicPr>
          <p:cNvPr id="170" name="Image 169">
            <a:extLst>
              <a:ext uri="{FF2B5EF4-FFF2-40B4-BE49-F238E27FC236}">
                <a16:creationId xmlns:a16="http://schemas.microsoft.com/office/drawing/2014/main" id="{611E5F22-BFB3-6161-6537-FBF0D49375D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76" b="87988" l="24752" r="87419">
                        <a14:foregroundMark x1="86667" y1="51111" x2="86667" y2="51111"/>
                      </a14:backgroundRemoval>
                    </a14:imgEffect>
                  </a14:imgLayer>
                </a14:imgProps>
              </a:ext>
            </a:extLst>
          </a:blip>
          <a:srcRect l="16919" r="4747" b="2235"/>
          <a:stretch/>
        </p:blipFill>
        <p:spPr>
          <a:xfrm>
            <a:off x="8194221" y="2351949"/>
            <a:ext cx="134504" cy="175426"/>
          </a:xfrm>
          <a:prstGeom prst="rect">
            <a:avLst/>
          </a:prstGeom>
        </p:spPr>
      </p:pic>
      <p:cxnSp>
        <p:nvCxnSpPr>
          <p:cNvPr id="173" name="Connecteur : en angle 172">
            <a:extLst>
              <a:ext uri="{FF2B5EF4-FFF2-40B4-BE49-F238E27FC236}">
                <a16:creationId xmlns:a16="http://schemas.microsoft.com/office/drawing/2014/main" id="{EEB334C2-9072-B753-05F6-8D2E174F7CB9}"/>
              </a:ext>
            </a:extLst>
          </p:cNvPr>
          <p:cNvCxnSpPr>
            <a:cxnSpLocks/>
          </p:cNvCxnSpPr>
          <p:nvPr/>
        </p:nvCxnSpPr>
        <p:spPr>
          <a:xfrm flipV="1">
            <a:off x="6773317" y="4148021"/>
            <a:ext cx="180000" cy="540000"/>
          </a:xfrm>
          <a:prstGeom prst="bentConnector3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3" name="Connector: Elbow 124">
            <a:extLst>
              <a:ext uri="{FF2B5EF4-FFF2-40B4-BE49-F238E27FC236}">
                <a16:creationId xmlns:a16="http://schemas.microsoft.com/office/drawing/2014/main" id="{081FCF51-42A0-BD8A-842C-E61B3DF3CAC9}"/>
              </a:ext>
            </a:extLst>
          </p:cNvPr>
          <p:cNvCxnSpPr>
            <a:cxnSpLocks/>
          </p:cNvCxnSpPr>
          <p:nvPr/>
        </p:nvCxnSpPr>
        <p:spPr>
          <a:xfrm rot="10800000" flipV="1">
            <a:off x="2351461" y="3092481"/>
            <a:ext cx="9062" cy="1332000"/>
          </a:xfrm>
          <a:prstGeom prst="bentConnector3">
            <a:avLst>
              <a:gd name="adj1" fmla="val 1031196"/>
            </a:avLst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triangle" w="med" len="sm"/>
            <a:tailEnd type="triangle" w="med" len="sm"/>
          </a:ln>
        </p:spPr>
        <p:style>
          <a:lnRef idx="1">
            <a:srgbClr val="BE2BBB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20988A3-DD21-4EC0-B08F-299C960A79B0}"/>
              </a:ext>
            </a:extLst>
          </p:cNvPr>
          <p:cNvSpPr/>
          <p:nvPr/>
        </p:nvSpPr>
        <p:spPr>
          <a:xfrm>
            <a:off x="1275842" y="3472017"/>
            <a:ext cx="935530" cy="417209"/>
          </a:xfrm>
          <a:prstGeom prst="rect">
            <a:avLst/>
          </a:prstGeom>
          <a:solidFill>
            <a:srgbClr val="EEE7E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Instaurer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5 mg 1x/j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316DEEC-F57E-A7B5-CC3A-3C87CCFC930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76" b="87988" l="24752" r="87419">
                        <a14:foregroundMark x1="86667" y1="51111" x2="86667" y2="51111"/>
                      </a14:backgroundRemoval>
                    </a14:imgEffect>
                  </a14:imgLayer>
                </a14:imgProps>
              </a:ext>
            </a:extLst>
          </a:blip>
          <a:srcRect l="16919" r="4747" b="2235"/>
          <a:stretch/>
        </p:blipFill>
        <p:spPr>
          <a:xfrm>
            <a:off x="1317989" y="3530111"/>
            <a:ext cx="134504" cy="175426"/>
          </a:xfrm>
          <a:prstGeom prst="rect">
            <a:avLst/>
          </a:prstGeom>
        </p:spPr>
      </p:pic>
      <p:cxnSp>
        <p:nvCxnSpPr>
          <p:cNvPr id="11" name="Straight Arrow Connector 166">
            <a:extLst>
              <a:ext uri="{FF2B5EF4-FFF2-40B4-BE49-F238E27FC236}">
                <a16:creationId xmlns:a16="http://schemas.microsoft.com/office/drawing/2014/main" id="{62A4E6EF-9834-9003-0CE2-9D41C91D57B1}"/>
              </a:ext>
            </a:extLst>
          </p:cNvPr>
          <p:cNvCxnSpPr/>
          <p:nvPr/>
        </p:nvCxnSpPr>
        <p:spPr>
          <a:xfrm>
            <a:off x="1125121" y="3690890"/>
            <a:ext cx="126000" cy="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05CB3F0-B539-9906-AF11-EB0D61AD5D3C}"/>
              </a:ext>
            </a:extLst>
          </p:cNvPr>
          <p:cNvSpPr/>
          <p:nvPr/>
        </p:nvSpPr>
        <p:spPr>
          <a:xfrm>
            <a:off x="212963" y="3482908"/>
            <a:ext cx="935999" cy="415964"/>
          </a:xfrm>
          <a:prstGeom prst="rect">
            <a:avLst/>
          </a:prstGeom>
          <a:solidFill>
            <a:srgbClr val="FDA97D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FEVG ≥ 55%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850AFF-FC83-41A8-5354-1825FC3547A4}"/>
              </a:ext>
            </a:extLst>
          </p:cNvPr>
          <p:cNvSpPr/>
          <p:nvPr/>
        </p:nvSpPr>
        <p:spPr>
          <a:xfrm>
            <a:off x="1273605" y="4755827"/>
            <a:ext cx="935530" cy="4172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Ne pas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initier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/>
              <a:ea typeface="MS Mincho" panose="02020609040205080304" pitchFamily="49" charset="-128"/>
              <a:cs typeface="+mn-cs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FD66E92-05E7-7E30-5178-52F6C91DF66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92" b="89744" l="6383" r="89362">
                        <a14:foregroundMark x1="6383" y1="56410" x2="6383" y2="56410"/>
                        <a14:foregroundMark x1="17021" y1="61538" x2="17021" y2="61538"/>
                        <a14:foregroundMark x1="6383" y1="51282" x2="6383" y2="51282"/>
                        <a14:backgroundMark x1="17021" y1="46154" x2="17021" y2="46154"/>
                        <a14:backgroundMark x1="10638" y1="82051" x2="10638" y2="82051"/>
                        <a14:backgroundMark x1="10638" y1="61538" x2="10638" y2="61538"/>
                        <a14:backgroundMark x1="17021" y1="56410" x2="17021" y2="56410"/>
                        <a14:backgroundMark x1="10638" y1="51282" x2="10638" y2="51282"/>
                        <a14:backgroundMark x1="10638" y1="56410" x2="10638" y2="5641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9367" t="8128" r="18037" b="22567"/>
          <a:stretch/>
        </p:blipFill>
        <p:spPr>
          <a:xfrm flipH="1">
            <a:off x="1291283" y="4924185"/>
            <a:ext cx="85827" cy="94671"/>
          </a:xfrm>
          <a:prstGeom prst="rect">
            <a:avLst/>
          </a:prstGeom>
        </p:spPr>
      </p:pic>
      <p:pic>
        <p:nvPicPr>
          <p:cNvPr id="15" name="Picture 35" descr="Icon&#10;&#10;Description automatically generated">
            <a:extLst>
              <a:ext uri="{FF2B5EF4-FFF2-40B4-BE49-F238E27FC236}">
                <a16:creationId xmlns:a16="http://schemas.microsoft.com/office/drawing/2014/main" id="{9C3BADA7-18F9-A8A0-E3F5-CD53466727F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5295" y="4109568"/>
            <a:ext cx="352095" cy="352095"/>
          </a:xfrm>
          <a:prstGeom prst="rect">
            <a:avLst/>
          </a:prstGeom>
        </p:spPr>
      </p:pic>
      <p:cxnSp>
        <p:nvCxnSpPr>
          <p:cNvPr id="16" name="Straight Arrow Connector 166">
            <a:extLst>
              <a:ext uri="{FF2B5EF4-FFF2-40B4-BE49-F238E27FC236}">
                <a16:creationId xmlns:a16="http://schemas.microsoft.com/office/drawing/2014/main" id="{7568F6FB-32A0-F993-173F-195EE89C6E29}"/>
              </a:ext>
            </a:extLst>
          </p:cNvPr>
          <p:cNvCxnSpPr/>
          <p:nvPr/>
        </p:nvCxnSpPr>
        <p:spPr>
          <a:xfrm>
            <a:off x="1125121" y="4969433"/>
            <a:ext cx="126000" cy="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000D11B-733E-4D2B-6AB1-5C3C08C3D137}"/>
              </a:ext>
            </a:extLst>
          </p:cNvPr>
          <p:cNvSpPr/>
          <p:nvPr/>
        </p:nvSpPr>
        <p:spPr>
          <a:xfrm>
            <a:off x="212963" y="4761451"/>
            <a:ext cx="935999" cy="415964"/>
          </a:xfrm>
          <a:prstGeom prst="rect">
            <a:avLst/>
          </a:prstGeom>
          <a:solidFill>
            <a:srgbClr val="FDA97D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FEVG &lt; 55%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C98547-69FC-3C2C-6D20-B5B6D916F080}"/>
              </a:ext>
            </a:extLst>
          </p:cNvPr>
          <p:cNvSpPr/>
          <p:nvPr/>
        </p:nvSpPr>
        <p:spPr>
          <a:xfrm>
            <a:off x="2381040" y="1856624"/>
            <a:ext cx="2160000" cy="256397"/>
          </a:xfrm>
          <a:prstGeom prst="rect">
            <a:avLst/>
          </a:prstGeom>
          <a:solidFill>
            <a:srgbClr val="A69F9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Semaine 4*</a:t>
            </a:r>
            <a:endParaRPr kumimoji="0" lang="en-US" sz="900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B05960-2798-8C80-4010-86229AD2806C}"/>
              </a:ext>
            </a:extLst>
          </p:cNvPr>
          <p:cNvSpPr/>
          <p:nvPr/>
        </p:nvSpPr>
        <p:spPr>
          <a:xfrm>
            <a:off x="4742923" y="1856624"/>
            <a:ext cx="2047607" cy="256397"/>
          </a:xfrm>
          <a:prstGeom prst="rect">
            <a:avLst/>
          </a:prstGeom>
          <a:solidFill>
            <a:srgbClr val="A69F9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Semaine 8*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7C7280-517F-F54B-46B5-46CC90044742}"/>
              </a:ext>
            </a:extLst>
          </p:cNvPr>
          <p:cNvSpPr/>
          <p:nvPr/>
        </p:nvSpPr>
        <p:spPr>
          <a:xfrm>
            <a:off x="6992414" y="1856624"/>
            <a:ext cx="2160000" cy="256397"/>
          </a:xfrm>
          <a:prstGeom prst="rect">
            <a:avLst/>
          </a:prstGeom>
          <a:solidFill>
            <a:srgbClr val="A69F9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Semaine 12*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63DF32-0DAF-37D4-9D0E-51B18FA14975}"/>
              </a:ext>
            </a:extLst>
          </p:cNvPr>
          <p:cNvSpPr/>
          <p:nvPr/>
        </p:nvSpPr>
        <p:spPr>
          <a:xfrm>
            <a:off x="9354298" y="1856624"/>
            <a:ext cx="2672267" cy="256397"/>
          </a:xfrm>
          <a:prstGeom prst="rect">
            <a:avLst/>
          </a:prstGeom>
          <a:solidFill>
            <a:srgbClr val="A69F9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Semaine 4  à la dose </a:t>
            </a: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actuelle</a:t>
            </a:r>
            <a:endParaRPr kumimoji="0" lang="en-US" sz="900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DB1695-B3AE-6438-1BF5-9FE0F7CBE316}"/>
              </a:ext>
            </a:extLst>
          </p:cNvPr>
          <p:cNvSpPr/>
          <p:nvPr/>
        </p:nvSpPr>
        <p:spPr>
          <a:xfrm>
            <a:off x="212963" y="1856624"/>
            <a:ext cx="1966194" cy="256397"/>
          </a:xfrm>
          <a:prstGeom prst="rect">
            <a:avLst/>
          </a:prstGeom>
          <a:solidFill>
            <a:srgbClr val="A69F9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J1</a:t>
            </a:r>
            <a:endParaRPr kumimoji="0" lang="en-US" sz="900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lèche courbée vers le bas 4"/>
          <p:cNvSpPr/>
          <p:nvPr/>
        </p:nvSpPr>
        <p:spPr>
          <a:xfrm>
            <a:off x="1377110" y="1202724"/>
            <a:ext cx="1753268" cy="38717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4" name="Flèche courbée vers le bas 83"/>
          <p:cNvSpPr/>
          <p:nvPr/>
        </p:nvSpPr>
        <p:spPr>
          <a:xfrm>
            <a:off x="3910595" y="1174429"/>
            <a:ext cx="1772045" cy="38717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5" name="Flèche courbée vers le bas 84"/>
          <p:cNvSpPr/>
          <p:nvPr/>
        </p:nvSpPr>
        <p:spPr>
          <a:xfrm>
            <a:off x="6300369" y="1161060"/>
            <a:ext cx="1772045" cy="38717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6" name="Flèche courbée vers le bas 85"/>
          <p:cNvSpPr/>
          <p:nvPr/>
        </p:nvSpPr>
        <p:spPr>
          <a:xfrm>
            <a:off x="9014737" y="1181880"/>
            <a:ext cx="1772045" cy="38717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2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C0CA4DC-E2EA-E203-FFF7-C15B1AD12EA3}"/>
              </a:ext>
            </a:extLst>
          </p:cNvPr>
          <p:cNvSpPr/>
          <p:nvPr/>
        </p:nvSpPr>
        <p:spPr>
          <a:xfrm>
            <a:off x="0" y="3955495"/>
            <a:ext cx="12192000" cy="2075653"/>
          </a:xfrm>
          <a:prstGeom prst="rect">
            <a:avLst/>
          </a:prstGeom>
          <a:solidFill>
            <a:srgbClr val="EEE7E7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653AC79-C040-A840-EB2D-F427692E8AF6}"/>
              </a:ext>
            </a:extLst>
          </p:cNvPr>
          <p:cNvSpPr>
            <a:spLocks/>
          </p:cNvSpPr>
          <p:nvPr/>
        </p:nvSpPr>
        <p:spPr>
          <a:xfrm>
            <a:off x="155118" y="1667451"/>
            <a:ext cx="11906250" cy="4010942"/>
          </a:xfrm>
          <a:prstGeom prst="rect">
            <a:avLst/>
          </a:prstGeom>
          <a:solidFill>
            <a:schemeClr val="bg1"/>
          </a:solidFill>
          <a:ln w="6350">
            <a:solidFill>
              <a:srgbClr val="A69F9F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lIns="182880" tIns="137160" rIns="182880" bIns="45720" rtlCol="0" anchor="t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15FABA-CBA4-39D9-A62A-6C9BF8013F30}"/>
              </a:ext>
            </a:extLst>
          </p:cNvPr>
          <p:cNvSpPr/>
          <p:nvPr/>
        </p:nvSpPr>
        <p:spPr>
          <a:xfrm>
            <a:off x="4916024" y="3273652"/>
            <a:ext cx="1791045" cy="540001"/>
          </a:xfrm>
          <a:prstGeom prst="rect">
            <a:avLst/>
          </a:prstGeom>
          <a:solidFill>
            <a:srgbClr val="EEE7E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      Maintenir la dose actuelle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/>
              <a:ea typeface="MS Mincho" panose="02020609040205080304" pitchFamily="49" charset="-128"/>
              <a:cs typeface="+mn-cs"/>
            </a:endParaRPr>
          </a:p>
        </p:txBody>
      </p:sp>
      <p:sp>
        <p:nvSpPr>
          <p:cNvPr id="35" name="Rectangle 34">
            <a:hlinkClick r:id="rId3" action="ppaction://hlinksldjump"/>
            <a:extLst>
              <a:ext uri="{FF2B5EF4-FFF2-40B4-BE49-F238E27FC236}">
                <a16:creationId xmlns:a16="http://schemas.microsoft.com/office/drawing/2014/main" id="{CEF71661-8923-D6FC-360D-F4A13B7CECA4}"/>
              </a:ext>
            </a:extLst>
          </p:cNvPr>
          <p:cNvSpPr/>
          <p:nvPr/>
        </p:nvSpPr>
        <p:spPr>
          <a:xfrm>
            <a:off x="4916024" y="2288514"/>
            <a:ext cx="1791044" cy="540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Interruption du traitement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/>
              <a:ea typeface="MS Mincho" panose="02020609040205080304" pitchFamily="49" charset="-128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FD7E798-2BE9-4434-9BAD-0A4D4B846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44314"/>
            <a:ext cx="11761585" cy="914400"/>
          </a:xfrm>
        </p:spPr>
        <p:txBody>
          <a:bodyPr>
            <a:normAutofit fontScale="90000"/>
          </a:bodyPr>
          <a:lstStyle/>
          <a:p>
            <a:r>
              <a:rPr lang="fr-FR" dirty="0"/>
              <a:t>Posologie : </a:t>
            </a:r>
            <a:r>
              <a:rPr lang="fr-FR" dirty="0">
                <a:solidFill>
                  <a:schemeClr val="accent1"/>
                </a:solidFill>
              </a:rPr>
              <a:t>Maintenance</a:t>
            </a:r>
            <a:r>
              <a:rPr lang="fr-FR" dirty="0"/>
              <a:t> phénotype </a:t>
            </a:r>
            <a:r>
              <a:rPr lang="fr-FR" dirty="0">
                <a:solidFill>
                  <a:srgbClr val="00B050"/>
                </a:solidFill>
              </a:rPr>
              <a:t>métaboliseur intermédiaire, normal, rapide et ultrarapide du CYP2C19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06C971-01BC-4B06-8AC4-56CF0CB701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CCVG, chambre de chasse ventriculaire gauche; FEVG, fraction d’éjection ventriculaire gauche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rebuchet MS" panose="020B0603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European Summary of Product Characteristics, CAMZYOS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®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(</a:t>
            </a:r>
            <a:r>
              <a:rPr lang="en-US" sz="900" dirty="0"/>
              <a:t>mavacamten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)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site EMA consulté le </a:t>
            </a:r>
            <a:r>
              <a:rPr lang="fr-FR" sz="900" dirty="0">
                <a:solidFill>
                  <a:srgbClr val="595454"/>
                </a:solidFill>
                <a:latin typeface="Trebuchet MS"/>
              </a:rPr>
              <a:t>13/03/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2024: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  <a:hlinkClick r:id="rId4"/>
              </a:rPr>
              <a:t>https://www.ema.europa.eu/en/documents/product-information/camzyos-epar-product-information_fr.pdf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</a:p>
        </p:txBody>
      </p:sp>
      <p:grpSp>
        <p:nvGrpSpPr>
          <p:cNvPr id="52" name="Group 2">
            <a:extLst>
              <a:ext uri="{FF2B5EF4-FFF2-40B4-BE49-F238E27FC236}">
                <a16:creationId xmlns:a16="http://schemas.microsoft.com/office/drawing/2014/main" id="{1A4686DC-E029-4FCD-8B92-64A1D5C5C1F9}"/>
              </a:ext>
            </a:extLst>
          </p:cNvPr>
          <p:cNvGrpSpPr/>
          <p:nvPr/>
        </p:nvGrpSpPr>
        <p:grpSpPr>
          <a:xfrm>
            <a:off x="1400121" y="1768431"/>
            <a:ext cx="5341613" cy="3013894"/>
            <a:chOff x="1798282" y="1974022"/>
            <a:chExt cx="5341613" cy="256599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DA3334A-79CD-407D-A8F4-897401B94651}"/>
                </a:ext>
              </a:extLst>
            </p:cNvPr>
            <p:cNvSpPr/>
            <p:nvPr/>
          </p:nvSpPr>
          <p:spPr>
            <a:xfrm>
              <a:off x="3421400" y="1974022"/>
              <a:ext cx="3718495" cy="261062"/>
            </a:xfrm>
            <a:prstGeom prst="rect">
              <a:avLst/>
            </a:prstGeom>
            <a:solidFill>
              <a:srgbClr val="A69F9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Semaine 12 + toutes les 12 semaines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CE3514A-7843-4BEA-8881-4B68582377C5}"/>
                </a:ext>
              </a:extLst>
            </p:cNvPr>
            <p:cNvSpPr/>
            <p:nvPr/>
          </p:nvSpPr>
          <p:spPr>
            <a:xfrm>
              <a:off x="3473769" y="2408947"/>
              <a:ext cx="1622211" cy="429100"/>
            </a:xfrm>
            <a:prstGeom prst="rect">
              <a:avLst/>
            </a:prstGeom>
            <a:solidFill>
              <a:srgbClr val="FDA97D"/>
            </a:solidFill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"/>
                  <a:ea typeface="MS Mincho" panose="02020609040205080304" pitchFamily="49" charset="-128"/>
                  <a:cs typeface="+mn-cs"/>
                </a:rPr>
                <a:t>FEVG &lt; 50 %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A740134-4BF8-4AC1-A804-4EAF036199E6}"/>
                </a:ext>
              </a:extLst>
            </p:cNvPr>
            <p:cNvSpPr/>
            <p:nvPr/>
          </p:nvSpPr>
          <p:spPr>
            <a:xfrm>
              <a:off x="1798282" y="3034031"/>
              <a:ext cx="1407443" cy="765799"/>
            </a:xfrm>
            <a:prstGeom prst="rect">
              <a:avLst/>
            </a:prstGeom>
            <a:solidFill>
              <a:srgbClr val="EEE7E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"/>
                  <a:ea typeface="MS Mincho" panose="02020609040205080304" pitchFamily="49" charset="-128"/>
                  <a:cs typeface="+mn-cs"/>
                </a:rPr>
                <a:t>Dose actuelle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"/>
                  <a:ea typeface="MS Mincho" panose="02020609040205080304" pitchFamily="49" charset="-128"/>
                  <a:cs typeface="+mn-cs"/>
                </a:rPr>
                <a:t>(aucune interruption du traitement)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E9682F3-6436-46BE-B903-491AC457DA5D}"/>
                </a:ext>
              </a:extLst>
            </p:cNvPr>
            <p:cNvSpPr/>
            <p:nvPr/>
          </p:nvSpPr>
          <p:spPr>
            <a:xfrm>
              <a:off x="3471249" y="4110915"/>
              <a:ext cx="1627251" cy="429100"/>
            </a:xfrm>
            <a:prstGeom prst="rect">
              <a:avLst/>
            </a:prstGeom>
            <a:solidFill>
              <a:srgbClr val="FDA97D"/>
            </a:solidFill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"/>
                  <a:ea typeface="MS Mincho" panose="02020609040205080304" pitchFamily="49" charset="-128"/>
                  <a:cs typeface="+mn-cs"/>
                </a:rPr>
                <a:t>FEVG ≥ 55 % +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"/>
                  <a:ea typeface="MS Mincho" panose="02020609040205080304" pitchFamily="49" charset="-128"/>
                  <a:cs typeface="+mn-cs"/>
                </a:rPr>
                <a:t>gradient CCVG ≥ 30 </a:t>
              </a:r>
              <a:r>
                <a:rPr kumimoji="0" lang="fr-FR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"/>
                  <a:ea typeface="MS Mincho" panose="02020609040205080304" pitchFamily="49" charset="-128"/>
                  <a:cs typeface="+mn-cs"/>
                </a:rPr>
                <a:t>mmHg</a:t>
              </a:r>
              <a:endPara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endParaRPr>
            </a:p>
          </p:txBody>
        </p:sp>
        <p:cxnSp>
          <p:nvCxnSpPr>
            <p:cNvPr id="58" name="Connector: Elbow 124">
              <a:extLst>
                <a:ext uri="{FF2B5EF4-FFF2-40B4-BE49-F238E27FC236}">
                  <a16:creationId xmlns:a16="http://schemas.microsoft.com/office/drawing/2014/main" id="{6D0741F7-D2FF-4BDC-BBE9-F5627BA5BA7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419326" y="2498443"/>
              <a:ext cx="9062" cy="1800000"/>
            </a:xfrm>
            <a:prstGeom prst="bentConnector3">
              <a:avLst>
                <a:gd name="adj1" fmla="val 1800000"/>
              </a:avLst>
            </a:prstGeom>
            <a:ln w="25400" cap="flat">
              <a:solidFill>
                <a:schemeClr val="bg2">
                  <a:lumMod val="75000"/>
                </a:schemeClr>
              </a:solidFill>
              <a:miter lim="800000"/>
              <a:headEnd type="triangle" w="med" len="sm"/>
              <a:tailEnd type="triangle" w="med" len="sm"/>
            </a:ln>
          </p:spPr>
          <p:style>
            <a:lnRef idx="1">
              <a:srgbClr val="BE2BBB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CE80063-891F-4332-8BDE-76152D2761AC}"/>
                </a:ext>
              </a:extLst>
            </p:cNvPr>
            <p:cNvSpPr/>
            <p:nvPr/>
          </p:nvSpPr>
          <p:spPr>
            <a:xfrm>
              <a:off x="3469237" y="2975704"/>
              <a:ext cx="1631275" cy="429100"/>
            </a:xfrm>
            <a:prstGeom prst="rect">
              <a:avLst/>
            </a:prstGeom>
            <a:solidFill>
              <a:srgbClr val="FDA97D"/>
            </a:solidFill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"/>
                  <a:ea typeface="MS Mincho" panose="02020609040205080304" pitchFamily="49" charset="-128"/>
                  <a:cs typeface="+mn-cs"/>
                </a:rPr>
                <a:t>50 ≤ FEVG</a:t>
              </a: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BE2BBB"/>
                  </a:solidFill>
                  <a:effectLst/>
                  <a:uLnTx/>
                  <a:uFillTx/>
                  <a:latin typeface="Trebuchet MS"/>
                  <a:ea typeface="MS Mincho" panose="02020609040205080304" pitchFamily="49" charset="-128"/>
                  <a:cs typeface="+mn-cs"/>
                </a:rPr>
                <a:t>*</a:t>
              </a: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"/>
                  <a:ea typeface="MS Mincho" panose="02020609040205080304" pitchFamily="49" charset="-128"/>
                  <a:cs typeface="+mn-cs"/>
                </a:rPr>
                <a:t> </a:t>
              </a: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"/>
                  <a:ea typeface="MS Mincho" panose="02020609040205080304" pitchFamily="49" charset="-128"/>
                  <a:cs typeface="+mn-cs"/>
                </a:rPr>
                <a:t>≤ 55 % </a:t>
              </a:r>
            </a:p>
          </p:txBody>
        </p:sp>
        <p:cxnSp>
          <p:nvCxnSpPr>
            <p:cNvPr id="62" name="Straight Arrow Connector 4">
              <a:extLst>
                <a:ext uri="{FF2B5EF4-FFF2-40B4-BE49-F238E27FC236}">
                  <a16:creationId xmlns:a16="http://schemas.microsoft.com/office/drawing/2014/main" id="{949E62C2-A242-4A0C-91E6-8402E2C4824D}"/>
                </a:ext>
              </a:extLst>
            </p:cNvPr>
            <p:cNvCxnSpPr/>
            <p:nvPr/>
          </p:nvCxnSpPr>
          <p:spPr>
            <a:xfrm>
              <a:off x="3251757" y="3163268"/>
              <a:ext cx="162000" cy="0"/>
            </a:xfrm>
            <a:prstGeom prst="straightConnector1">
              <a:avLst/>
            </a:prstGeom>
            <a:ln w="25400" cap="flat">
              <a:solidFill>
                <a:schemeClr val="bg2">
                  <a:lumMod val="75000"/>
                </a:schemeClr>
              </a:solidFill>
              <a:miter lim="800000"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  <p:cxnSp>
          <p:nvCxnSpPr>
            <p:cNvPr id="64" name="Straight Arrow Connector 85">
              <a:extLst>
                <a:ext uri="{FF2B5EF4-FFF2-40B4-BE49-F238E27FC236}">
                  <a16:creationId xmlns:a16="http://schemas.microsoft.com/office/drawing/2014/main" id="{B91A70C1-0EE9-4643-8D6B-161F279256FD}"/>
                </a:ext>
              </a:extLst>
            </p:cNvPr>
            <p:cNvCxnSpPr/>
            <p:nvPr/>
          </p:nvCxnSpPr>
          <p:spPr>
            <a:xfrm>
              <a:off x="5116895" y="2634488"/>
              <a:ext cx="162000" cy="0"/>
            </a:xfrm>
            <a:prstGeom prst="straightConnector1">
              <a:avLst/>
            </a:prstGeom>
            <a:ln w="25400" cap="flat">
              <a:solidFill>
                <a:schemeClr val="bg2">
                  <a:lumMod val="75000"/>
                </a:schemeClr>
              </a:solidFill>
              <a:miter lim="800000"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36498B32-21E4-AFCF-FD17-73181165FB23}"/>
              </a:ext>
            </a:extLst>
          </p:cNvPr>
          <p:cNvSpPr/>
          <p:nvPr/>
        </p:nvSpPr>
        <p:spPr>
          <a:xfrm>
            <a:off x="3063161" y="3610077"/>
            <a:ext cx="1631275" cy="504000"/>
          </a:xfrm>
          <a:prstGeom prst="rect">
            <a:avLst/>
          </a:prstGeom>
          <a:solidFill>
            <a:srgbClr val="FDA97D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FEVG &gt; 55 % 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gradient CCVG &lt; 30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mmHg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/>
              <a:ea typeface="MS Mincho" panose="02020609040205080304" pitchFamily="49" charset="-128"/>
              <a:cs typeface="+mn-cs"/>
            </a:endParaRPr>
          </a:p>
        </p:txBody>
      </p:sp>
      <p:sp>
        <p:nvSpPr>
          <p:cNvPr id="85" name="TextBox 139">
            <a:extLst>
              <a:ext uri="{FF2B5EF4-FFF2-40B4-BE49-F238E27FC236}">
                <a16:creationId xmlns:a16="http://schemas.microsoft.com/office/drawing/2014/main" id="{CA5F1693-45B7-2329-EAF4-1D174B36BF8A}"/>
              </a:ext>
            </a:extLst>
          </p:cNvPr>
          <p:cNvSpPr txBox="1"/>
          <p:nvPr/>
        </p:nvSpPr>
        <p:spPr>
          <a:xfrm>
            <a:off x="3738077" y="2107918"/>
            <a:ext cx="2376565" cy="12465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Gradient CCVG avec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manoeuvre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de Valsalva </a:t>
            </a:r>
          </a:p>
        </p:txBody>
      </p:sp>
      <p:cxnSp>
        <p:nvCxnSpPr>
          <p:cNvPr id="90" name="Straight Arrow Connector 86">
            <a:extLst>
              <a:ext uri="{FF2B5EF4-FFF2-40B4-BE49-F238E27FC236}">
                <a16:creationId xmlns:a16="http://schemas.microsoft.com/office/drawing/2014/main" id="{DD9D2617-40FF-947F-761B-D00F742CF352}"/>
              </a:ext>
            </a:extLst>
          </p:cNvPr>
          <p:cNvCxnSpPr/>
          <p:nvPr/>
        </p:nvCxnSpPr>
        <p:spPr>
          <a:xfrm>
            <a:off x="4699684" y="4524766"/>
            <a:ext cx="162000" cy="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98" name="Connecteur : en angle 97">
            <a:extLst>
              <a:ext uri="{FF2B5EF4-FFF2-40B4-BE49-F238E27FC236}">
                <a16:creationId xmlns:a16="http://schemas.microsoft.com/office/drawing/2014/main" id="{07F73766-99D3-C4B5-31FE-7701C211A541}"/>
              </a:ext>
            </a:extLst>
          </p:cNvPr>
          <p:cNvCxnSpPr>
            <a:cxnSpLocks/>
          </p:cNvCxnSpPr>
          <p:nvPr/>
        </p:nvCxnSpPr>
        <p:spPr>
          <a:xfrm flipV="1">
            <a:off x="4711199" y="3515078"/>
            <a:ext cx="180000" cy="396000"/>
          </a:xfrm>
          <a:prstGeom prst="bentConnector3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103" name="Connecteur : en angle 102">
            <a:extLst>
              <a:ext uri="{FF2B5EF4-FFF2-40B4-BE49-F238E27FC236}">
                <a16:creationId xmlns:a16="http://schemas.microsoft.com/office/drawing/2014/main" id="{C54A27A2-E4CE-47C2-CD86-439961EF7C5A}"/>
              </a:ext>
            </a:extLst>
          </p:cNvPr>
          <p:cNvCxnSpPr>
            <a:cxnSpLocks/>
          </p:cNvCxnSpPr>
          <p:nvPr/>
        </p:nvCxnSpPr>
        <p:spPr>
          <a:xfrm>
            <a:off x="4709842" y="3196960"/>
            <a:ext cx="180000" cy="324000"/>
          </a:xfrm>
          <a:prstGeom prst="bentConnector3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126" name="Straight Arrow Connector 4">
            <a:extLst>
              <a:ext uri="{FF2B5EF4-FFF2-40B4-BE49-F238E27FC236}">
                <a16:creationId xmlns:a16="http://schemas.microsoft.com/office/drawing/2014/main" id="{25D13A9E-460E-91F4-BEE4-15119C7B4106}"/>
              </a:ext>
            </a:extLst>
          </p:cNvPr>
          <p:cNvCxnSpPr/>
          <p:nvPr/>
        </p:nvCxnSpPr>
        <p:spPr>
          <a:xfrm>
            <a:off x="2853596" y="3851063"/>
            <a:ext cx="162000" cy="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E8EAD621-7FCC-3B96-EF70-451464FE9C7B}"/>
              </a:ext>
            </a:extLst>
          </p:cNvPr>
          <p:cNvSpPr txBox="1"/>
          <p:nvPr/>
        </p:nvSpPr>
        <p:spPr>
          <a:xfrm>
            <a:off x="6010521" y="5776669"/>
            <a:ext cx="1125502" cy="1768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Instauration/reprise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8600436-A148-0601-2C96-A279E8F77A39}"/>
              </a:ext>
            </a:extLst>
          </p:cNvPr>
          <p:cNvSpPr txBox="1"/>
          <p:nvPr/>
        </p:nvSpPr>
        <p:spPr>
          <a:xfrm>
            <a:off x="8507131" y="5786680"/>
            <a:ext cx="756549" cy="1568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Augmentation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B117D56-064D-62AF-7012-CCDB7473C48F}"/>
              </a:ext>
            </a:extLst>
          </p:cNvPr>
          <p:cNvSpPr txBox="1"/>
          <p:nvPr/>
        </p:nvSpPr>
        <p:spPr>
          <a:xfrm>
            <a:off x="11517301" y="5786680"/>
            <a:ext cx="358748" cy="1568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Arrêt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40AB6C7-C64F-4779-4A15-95C0303F6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2111" y="5753146"/>
            <a:ext cx="257859" cy="22390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971743F-5735-0229-8F88-C978FBC0C892}"/>
              </a:ext>
            </a:extLst>
          </p:cNvPr>
          <p:cNvSpPr txBox="1"/>
          <p:nvPr/>
        </p:nvSpPr>
        <p:spPr>
          <a:xfrm>
            <a:off x="9643813" y="5786680"/>
            <a:ext cx="756549" cy="1568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Diminution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5BFAEDA-204B-F14B-A54B-C60F46AC5784}"/>
              </a:ext>
            </a:extLst>
          </p:cNvPr>
          <p:cNvSpPr txBox="1"/>
          <p:nvPr/>
        </p:nvSpPr>
        <p:spPr>
          <a:xfrm>
            <a:off x="10641937" y="5795959"/>
            <a:ext cx="634182" cy="1382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Interrompre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52A0895-5028-322F-703A-8D82638FAF87}"/>
              </a:ext>
            </a:extLst>
          </p:cNvPr>
          <p:cNvSpPr txBox="1"/>
          <p:nvPr/>
        </p:nvSpPr>
        <p:spPr>
          <a:xfrm>
            <a:off x="7534978" y="5770558"/>
            <a:ext cx="639972" cy="189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Maintenir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78AC9A6-F356-BD4D-1316-12376EEC0A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3184" y="5753705"/>
            <a:ext cx="324633" cy="22278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5F9B2FA-FD00-326E-6C75-73D6E6AF5A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53904" t="-5462" r="-1" b="-2"/>
          <a:stretch/>
        </p:blipFill>
        <p:spPr>
          <a:xfrm>
            <a:off x="5811547" y="5747621"/>
            <a:ext cx="161813" cy="23495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C74BDDE-5D49-A5A6-184B-6D04A575E6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0841" y="5728121"/>
            <a:ext cx="305811" cy="27395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B9DF21A-1040-3F5E-53A3-33BE9CFDE2B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7568" y1="47500" x2="67568" y2="4750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7523" y="5774692"/>
            <a:ext cx="167253" cy="180814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BE8E59A0-3059-AE00-AABC-C0D3404BFD4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692" b="89744" l="6383" r="89362">
                        <a14:foregroundMark x1="6383" y1="56410" x2="6383" y2="56410"/>
                        <a14:foregroundMark x1="17021" y1="61538" x2="17021" y2="61538"/>
                        <a14:foregroundMark x1="6383" y1="51282" x2="6383" y2="51282"/>
                        <a14:backgroundMark x1="17021" y1="46154" x2="17021" y2="46154"/>
                        <a14:backgroundMark x1="10638" y1="82051" x2="10638" y2="82051"/>
                        <a14:backgroundMark x1="10638" y1="61538" x2="10638" y2="61538"/>
                        <a14:backgroundMark x1="17021" y1="56410" x2="17021" y2="56410"/>
                        <a14:backgroundMark x1="10638" y1="51282" x2="10638" y2="51282"/>
                        <a14:backgroundMark x1="10638" y1="56410" x2="10638" y2="5641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9367" t="8128" r="18037" b="22567"/>
          <a:stretch/>
        </p:blipFill>
        <p:spPr>
          <a:xfrm>
            <a:off x="11327396" y="5775234"/>
            <a:ext cx="152748" cy="168488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D32691FE-3CF2-5E88-2112-C39376EDC4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7568" y1="47500" x2="67568" y2="4750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5094" y="2494269"/>
            <a:ext cx="105754" cy="114329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A8872602-0AF3-A4EC-9996-178A9F6159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9823" y="3474712"/>
            <a:ext cx="156296" cy="1414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6F73C6-B65E-443C-4777-7994FEA12817}"/>
              </a:ext>
            </a:extLst>
          </p:cNvPr>
          <p:cNvSpPr/>
          <p:nvPr/>
        </p:nvSpPr>
        <p:spPr>
          <a:xfrm>
            <a:off x="6954625" y="1767021"/>
            <a:ext cx="2133958" cy="306631"/>
          </a:xfrm>
          <a:prstGeom prst="rect">
            <a:avLst/>
          </a:prstGeom>
          <a:solidFill>
            <a:srgbClr val="A69F9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Semaine 4 à la dose </a:t>
            </a: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actuelle</a:t>
            </a:r>
            <a:endParaRPr kumimoji="0" lang="en-US" sz="900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9C3BDC7-F570-A2A2-6D8A-3EE767BE909B}"/>
              </a:ext>
            </a:extLst>
          </p:cNvPr>
          <p:cNvSpPr/>
          <p:nvPr/>
        </p:nvSpPr>
        <p:spPr>
          <a:xfrm>
            <a:off x="6954625" y="4261067"/>
            <a:ext cx="2133957" cy="753665"/>
          </a:xfrm>
          <a:prstGeom prst="rect">
            <a:avLst/>
          </a:prstGeom>
          <a:noFill/>
          <a:ln w="19050">
            <a:solidFill>
              <a:srgbClr val="DAC5C5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solidFill>
                  <a:srgbClr val="595454"/>
                </a:solidFill>
                <a:latin typeface="Trebuchet MS"/>
                <a:ea typeface="MS Mincho" panose="02020609040205080304" pitchFamily="49" charset="-128"/>
              </a:rPr>
              <a:t>Vérifier à nouveau </a:t>
            </a:r>
          </a:p>
          <a:p>
            <a:r>
              <a:rPr lang="fr-FR" sz="900" dirty="0">
                <a:solidFill>
                  <a:srgbClr val="595454"/>
                </a:solidFill>
                <a:latin typeface="Trebuchet MS"/>
                <a:ea typeface="MS Mincho" panose="02020609040205080304" pitchFamily="49" charset="-128"/>
              </a:rPr>
              <a:t>l’état clinique,</a:t>
            </a:r>
          </a:p>
          <a:p>
            <a:r>
              <a:rPr lang="fr-FR" sz="900" dirty="0">
                <a:solidFill>
                  <a:srgbClr val="595454"/>
                </a:solidFill>
                <a:latin typeface="Trebuchet MS"/>
                <a:ea typeface="MS Mincho" panose="02020609040205080304" pitchFamily="49" charset="-128"/>
              </a:rPr>
              <a:t>le gradient CCVG avec manœuvre de Valsalva </a:t>
            </a:r>
          </a:p>
          <a:p>
            <a:r>
              <a:rPr lang="fr-FR" sz="900" dirty="0">
                <a:solidFill>
                  <a:srgbClr val="595454"/>
                </a:solidFill>
                <a:latin typeface="Trebuchet MS"/>
                <a:ea typeface="MS Mincho" panose="02020609040205080304" pitchFamily="49" charset="-128"/>
              </a:rPr>
              <a:t>la FEVG</a:t>
            </a:r>
          </a:p>
        </p:txBody>
      </p:sp>
      <p:cxnSp>
        <p:nvCxnSpPr>
          <p:cNvPr id="42" name="Straight Arrow Connector 166">
            <a:extLst>
              <a:ext uri="{FF2B5EF4-FFF2-40B4-BE49-F238E27FC236}">
                <a16:creationId xmlns:a16="http://schemas.microsoft.com/office/drawing/2014/main" id="{D92CE4C2-1C4D-1592-5B10-EF3BBE7ABDF1}"/>
              </a:ext>
            </a:extLst>
          </p:cNvPr>
          <p:cNvCxnSpPr>
            <a:cxnSpLocks/>
          </p:cNvCxnSpPr>
          <p:nvPr/>
        </p:nvCxnSpPr>
        <p:spPr>
          <a:xfrm>
            <a:off x="6741734" y="4452547"/>
            <a:ext cx="126000" cy="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41E9D611-14DE-6B1A-0A77-AD7C86E3149D}"/>
              </a:ext>
            </a:extLst>
          </p:cNvPr>
          <p:cNvSpPr/>
          <p:nvPr/>
        </p:nvSpPr>
        <p:spPr>
          <a:xfrm>
            <a:off x="9312633" y="1768095"/>
            <a:ext cx="2269733" cy="306631"/>
          </a:xfrm>
          <a:prstGeom prst="rect">
            <a:avLst/>
          </a:prstGeom>
          <a:solidFill>
            <a:srgbClr val="A69F9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Semaine 12 à la dose </a:t>
            </a: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actuelle</a:t>
            </a:r>
            <a:endParaRPr kumimoji="0" lang="en-US" sz="900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312D67C-9BBB-1E4B-C499-CEC51991D87F}"/>
              </a:ext>
            </a:extLst>
          </p:cNvPr>
          <p:cNvSpPr/>
          <p:nvPr/>
        </p:nvSpPr>
        <p:spPr>
          <a:xfrm>
            <a:off x="10437523" y="4868723"/>
            <a:ext cx="1144843" cy="378986"/>
          </a:xfrm>
          <a:prstGeom prst="rect">
            <a:avLst/>
          </a:prstGeom>
          <a:noFill/>
          <a:ln w="19050">
            <a:solidFill>
              <a:srgbClr val="DAC5C5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solidFill>
                  <a:srgbClr val="595454"/>
                </a:solidFill>
                <a:latin typeface="Trebuchet MS"/>
                <a:ea typeface="MS Mincho" panose="02020609040205080304" pitchFamily="49" charset="-128"/>
              </a:rPr>
              <a:t>Vérifier à nouveau à la semaine 4</a:t>
            </a:r>
          </a:p>
        </p:txBody>
      </p:sp>
      <p:cxnSp>
        <p:nvCxnSpPr>
          <p:cNvPr id="67" name="Straight Arrow Connector 166">
            <a:extLst>
              <a:ext uri="{FF2B5EF4-FFF2-40B4-BE49-F238E27FC236}">
                <a16:creationId xmlns:a16="http://schemas.microsoft.com/office/drawing/2014/main" id="{D40B35C6-A6DB-3216-0E7D-0B2D9BFB336D}"/>
              </a:ext>
            </a:extLst>
          </p:cNvPr>
          <p:cNvCxnSpPr>
            <a:cxnSpLocks/>
          </p:cNvCxnSpPr>
          <p:nvPr/>
        </p:nvCxnSpPr>
        <p:spPr>
          <a:xfrm>
            <a:off x="9137680" y="4452547"/>
            <a:ext cx="126000" cy="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5A07F366-D4D7-1064-0254-17D5CCF362A1}"/>
              </a:ext>
            </a:extLst>
          </p:cNvPr>
          <p:cNvSpPr/>
          <p:nvPr/>
        </p:nvSpPr>
        <p:spPr>
          <a:xfrm>
            <a:off x="4916024" y="4254966"/>
            <a:ext cx="1803315" cy="1220217"/>
          </a:xfrm>
          <a:prstGeom prst="rect">
            <a:avLst/>
          </a:prstGeom>
          <a:solidFill>
            <a:srgbClr val="EEE7E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   Augmentation posologique jusqu’au prochain niveau de dose supérieur (mg) administrée</a:t>
            </a:r>
            <a:r>
              <a:rPr kumimoji="0" lang="fr-FR" sz="900" b="0" i="0" u="none" strike="noStrike" kern="1200" cap="none" spc="0" normalizeH="0" baseline="3000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$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:</a:t>
            </a: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2,5 mg  →   5 mg 1x/j</a:t>
            </a: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   5 mg  →  10 mg  1x/j</a:t>
            </a: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 10 mg  →  15 mg 1x/j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/>
              <a:ea typeface="MS Mincho" panose="02020609040205080304" pitchFamily="49" charset="-128"/>
              <a:cs typeface="+mn-cs"/>
            </a:endParaRPr>
          </a:p>
        </p:txBody>
      </p:sp>
      <p:pic>
        <p:nvPicPr>
          <p:cNvPr id="109" name="Image 108">
            <a:extLst>
              <a:ext uri="{FF2B5EF4-FFF2-40B4-BE49-F238E27FC236}">
                <a16:creationId xmlns:a16="http://schemas.microsoft.com/office/drawing/2014/main" id="{9C7C3D5A-D92A-FA4B-79E7-8D5554D660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9823" y="4299590"/>
            <a:ext cx="179957" cy="156262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41E907F6-6BEC-0645-C6D4-153388978109}"/>
              </a:ext>
            </a:extLst>
          </p:cNvPr>
          <p:cNvSpPr/>
          <p:nvPr/>
        </p:nvSpPr>
        <p:spPr>
          <a:xfrm>
            <a:off x="6954625" y="5195720"/>
            <a:ext cx="2133957" cy="402129"/>
          </a:xfrm>
          <a:prstGeom prst="rect">
            <a:avLst/>
          </a:prstGeom>
          <a:solidFill>
            <a:srgbClr val="EEE7E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  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Maintenir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à la dose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actuelle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pendant les 8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semaines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suivantes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sauf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si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FEVG &lt; 50%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71" name="Image 70">
            <a:extLst>
              <a:ext uri="{FF2B5EF4-FFF2-40B4-BE49-F238E27FC236}">
                <a16:creationId xmlns:a16="http://schemas.microsoft.com/office/drawing/2014/main" id="{5239B4ED-F2B7-68D0-60B2-BB3BA793D3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5580" y="5202098"/>
            <a:ext cx="155208" cy="141411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27A4CCDE-7CC6-D9DA-9991-3EA3D79E34E2}"/>
              </a:ext>
            </a:extLst>
          </p:cNvPr>
          <p:cNvSpPr/>
          <p:nvPr/>
        </p:nvSpPr>
        <p:spPr>
          <a:xfrm>
            <a:off x="9312632" y="4242711"/>
            <a:ext cx="935999" cy="415964"/>
          </a:xfrm>
          <a:prstGeom prst="rect">
            <a:avLst/>
          </a:prstGeom>
          <a:solidFill>
            <a:srgbClr val="FDA97D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FEVG ≥ 50%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3660220-FF37-1E51-625C-C258A099C068}"/>
              </a:ext>
            </a:extLst>
          </p:cNvPr>
          <p:cNvSpPr/>
          <p:nvPr/>
        </p:nvSpPr>
        <p:spPr>
          <a:xfrm>
            <a:off x="10437523" y="4244762"/>
            <a:ext cx="1144843" cy="411861"/>
          </a:xfrm>
          <a:prstGeom prst="rect">
            <a:avLst/>
          </a:prstGeom>
          <a:solidFill>
            <a:srgbClr val="EEE7E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Augmentation posologique</a:t>
            </a:r>
            <a:r>
              <a:rPr kumimoji="0" lang="fr-FR" sz="900" b="0" i="0" u="none" strike="noStrike" kern="1200" cap="none" spc="0" normalizeH="0" baseline="3000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$</a:t>
            </a:r>
            <a:endParaRPr kumimoji="0" lang="en-US" sz="900" b="0" i="0" u="none" strike="noStrike" kern="1200" cap="none" spc="0" normalizeH="0" baseline="3000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/>
              <a:ea typeface="MS Mincho" panose="02020609040205080304" pitchFamily="49" charset="-128"/>
              <a:cs typeface="+mn-cs"/>
            </a:endParaRPr>
          </a:p>
        </p:txBody>
      </p:sp>
      <p:cxnSp>
        <p:nvCxnSpPr>
          <p:cNvPr id="74" name="Straight Arrow Connector 166">
            <a:extLst>
              <a:ext uri="{FF2B5EF4-FFF2-40B4-BE49-F238E27FC236}">
                <a16:creationId xmlns:a16="http://schemas.microsoft.com/office/drawing/2014/main" id="{F32E25B9-FE53-5016-1ED9-3625555310BD}"/>
              </a:ext>
            </a:extLst>
          </p:cNvPr>
          <p:cNvCxnSpPr>
            <a:cxnSpLocks/>
          </p:cNvCxnSpPr>
          <p:nvPr/>
        </p:nvCxnSpPr>
        <p:spPr>
          <a:xfrm>
            <a:off x="10274362" y="4450693"/>
            <a:ext cx="126000" cy="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75" name="Straight Arrow Connector 86">
            <a:extLst>
              <a:ext uri="{FF2B5EF4-FFF2-40B4-BE49-F238E27FC236}">
                <a16:creationId xmlns:a16="http://schemas.microsoft.com/office/drawing/2014/main" id="{BE6AAE0C-2976-B359-A7B8-FC6C7329E385}"/>
              </a:ext>
            </a:extLst>
          </p:cNvPr>
          <p:cNvCxnSpPr>
            <a:cxnSpLocks/>
          </p:cNvCxnSpPr>
          <p:nvPr/>
        </p:nvCxnSpPr>
        <p:spPr>
          <a:xfrm>
            <a:off x="8041371" y="5056842"/>
            <a:ext cx="0" cy="10800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76" name="Straight Arrow Connector 86">
            <a:extLst>
              <a:ext uri="{FF2B5EF4-FFF2-40B4-BE49-F238E27FC236}">
                <a16:creationId xmlns:a16="http://schemas.microsoft.com/office/drawing/2014/main" id="{4FD8D7A6-27EF-5A42-7B99-8A4F5BEFB728}"/>
              </a:ext>
            </a:extLst>
          </p:cNvPr>
          <p:cNvCxnSpPr>
            <a:cxnSpLocks/>
          </p:cNvCxnSpPr>
          <p:nvPr/>
        </p:nvCxnSpPr>
        <p:spPr>
          <a:xfrm>
            <a:off x="10992392" y="4692007"/>
            <a:ext cx="0" cy="10800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8D98DF27-4388-68A9-F5DC-3AFEBE85B894}"/>
              </a:ext>
            </a:extLst>
          </p:cNvPr>
          <p:cNvSpPr txBox="1"/>
          <p:nvPr/>
        </p:nvSpPr>
        <p:spPr>
          <a:xfrm>
            <a:off x="165106" y="5247708"/>
            <a:ext cx="94251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BE2BB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*Quel que soit le gradient CCVG avec manœuvre de Valsalva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BE2BB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$ Dose journalière maximale = 15mg</a:t>
            </a:r>
          </a:p>
        </p:txBody>
      </p:sp>
      <p:sp>
        <p:nvSpPr>
          <p:cNvPr id="57" name="Flèche courbée vers le bas 56"/>
          <p:cNvSpPr/>
          <p:nvPr/>
        </p:nvSpPr>
        <p:spPr>
          <a:xfrm>
            <a:off x="5811546" y="1170829"/>
            <a:ext cx="1753268" cy="38717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9" name="Flèche courbée vers le bas 58"/>
          <p:cNvSpPr/>
          <p:nvPr/>
        </p:nvSpPr>
        <p:spPr>
          <a:xfrm>
            <a:off x="8577112" y="1162574"/>
            <a:ext cx="1753268" cy="38717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3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5984A677-9991-8F06-984A-6FD1128DBD53}"/>
              </a:ext>
            </a:extLst>
          </p:cNvPr>
          <p:cNvSpPr/>
          <p:nvPr/>
        </p:nvSpPr>
        <p:spPr>
          <a:xfrm>
            <a:off x="0" y="3955495"/>
            <a:ext cx="12192000" cy="2075653"/>
          </a:xfrm>
          <a:prstGeom prst="rect">
            <a:avLst/>
          </a:prstGeom>
          <a:solidFill>
            <a:srgbClr val="EEE7E7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324F2C-0E9B-1862-055E-D8D9E1BE73D0}"/>
              </a:ext>
            </a:extLst>
          </p:cNvPr>
          <p:cNvSpPr>
            <a:spLocks/>
          </p:cNvSpPr>
          <p:nvPr/>
        </p:nvSpPr>
        <p:spPr>
          <a:xfrm>
            <a:off x="178348" y="1668673"/>
            <a:ext cx="11906250" cy="4010942"/>
          </a:xfrm>
          <a:prstGeom prst="rect">
            <a:avLst/>
          </a:prstGeom>
          <a:solidFill>
            <a:schemeClr val="bg1"/>
          </a:solidFill>
          <a:ln w="6350">
            <a:solidFill>
              <a:srgbClr val="A69F9F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lIns="182880" tIns="137160" rIns="182880" bIns="45720" rtlCol="0" anchor="t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6" name="Rectangle 105">
            <a:hlinkClick r:id="rId2" action="ppaction://hlinksldjump"/>
            <a:extLst>
              <a:ext uri="{FF2B5EF4-FFF2-40B4-BE49-F238E27FC236}">
                <a16:creationId xmlns:a16="http://schemas.microsoft.com/office/drawing/2014/main" id="{15551B54-0658-A087-5DC5-615DC3FF172C}"/>
              </a:ext>
            </a:extLst>
          </p:cNvPr>
          <p:cNvSpPr/>
          <p:nvPr/>
        </p:nvSpPr>
        <p:spPr>
          <a:xfrm>
            <a:off x="8217231" y="3791829"/>
            <a:ext cx="935530" cy="520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Interrompre le traitement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/>
              <a:ea typeface="MS Mincho" panose="02020609040205080304" pitchFamily="49" charset="-128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FD7E798-2BE9-4434-9BAD-0A4D4B846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4314"/>
            <a:ext cx="11692890" cy="914400"/>
          </a:xfrm>
        </p:spPr>
        <p:txBody>
          <a:bodyPr>
            <a:normAutofit fontScale="90000"/>
          </a:bodyPr>
          <a:lstStyle/>
          <a:p>
            <a:r>
              <a:rPr lang="fr-FR" dirty="0"/>
              <a:t>Posologie : </a:t>
            </a:r>
            <a:r>
              <a:rPr lang="fr-FR" dirty="0">
                <a:solidFill>
                  <a:schemeClr val="accent1"/>
                </a:solidFill>
              </a:rPr>
              <a:t>Instauration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Times New Roman" panose="02020603050405020304" pitchFamily="18" charset="0"/>
                <a:cs typeface="+mn-cs"/>
              </a:rPr>
              <a:t>phénotype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Times New Roman" panose="02020603050405020304" pitchFamily="18" charset="0"/>
                <a:cs typeface="+mn-cs"/>
              </a:rPr>
              <a:t>métaboliseur lent du CYP2C19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06C971-01BC-4B06-8AC4-56CF0CB701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CCVG, chambre de chasse ventriculaire gauche; FEVG, fraction d’éjection ventriculaire gauche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rebuchet MS" panose="020B0603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European Summary of Product Characteristics, CAMZYOS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®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(</a:t>
            </a:r>
            <a:r>
              <a:rPr lang="en-US" sz="900" dirty="0"/>
              <a:t>mavacamten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)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site EMA consulté le </a:t>
            </a:r>
            <a:r>
              <a:rPr lang="fr-FR" sz="900" dirty="0">
                <a:solidFill>
                  <a:srgbClr val="595454"/>
                </a:solidFill>
                <a:latin typeface="Trebuchet MS"/>
              </a:rPr>
              <a:t>13/03/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2024: https://www.ema.europa.eu/en/documents/product-information/camzyos-epar-product-information_fr.pdf</a:t>
            </a:r>
          </a:p>
        </p:txBody>
      </p:sp>
      <p:cxnSp>
        <p:nvCxnSpPr>
          <p:cNvPr id="7" name="Straight Arrow Connector 168">
            <a:extLst>
              <a:ext uri="{FF2B5EF4-FFF2-40B4-BE49-F238E27FC236}">
                <a16:creationId xmlns:a16="http://schemas.microsoft.com/office/drawing/2014/main" id="{A175F41C-4EE9-427B-97FD-06D52EFF8BEC}"/>
              </a:ext>
            </a:extLst>
          </p:cNvPr>
          <p:cNvCxnSpPr/>
          <p:nvPr/>
        </p:nvCxnSpPr>
        <p:spPr>
          <a:xfrm>
            <a:off x="6810456" y="4730926"/>
            <a:ext cx="126000" cy="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8" name="Straight Arrow Connector 169">
            <a:extLst>
              <a:ext uri="{FF2B5EF4-FFF2-40B4-BE49-F238E27FC236}">
                <a16:creationId xmlns:a16="http://schemas.microsoft.com/office/drawing/2014/main" id="{01F94168-6289-4D12-B605-CEE7E5C409FF}"/>
              </a:ext>
            </a:extLst>
          </p:cNvPr>
          <p:cNvCxnSpPr/>
          <p:nvPr/>
        </p:nvCxnSpPr>
        <p:spPr>
          <a:xfrm>
            <a:off x="5743315" y="4730926"/>
            <a:ext cx="108000" cy="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9" name="Straight Arrow Connector 166">
            <a:extLst>
              <a:ext uri="{FF2B5EF4-FFF2-40B4-BE49-F238E27FC236}">
                <a16:creationId xmlns:a16="http://schemas.microsoft.com/office/drawing/2014/main" id="{0122C652-6F64-4E53-A76F-0E9DA4669F5B}"/>
              </a:ext>
            </a:extLst>
          </p:cNvPr>
          <p:cNvCxnSpPr/>
          <p:nvPr/>
        </p:nvCxnSpPr>
        <p:spPr>
          <a:xfrm>
            <a:off x="6810456" y="2780595"/>
            <a:ext cx="126000" cy="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11" name="Straight Arrow Connector 164">
            <a:extLst>
              <a:ext uri="{FF2B5EF4-FFF2-40B4-BE49-F238E27FC236}">
                <a16:creationId xmlns:a16="http://schemas.microsoft.com/office/drawing/2014/main" id="{5E9D8ABC-56A5-48C2-89F7-BC9FA99FB4A6}"/>
              </a:ext>
            </a:extLst>
          </p:cNvPr>
          <p:cNvCxnSpPr/>
          <p:nvPr/>
        </p:nvCxnSpPr>
        <p:spPr>
          <a:xfrm>
            <a:off x="3403960" y="4427512"/>
            <a:ext cx="162000" cy="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12" name="Straight Arrow Connector 163">
            <a:extLst>
              <a:ext uri="{FF2B5EF4-FFF2-40B4-BE49-F238E27FC236}">
                <a16:creationId xmlns:a16="http://schemas.microsoft.com/office/drawing/2014/main" id="{2987D837-2849-4137-9B27-309C1579DFA6}"/>
              </a:ext>
            </a:extLst>
          </p:cNvPr>
          <p:cNvCxnSpPr/>
          <p:nvPr/>
        </p:nvCxnSpPr>
        <p:spPr>
          <a:xfrm>
            <a:off x="3403960" y="3078422"/>
            <a:ext cx="162000" cy="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DA3334A-79CD-407D-A8F4-897401B94651}"/>
              </a:ext>
            </a:extLst>
          </p:cNvPr>
          <p:cNvSpPr/>
          <p:nvPr/>
        </p:nvSpPr>
        <p:spPr>
          <a:xfrm>
            <a:off x="2381040" y="1856624"/>
            <a:ext cx="2160000" cy="256397"/>
          </a:xfrm>
          <a:prstGeom prst="rect">
            <a:avLst/>
          </a:prstGeom>
          <a:solidFill>
            <a:srgbClr val="A69F9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Semaine 4*</a:t>
            </a:r>
            <a:endParaRPr kumimoji="0" lang="en-US" sz="900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DCA013-D78A-4522-AF71-EBE008F4768E}"/>
              </a:ext>
            </a:extLst>
          </p:cNvPr>
          <p:cNvSpPr/>
          <p:nvPr/>
        </p:nvSpPr>
        <p:spPr>
          <a:xfrm>
            <a:off x="4742923" y="1856624"/>
            <a:ext cx="2047607" cy="256397"/>
          </a:xfrm>
          <a:prstGeom prst="rect">
            <a:avLst/>
          </a:prstGeom>
          <a:solidFill>
            <a:srgbClr val="A69F9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Semaine 8*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39AB5A-0A33-404C-993F-E9A22FDF216D}"/>
              </a:ext>
            </a:extLst>
          </p:cNvPr>
          <p:cNvSpPr/>
          <p:nvPr/>
        </p:nvSpPr>
        <p:spPr>
          <a:xfrm>
            <a:off x="6992414" y="1856624"/>
            <a:ext cx="2160000" cy="256397"/>
          </a:xfrm>
          <a:prstGeom prst="rect">
            <a:avLst/>
          </a:prstGeom>
          <a:solidFill>
            <a:srgbClr val="A69F9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Semaine 12*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E3514A-7843-4BEA-8881-4B68582377C5}"/>
              </a:ext>
            </a:extLst>
          </p:cNvPr>
          <p:cNvSpPr/>
          <p:nvPr/>
        </p:nvSpPr>
        <p:spPr>
          <a:xfrm>
            <a:off x="2409086" y="2877357"/>
            <a:ext cx="936000" cy="402129"/>
          </a:xfrm>
          <a:prstGeom prst="rect">
            <a:avLst/>
          </a:prstGeom>
          <a:solidFill>
            <a:schemeClr val="accent2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&lt; 20 mmHg</a:t>
            </a:r>
          </a:p>
        </p:txBody>
      </p:sp>
      <p:sp>
        <p:nvSpPr>
          <p:cNvPr id="19" name="Rectangle 18">
            <a:hlinkClick r:id="rId2" action="ppaction://hlinksldjump"/>
            <a:extLst>
              <a:ext uri="{FF2B5EF4-FFF2-40B4-BE49-F238E27FC236}">
                <a16:creationId xmlns:a16="http://schemas.microsoft.com/office/drawing/2014/main" id="{78399AEB-3FF9-4916-A20E-2CD6B59EED81}"/>
              </a:ext>
            </a:extLst>
          </p:cNvPr>
          <p:cNvSpPr/>
          <p:nvPr/>
        </p:nvSpPr>
        <p:spPr>
          <a:xfrm>
            <a:off x="3624119" y="2877357"/>
            <a:ext cx="936000" cy="4021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 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Interrompre le traitement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9682F3-6436-46BE-B903-491AC457DA5D}"/>
              </a:ext>
            </a:extLst>
          </p:cNvPr>
          <p:cNvSpPr/>
          <p:nvPr/>
        </p:nvSpPr>
        <p:spPr>
          <a:xfrm>
            <a:off x="2409087" y="4222766"/>
            <a:ext cx="936000" cy="402129"/>
          </a:xfrm>
          <a:prstGeom prst="rect">
            <a:avLst/>
          </a:prstGeom>
          <a:solidFill>
            <a:schemeClr val="accent2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≥ 20 mmHg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49E976-3DC0-48A3-9301-629DCB7EC7D3}"/>
              </a:ext>
            </a:extLst>
          </p:cNvPr>
          <p:cNvSpPr/>
          <p:nvPr/>
        </p:nvSpPr>
        <p:spPr>
          <a:xfrm>
            <a:off x="3624119" y="4222766"/>
            <a:ext cx="936000" cy="402129"/>
          </a:xfrm>
          <a:prstGeom prst="rect">
            <a:avLst/>
          </a:prstGeom>
          <a:solidFill>
            <a:srgbClr val="EEE7E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Maintenir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à 2,5mg 1x/j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5BBD8D-015D-490E-B65E-8C0F49AF50AA}"/>
              </a:ext>
            </a:extLst>
          </p:cNvPr>
          <p:cNvSpPr/>
          <p:nvPr/>
        </p:nvSpPr>
        <p:spPr>
          <a:xfrm>
            <a:off x="4774254" y="2564338"/>
            <a:ext cx="936000" cy="415965"/>
          </a:xfrm>
          <a:prstGeom prst="rect">
            <a:avLst/>
          </a:prstGeom>
          <a:solidFill>
            <a:schemeClr val="accent2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≥ 20 mmHg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C113E6-E91F-44FC-B29E-E1BAC1957CE4}"/>
              </a:ext>
            </a:extLst>
          </p:cNvPr>
          <p:cNvSpPr/>
          <p:nvPr/>
        </p:nvSpPr>
        <p:spPr>
          <a:xfrm>
            <a:off x="4774253" y="3173448"/>
            <a:ext cx="935999" cy="415964"/>
          </a:xfrm>
          <a:prstGeom prst="rect">
            <a:avLst/>
          </a:prstGeom>
          <a:solidFill>
            <a:schemeClr val="accent2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&lt; 20 mmHg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480840-3395-4587-9B9C-D4258002E373}"/>
              </a:ext>
            </a:extLst>
          </p:cNvPr>
          <p:cNvSpPr/>
          <p:nvPr/>
        </p:nvSpPr>
        <p:spPr>
          <a:xfrm>
            <a:off x="4777061" y="3910937"/>
            <a:ext cx="935998" cy="415965"/>
          </a:xfrm>
          <a:prstGeom prst="rect">
            <a:avLst/>
          </a:prstGeom>
          <a:solidFill>
            <a:schemeClr val="accent2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&lt; 20 mmHg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3CCAC2-9E6B-4B22-A7B7-20C1582AEBC0}"/>
              </a:ext>
            </a:extLst>
          </p:cNvPr>
          <p:cNvSpPr/>
          <p:nvPr/>
        </p:nvSpPr>
        <p:spPr>
          <a:xfrm>
            <a:off x="4774253" y="4523091"/>
            <a:ext cx="935997" cy="415964"/>
          </a:xfrm>
          <a:prstGeom prst="rect">
            <a:avLst/>
          </a:prstGeom>
          <a:solidFill>
            <a:schemeClr val="accent2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≥ 20 mmHg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FE06BA4-9034-48B2-9C14-F7C891A07CB2}"/>
              </a:ext>
            </a:extLst>
          </p:cNvPr>
          <p:cNvSpPr/>
          <p:nvPr/>
        </p:nvSpPr>
        <p:spPr>
          <a:xfrm>
            <a:off x="5891340" y="2564338"/>
            <a:ext cx="935530" cy="417209"/>
          </a:xfrm>
          <a:prstGeom prst="rect">
            <a:avLst/>
          </a:prstGeom>
          <a:solidFill>
            <a:srgbClr val="EEE7E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Reprendre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à 2,5 mg 1x/j</a:t>
            </a:r>
          </a:p>
        </p:txBody>
      </p:sp>
      <p:sp>
        <p:nvSpPr>
          <p:cNvPr id="28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3A03DAB7-40DC-41CD-8695-D43CFB18A0C6}"/>
              </a:ext>
            </a:extLst>
          </p:cNvPr>
          <p:cNvSpPr/>
          <p:nvPr/>
        </p:nvSpPr>
        <p:spPr>
          <a:xfrm>
            <a:off x="5891340" y="3498118"/>
            <a:ext cx="935530" cy="520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Interrompre le traitement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/>
              <a:ea typeface="MS Mincho" panose="02020609040205080304" pitchFamily="49" charset="-128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2317F6-DDF8-4E2D-AF8D-E6FE6562DFCE}"/>
              </a:ext>
            </a:extLst>
          </p:cNvPr>
          <p:cNvSpPr/>
          <p:nvPr/>
        </p:nvSpPr>
        <p:spPr>
          <a:xfrm>
            <a:off x="5891340" y="4523091"/>
            <a:ext cx="928898" cy="415964"/>
          </a:xfrm>
          <a:prstGeom prst="rect">
            <a:avLst/>
          </a:prstGeom>
          <a:solidFill>
            <a:srgbClr val="EEE7E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Maintenir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à 2,5mg 1x/j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31" name="Connector: Elbow 124">
            <a:extLst>
              <a:ext uri="{FF2B5EF4-FFF2-40B4-BE49-F238E27FC236}">
                <a16:creationId xmlns:a16="http://schemas.microsoft.com/office/drawing/2014/main" id="{6D0741F7-D2FF-4BDC-BBE9-F5627BA5BA78}"/>
              </a:ext>
            </a:extLst>
          </p:cNvPr>
          <p:cNvCxnSpPr>
            <a:cxnSpLocks/>
          </p:cNvCxnSpPr>
          <p:nvPr/>
        </p:nvCxnSpPr>
        <p:spPr>
          <a:xfrm rot="10800000" flipV="1">
            <a:off x="2368879" y="3092481"/>
            <a:ext cx="9062" cy="1332000"/>
          </a:xfrm>
          <a:prstGeom prst="bentConnector3">
            <a:avLst>
              <a:gd name="adj1" fmla="val 1031196"/>
            </a:avLst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triangle" w="med" len="sm"/>
            <a:tailEnd type="triangle" w="med" len="sm"/>
          </a:ln>
        </p:spPr>
        <p:style>
          <a:lnRef idx="1">
            <a:srgbClr val="BE2BBB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32" name="TextBox 139">
            <a:extLst>
              <a:ext uri="{FF2B5EF4-FFF2-40B4-BE49-F238E27FC236}">
                <a16:creationId xmlns:a16="http://schemas.microsoft.com/office/drawing/2014/main" id="{984382AD-9948-435F-BBA6-3E76C551F597}"/>
              </a:ext>
            </a:extLst>
          </p:cNvPr>
          <p:cNvSpPr txBox="1"/>
          <p:nvPr/>
        </p:nvSpPr>
        <p:spPr>
          <a:xfrm>
            <a:off x="2425584" y="2493037"/>
            <a:ext cx="913991" cy="37394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Gradient CCVG avec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manoeuvre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de Valsalva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2F2B9B-1CE6-44D5-9D41-4F617E173C5E}"/>
              </a:ext>
            </a:extLst>
          </p:cNvPr>
          <p:cNvSpPr/>
          <p:nvPr/>
        </p:nvSpPr>
        <p:spPr>
          <a:xfrm>
            <a:off x="6986068" y="2564337"/>
            <a:ext cx="2160000" cy="443323"/>
          </a:xfrm>
          <a:prstGeom prst="rect">
            <a:avLst/>
          </a:prstGeom>
          <a:solidFill>
            <a:srgbClr val="EEE7E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Phase de maintenance </a:t>
            </a:r>
          </a:p>
        </p:txBody>
      </p:sp>
      <p:cxnSp>
        <p:nvCxnSpPr>
          <p:cNvPr id="34" name="Connector: Elbow 152">
            <a:extLst>
              <a:ext uri="{FF2B5EF4-FFF2-40B4-BE49-F238E27FC236}">
                <a16:creationId xmlns:a16="http://schemas.microsoft.com/office/drawing/2014/main" id="{E43B05E8-D00B-4F79-88BA-01B9287D9448}"/>
              </a:ext>
            </a:extLst>
          </p:cNvPr>
          <p:cNvCxnSpPr>
            <a:cxnSpLocks/>
          </p:cNvCxnSpPr>
          <p:nvPr/>
        </p:nvCxnSpPr>
        <p:spPr>
          <a:xfrm rot="10800000">
            <a:off x="4745600" y="2772082"/>
            <a:ext cx="7200" cy="608996"/>
          </a:xfrm>
          <a:prstGeom prst="bentConnector3">
            <a:avLst>
              <a:gd name="adj1" fmla="val 1800000"/>
            </a:avLst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triangle" w="med" len="sm"/>
            <a:tailEnd type="triangle" w="med" len="sm"/>
          </a:ln>
        </p:spPr>
        <p:style>
          <a:lnRef idx="1">
            <a:srgbClr val="BE2BBB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35" name="Connector: Elbow 153">
            <a:extLst>
              <a:ext uri="{FF2B5EF4-FFF2-40B4-BE49-F238E27FC236}">
                <a16:creationId xmlns:a16="http://schemas.microsoft.com/office/drawing/2014/main" id="{C3215ECF-4F18-48CD-BCC4-7B1D0ED555AD}"/>
              </a:ext>
            </a:extLst>
          </p:cNvPr>
          <p:cNvCxnSpPr>
            <a:cxnSpLocks/>
          </p:cNvCxnSpPr>
          <p:nvPr/>
        </p:nvCxnSpPr>
        <p:spPr>
          <a:xfrm rot="10800000">
            <a:off x="4749200" y="4121929"/>
            <a:ext cx="7200" cy="608996"/>
          </a:xfrm>
          <a:prstGeom prst="bentConnector3">
            <a:avLst>
              <a:gd name="adj1" fmla="val 1800000"/>
            </a:avLst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triangle" w="med" len="sm"/>
            <a:tailEnd type="triangle" w="med" len="sm"/>
          </a:ln>
        </p:spPr>
        <p:style>
          <a:lnRef idx="1">
            <a:srgbClr val="BE2BBB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36" name="Connector: Elbow 154">
            <a:extLst>
              <a:ext uri="{FF2B5EF4-FFF2-40B4-BE49-F238E27FC236}">
                <a16:creationId xmlns:a16="http://schemas.microsoft.com/office/drawing/2014/main" id="{C217C072-0E10-4E0F-9FFC-EBB9C305308B}"/>
              </a:ext>
            </a:extLst>
          </p:cNvPr>
          <p:cNvCxnSpPr>
            <a:cxnSpLocks/>
          </p:cNvCxnSpPr>
          <p:nvPr/>
        </p:nvCxnSpPr>
        <p:spPr>
          <a:xfrm>
            <a:off x="5729229" y="3382943"/>
            <a:ext cx="3600" cy="742490"/>
          </a:xfrm>
          <a:prstGeom prst="bentConnector3">
            <a:avLst>
              <a:gd name="adj1" fmla="val 1800000"/>
            </a:avLst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rgbClr val="BE2BBB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37" name="Straight Arrow Connector 171">
            <a:extLst>
              <a:ext uri="{FF2B5EF4-FFF2-40B4-BE49-F238E27FC236}">
                <a16:creationId xmlns:a16="http://schemas.microsoft.com/office/drawing/2014/main" id="{65B91C0C-8F82-42CF-A3D5-147D677E8426}"/>
              </a:ext>
            </a:extLst>
          </p:cNvPr>
          <p:cNvCxnSpPr/>
          <p:nvPr/>
        </p:nvCxnSpPr>
        <p:spPr>
          <a:xfrm>
            <a:off x="5795498" y="3751862"/>
            <a:ext cx="108000" cy="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40" name="TextBox 139">
            <a:extLst>
              <a:ext uri="{FF2B5EF4-FFF2-40B4-BE49-F238E27FC236}">
                <a16:creationId xmlns:a16="http://schemas.microsoft.com/office/drawing/2014/main" id="{CF50E506-3253-CC59-D556-6889E74ECC0B}"/>
              </a:ext>
            </a:extLst>
          </p:cNvPr>
          <p:cNvSpPr txBox="1"/>
          <p:nvPr/>
        </p:nvSpPr>
        <p:spPr>
          <a:xfrm>
            <a:off x="4794780" y="2162682"/>
            <a:ext cx="913991" cy="37394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Gradient CCVG avec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manoeuvre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de Valsalva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0E7F1A7-CC11-8923-8CDF-1CB2145AC0D9}"/>
              </a:ext>
            </a:extLst>
          </p:cNvPr>
          <p:cNvSpPr>
            <a:spLocks/>
          </p:cNvSpPr>
          <p:nvPr/>
        </p:nvSpPr>
        <p:spPr>
          <a:xfrm>
            <a:off x="998218" y="1162758"/>
            <a:ext cx="10828021" cy="99257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lIns="0" tIns="0" rIns="9144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CBE9371-6779-7B9C-AAB4-1160EFA8D7A8}"/>
              </a:ext>
            </a:extLst>
          </p:cNvPr>
          <p:cNvSpPr/>
          <p:nvPr/>
        </p:nvSpPr>
        <p:spPr>
          <a:xfrm>
            <a:off x="6983655" y="4526110"/>
            <a:ext cx="2160000" cy="443323"/>
          </a:xfrm>
          <a:prstGeom prst="rect">
            <a:avLst/>
          </a:prstGeom>
          <a:solidFill>
            <a:srgbClr val="EEE7E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Phase de maintenance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/>
              <a:ea typeface="MS Mincho" panose="02020609040205080304" pitchFamily="49" charset="-128"/>
              <a:cs typeface="+mn-cs"/>
              <a:hlinkClick r:id="rId5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439771DD-BDBD-4D8B-7A61-FAB022C628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6" b="87988" l="24752" r="87419">
                        <a14:foregroundMark x1="86667" y1="51111" x2="86667" y2="51111"/>
                      </a14:backgroundRemoval>
                    </a14:imgEffect>
                  </a14:imgLayer>
                </a14:imgProps>
              </a:ext>
            </a:extLst>
          </a:blip>
          <a:srcRect l="16919" r="4747" b="2235"/>
          <a:stretch/>
        </p:blipFill>
        <p:spPr>
          <a:xfrm>
            <a:off x="5871803" y="2614902"/>
            <a:ext cx="134504" cy="175426"/>
          </a:xfrm>
          <a:prstGeom prst="rect">
            <a:avLst/>
          </a:prstGeom>
        </p:spPr>
      </p:pic>
      <p:sp>
        <p:nvSpPr>
          <p:cNvPr id="69" name="ZoneTexte 68">
            <a:extLst>
              <a:ext uri="{FF2B5EF4-FFF2-40B4-BE49-F238E27FC236}">
                <a16:creationId xmlns:a16="http://schemas.microsoft.com/office/drawing/2014/main" id="{D26F3F61-912F-4A72-E8F4-BB14D71B2299}"/>
              </a:ext>
            </a:extLst>
          </p:cNvPr>
          <p:cNvSpPr txBox="1"/>
          <p:nvPr/>
        </p:nvSpPr>
        <p:spPr>
          <a:xfrm>
            <a:off x="6010521" y="5776669"/>
            <a:ext cx="1125502" cy="1768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Instauration/reprise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B2E8588D-1868-D96F-F6D2-3037C251A0F8}"/>
              </a:ext>
            </a:extLst>
          </p:cNvPr>
          <p:cNvSpPr txBox="1"/>
          <p:nvPr/>
        </p:nvSpPr>
        <p:spPr>
          <a:xfrm>
            <a:off x="8507131" y="5786680"/>
            <a:ext cx="756549" cy="1568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Augmentation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D12CC6EF-DAB6-FB4C-0082-839A56A6EBE1}"/>
              </a:ext>
            </a:extLst>
          </p:cNvPr>
          <p:cNvSpPr txBox="1"/>
          <p:nvPr/>
        </p:nvSpPr>
        <p:spPr>
          <a:xfrm>
            <a:off x="11517301" y="5786680"/>
            <a:ext cx="358748" cy="1568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Arrêt </a:t>
            </a:r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CD8BC355-3DB2-BD7D-B41D-59656F9B53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2111" y="5753146"/>
            <a:ext cx="257859" cy="223907"/>
          </a:xfrm>
          <a:prstGeom prst="rect">
            <a:avLst/>
          </a:prstGeom>
        </p:spPr>
      </p:pic>
      <p:sp>
        <p:nvSpPr>
          <p:cNvPr id="74" name="ZoneTexte 73">
            <a:extLst>
              <a:ext uri="{FF2B5EF4-FFF2-40B4-BE49-F238E27FC236}">
                <a16:creationId xmlns:a16="http://schemas.microsoft.com/office/drawing/2014/main" id="{32063C7D-1A56-4510-1EA3-390FF97A5D2B}"/>
              </a:ext>
            </a:extLst>
          </p:cNvPr>
          <p:cNvSpPr txBox="1"/>
          <p:nvPr/>
        </p:nvSpPr>
        <p:spPr>
          <a:xfrm>
            <a:off x="9643813" y="5786680"/>
            <a:ext cx="756549" cy="1568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Diminution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7FBAA733-D8E0-D350-7B35-D314F449E630}"/>
              </a:ext>
            </a:extLst>
          </p:cNvPr>
          <p:cNvSpPr txBox="1"/>
          <p:nvPr/>
        </p:nvSpPr>
        <p:spPr>
          <a:xfrm>
            <a:off x="10641937" y="5795959"/>
            <a:ext cx="634182" cy="1382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Interrompre 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38CB8FD8-E6FD-E2EB-1DA2-E9E41668FAFA}"/>
              </a:ext>
            </a:extLst>
          </p:cNvPr>
          <p:cNvSpPr txBox="1"/>
          <p:nvPr/>
        </p:nvSpPr>
        <p:spPr>
          <a:xfrm>
            <a:off x="7534978" y="5770558"/>
            <a:ext cx="639972" cy="189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Maintenir</a:t>
            </a:r>
          </a:p>
        </p:txBody>
      </p:sp>
      <p:pic>
        <p:nvPicPr>
          <p:cNvPr id="79" name="Image 78">
            <a:extLst>
              <a:ext uri="{FF2B5EF4-FFF2-40B4-BE49-F238E27FC236}">
                <a16:creationId xmlns:a16="http://schemas.microsoft.com/office/drawing/2014/main" id="{3EEA2A70-E7D7-E155-989A-020E055F96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3184" y="5753705"/>
            <a:ext cx="324633" cy="222788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F5499364-6654-2908-D2A1-F06A19E8180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53904" t="-5462" r="-1" b="-2"/>
          <a:stretch/>
        </p:blipFill>
        <p:spPr>
          <a:xfrm>
            <a:off x="5823069" y="5737918"/>
            <a:ext cx="161813" cy="234957"/>
          </a:xfrm>
          <a:prstGeom prst="rect">
            <a:avLst/>
          </a:prstGeom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EB826387-94F3-243F-3712-5B8AC7C336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0841" y="5728121"/>
            <a:ext cx="305811" cy="273956"/>
          </a:xfrm>
          <a:prstGeom prst="rect">
            <a:avLst/>
          </a:prstGeom>
        </p:spPr>
      </p:pic>
      <p:pic>
        <p:nvPicPr>
          <p:cNvPr id="83" name="Image 82">
            <a:extLst>
              <a:ext uri="{FF2B5EF4-FFF2-40B4-BE49-F238E27FC236}">
                <a16:creationId xmlns:a16="http://schemas.microsoft.com/office/drawing/2014/main" id="{85773064-8C4C-3A9D-AA89-FC566FB1D2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67568" y1="47500" x2="67568" y2="4750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7523" y="5774692"/>
            <a:ext cx="167253" cy="180814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F6C0663B-0C0E-9FE2-DE75-A330180DD339}"/>
              </a:ext>
            </a:extLst>
          </p:cNvPr>
          <p:cNvSpPr/>
          <p:nvPr/>
        </p:nvSpPr>
        <p:spPr>
          <a:xfrm>
            <a:off x="9354298" y="1856624"/>
            <a:ext cx="2672267" cy="256397"/>
          </a:xfrm>
          <a:prstGeom prst="rect">
            <a:avLst/>
          </a:prstGeom>
          <a:solidFill>
            <a:srgbClr val="A69F9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Semaine 4  à la dose </a:t>
            </a: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actuelle</a:t>
            </a:r>
            <a:endParaRPr kumimoji="0" lang="en-US" sz="900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B9E7639-93CD-6D8F-0506-FCD976E7DF68}"/>
              </a:ext>
            </a:extLst>
          </p:cNvPr>
          <p:cNvSpPr/>
          <p:nvPr/>
        </p:nvSpPr>
        <p:spPr>
          <a:xfrm>
            <a:off x="7025844" y="3260508"/>
            <a:ext cx="935999" cy="415964"/>
          </a:xfrm>
          <a:prstGeom prst="rect">
            <a:avLst/>
          </a:prstGeom>
          <a:solidFill>
            <a:srgbClr val="FDA97D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FEVG ≥ 50%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34BE855-96C1-C78D-DB49-910A6D00A0AF}"/>
              </a:ext>
            </a:extLst>
          </p:cNvPr>
          <p:cNvSpPr/>
          <p:nvPr/>
        </p:nvSpPr>
        <p:spPr>
          <a:xfrm>
            <a:off x="8217231" y="3256935"/>
            <a:ext cx="935530" cy="417209"/>
          </a:xfrm>
          <a:prstGeom prst="rect">
            <a:avLst/>
          </a:prstGeom>
          <a:solidFill>
            <a:srgbClr val="EEE7E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Reprendre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à 2,5 mg 1x/j</a:t>
            </a:r>
          </a:p>
        </p:txBody>
      </p:sp>
      <p:cxnSp>
        <p:nvCxnSpPr>
          <p:cNvPr id="94" name="Straight Arrow Connector 166">
            <a:extLst>
              <a:ext uri="{FF2B5EF4-FFF2-40B4-BE49-F238E27FC236}">
                <a16:creationId xmlns:a16="http://schemas.microsoft.com/office/drawing/2014/main" id="{1AD17829-A3D3-21D1-59E2-9DE8BA67ABB6}"/>
              </a:ext>
            </a:extLst>
          </p:cNvPr>
          <p:cNvCxnSpPr/>
          <p:nvPr/>
        </p:nvCxnSpPr>
        <p:spPr>
          <a:xfrm>
            <a:off x="8001081" y="3456870"/>
            <a:ext cx="126000" cy="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A1E3A75F-DC5B-9F93-308C-A7DBCAD8F016}"/>
              </a:ext>
            </a:extLst>
          </p:cNvPr>
          <p:cNvSpPr/>
          <p:nvPr/>
        </p:nvSpPr>
        <p:spPr>
          <a:xfrm>
            <a:off x="7025843" y="3850765"/>
            <a:ext cx="935999" cy="415964"/>
          </a:xfrm>
          <a:prstGeom prst="rect">
            <a:avLst/>
          </a:prstGeom>
          <a:solidFill>
            <a:srgbClr val="FDA97D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FEVG &lt; 50%</a:t>
            </a:r>
          </a:p>
        </p:txBody>
      </p:sp>
      <p:cxnSp>
        <p:nvCxnSpPr>
          <p:cNvPr id="99" name="Connector: Elbow 152">
            <a:extLst>
              <a:ext uri="{FF2B5EF4-FFF2-40B4-BE49-F238E27FC236}">
                <a16:creationId xmlns:a16="http://schemas.microsoft.com/office/drawing/2014/main" id="{C8E9918E-F2AC-7135-3497-8F3D80DAFCD4}"/>
              </a:ext>
            </a:extLst>
          </p:cNvPr>
          <p:cNvCxnSpPr>
            <a:cxnSpLocks/>
          </p:cNvCxnSpPr>
          <p:nvPr/>
        </p:nvCxnSpPr>
        <p:spPr>
          <a:xfrm rot="10800000">
            <a:off x="6980465" y="3438924"/>
            <a:ext cx="7200" cy="608996"/>
          </a:xfrm>
          <a:prstGeom prst="bentConnector3">
            <a:avLst>
              <a:gd name="adj1" fmla="val 1800000"/>
            </a:avLst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triangle" w="med" len="sm"/>
            <a:tailEnd type="triangle" w="med" len="sm"/>
          </a:ln>
        </p:spPr>
        <p:style>
          <a:lnRef idx="1">
            <a:srgbClr val="BE2BBB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100" name="Straight Arrow Connector 166">
            <a:extLst>
              <a:ext uri="{FF2B5EF4-FFF2-40B4-BE49-F238E27FC236}">
                <a16:creationId xmlns:a16="http://schemas.microsoft.com/office/drawing/2014/main" id="{428385FF-2BB8-B42C-3494-BC9AD776C523}"/>
              </a:ext>
            </a:extLst>
          </p:cNvPr>
          <p:cNvCxnSpPr/>
          <p:nvPr/>
        </p:nvCxnSpPr>
        <p:spPr>
          <a:xfrm>
            <a:off x="8010606" y="4018845"/>
            <a:ext cx="126000" cy="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101" name="Straight Arrow Connector 166">
            <a:extLst>
              <a:ext uri="{FF2B5EF4-FFF2-40B4-BE49-F238E27FC236}">
                <a16:creationId xmlns:a16="http://schemas.microsoft.com/office/drawing/2014/main" id="{437F9BF6-4603-1761-0BD7-5C2A9A5CCE8D}"/>
              </a:ext>
            </a:extLst>
          </p:cNvPr>
          <p:cNvCxnSpPr/>
          <p:nvPr/>
        </p:nvCxnSpPr>
        <p:spPr>
          <a:xfrm>
            <a:off x="9173523" y="3466395"/>
            <a:ext cx="126000" cy="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pic>
        <p:nvPicPr>
          <p:cNvPr id="110" name="Image 109">
            <a:extLst>
              <a:ext uri="{FF2B5EF4-FFF2-40B4-BE49-F238E27FC236}">
                <a16:creationId xmlns:a16="http://schemas.microsoft.com/office/drawing/2014/main" id="{14A80E9E-0120-9648-7093-27051AF247C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692" b="89744" l="6383" r="89362">
                        <a14:foregroundMark x1="6383" y1="56410" x2="6383" y2="56410"/>
                        <a14:foregroundMark x1="17021" y1="61538" x2="17021" y2="61538"/>
                        <a14:foregroundMark x1="6383" y1="51282" x2="6383" y2="51282"/>
                        <a14:backgroundMark x1="17021" y1="46154" x2="17021" y2="46154"/>
                        <a14:backgroundMark x1="10638" y1="82051" x2="10638" y2="82051"/>
                        <a14:backgroundMark x1="10638" y1="61538" x2="10638" y2="61538"/>
                        <a14:backgroundMark x1="17021" y1="56410" x2="17021" y2="56410"/>
                        <a14:backgroundMark x1="10638" y1="51282" x2="10638" y2="51282"/>
                        <a14:backgroundMark x1="10638" y1="56410" x2="10638" y2="5641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9367" t="8128" r="18037" b="22567"/>
          <a:stretch/>
        </p:blipFill>
        <p:spPr>
          <a:xfrm>
            <a:off x="11327396" y="5775234"/>
            <a:ext cx="152748" cy="168488"/>
          </a:xfrm>
          <a:prstGeom prst="rect">
            <a:avLst/>
          </a:prstGeom>
        </p:spPr>
      </p:pic>
      <p:pic>
        <p:nvPicPr>
          <p:cNvPr id="160" name="Image 159">
            <a:extLst>
              <a:ext uri="{FF2B5EF4-FFF2-40B4-BE49-F238E27FC236}">
                <a16:creationId xmlns:a16="http://schemas.microsoft.com/office/drawing/2014/main" id="{37CDB806-B472-D223-790F-6A5D7AF450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2628" y="4685122"/>
            <a:ext cx="156296" cy="141411"/>
          </a:xfrm>
          <a:prstGeom prst="rect">
            <a:avLst/>
          </a:prstGeom>
        </p:spPr>
      </p:pic>
      <p:pic>
        <p:nvPicPr>
          <p:cNvPr id="161" name="Image 160">
            <a:extLst>
              <a:ext uri="{FF2B5EF4-FFF2-40B4-BE49-F238E27FC236}">
                <a16:creationId xmlns:a16="http://schemas.microsoft.com/office/drawing/2014/main" id="{1BE669AE-04B9-E866-8D67-FE9F45DA57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7984" y="4599491"/>
            <a:ext cx="156296" cy="141411"/>
          </a:xfrm>
          <a:prstGeom prst="rect">
            <a:avLst/>
          </a:prstGeom>
        </p:spPr>
      </p:pic>
      <p:pic>
        <p:nvPicPr>
          <p:cNvPr id="162" name="Image 161">
            <a:extLst>
              <a:ext uri="{FF2B5EF4-FFF2-40B4-BE49-F238E27FC236}">
                <a16:creationId xmlns:a16="http://schemas.microsoft.com/office/drawing/2014/main" id="{AF32F960-76A3-9939-EB61-BC68BD2C5B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7744" y="4305438"/>
            <a:ext cx="156296" cy="141411"/>
          </a:xfrm>
          <a:prstGeom prst="rect">
            <a:avLst/>
          </a:prstGeom>
        </p:spPr>
      </p:pic>
      <p:pic>
        <p:nvPicPr>
          <p:cNvPr id="163" name="Image 162">
            <a:extLst>
              <a:ext uri="{FF2B5EF4-FFF2-40B4-BE49-F238E27FC236}">
                <a16:creationId xmlns:a16="http://schemas.microsoft.com/office/drawing/2014/main" id="{3CCD0D0E-7C82-3486-126D-6659372E13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2703" y="2714431"/>
            <a:ext cx="156296" cy="141411"/>
          </a:xfrm>
          <a:prstGeom prst="rect">
            <a:avLst/>
          </a:prstGeom>
        </p:spPr>
      </p:pic>
      <p:pic>
        <p:nvPicPr>
          <p:cNvPr id="164" name="Image 163">
            <a:extLst>
              <a:ext uri="{FF2B5EF4-FFF2-40B4-BE49-F238E27FC236}">
                <a16:creationId xmlns:a16="http://schemas.microsoft.com/office/drawing/2014/main" id="{D980E045-DAAE-385C-28BD-FDE8416C3CC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6" b="87988" l="24752" r="87419">
                        <a14:foregroundMark x1="86667" y1="51111" x2="86667" y2="51111"/>
                      </a14:backgroundRemoval>
                    </a14:imgEffect>
                  </a14:imgLayer>
                </a14:imgProps>
              </a:ext>
            </a:extLst>
          </a:blip>
          <a:srcRect l="16919" r="4747" b="2235"/>
          <a:stretch/>
        </p:blipFill>
        <p:spPr>
          <a:xfrm>
            <a:off x="8210768" y="3312031"/>
            <a:ext cx="134504" cy="175426"/>
          </a:xfrm>
          <a:prstGeom prst="rect">
            <a:avLst/>
          </a:prstGeom>
        </p:spPr>
      </p:pic>
      <p:pic>
        <p:nvPicPr>
          <p:cNvPr id="166" name="Image 165">
            <a:extLst>
              <a:ext uri="{FF2B5EF4-FFF2-40B4-BE49-F238E27FC236}">
                <a16:creationId xmlns:a16="http://schemas.microsoft.com/office/drawing/2014/main" id="{455BE07C-0441-084E-9544-8D82DFD8DD4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67568" y1="47500" x2="67568" y2="4750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68973" y="3937863"/>
            <a:ext cx="105754" cy="114329"/>
          </a:xfrm>
          <a:prstGeom prst="rect">
            <a:avLst/>
          </a:prstGeom>
        </p:spPr>
      </p:pic>
      <p:pic>
        <p:nvPicPr>
          <p:cNvPr id="167" name="Image 166">
            <a:extLst>
              <a:ext uri="{FF2B5EF4-FFF2-40B4-BE49-F238E27FC236}">
                <a16:creationId xmlns:a16="http://schemas.microsoft.com/office/drawing/2014/main" id="{C36BEB56-EE6A-C780-0F07-8212DAE654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67568" y1="47500" x2="67568" y2="4750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8139" y="3651970"/>
            <a:ext cx="105754" cy="114329"/>
          </a:xfrm>
          <a:prstGeom prst="rect">
            <a:avLst/>
          </a:prstGeom>
        </p:spPr>
      </p:pic>
      <p:cxnSp>
        <p:nvCxnSpPr>
          <p:cNvPr id="168" name="Straight Arrow Connector 169">
            <a:extLst>
              <a:ext uri="{FF2B5EF4-FFF2-40B4-BE49-F238E27FC236}">
                <a16:creationId xmlns:a16="http://schemas.microsoft.com/office/drawing/2014/main" id="{7F0618C9-DD6F-4495-F259-957B74FEE831}"/>
              </a:ext>
            </a:extLst>
          </p:cNvPr>
          <p:cNvCxnSpPr/>
          <p:nvPr/>
        </p:nvCxnSpPr>
        <p:spPr>
          <a:xfrm>
            <a:off x="5738699" y="2740484"/>
            <a:ext cx="108000" cy="0"/>
          </a:xfrm>
          <a:prstGeom prst="straightConnector1">
            <a:avLst/>
          </a:prstGeom>
          <a:ln w="25400" cap="flat">
            <a:solidFill>
              <a:schemeClr val="bg2">
                <a:lumMod val="50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pic>
        <p:nvPicPr>
          <p:cNvPr id="177" name="Image 176">
            <a:extLst>
              <a:ext uri="{FF2B5EF4-FFF2-40B4-BE49-F238E27FC236}">
                <a16:creationId xmlns:a16="http://schemas.microsoft.com/office/drawing/2014/main" id="{CC4030F5-FC2C-1EB8-089A-6B37F788C0F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67568" y1="47500" x2="67568" y2="4750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4169" y="2964092"/>
            <a:ext cx="105754" cy="114329"/>
          </a:xfrm>
          <a:prstGeom prst="rect">
            <a:avLst/>
          </a:prstGeom>
        </p:spPr>
      </p:pic>
      <p:sp>
        <p:nvSpPr>
          <p:cNvPr id="178" name="ZoneTexte 177">
            <a:extLst>
              <a:ext uri="{FF2B5EF4-FFF2-40B4-BE49-F238E27FC236}">
                <a16:creationId xmlns:a16="http://schemas.microsoft.com/office/drawing/2014/main" id="{5AC2A816-EAAB-9264-D368-29ADD31BE0E9}"/>
              </a:ext>
            </a:extLst>
          </p:cNvPr>
          <p:cNvSpPr txBox="1"/>
          <p:nvPr/>
        </p:nvSpPr>
        <p:spPr>
          <a:xfrm>
            <a:off x="140470" y="5447256"/>
            <a:ext cx="94251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AF3DB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 Interrompre le traitement si, lors d’une visite clinique, la FEVG est &lt; 50 % ; reprendre le traitement après 4 semaines si la FEVG est ≥ 50 % (voir figure 5).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774F33-E8E9-BB71-0389-58E8518E49D9}"/>
              </a:ext>
            </a:extLst>
          </p:cNvPr>
          <p:cNvSpPr/>
          <p:nvPr/>
        </p:nvSpPr>
        <p:spPr>
          <a:xfrm>
            <a:off x="9307073" y="4237356"/>
            <a:ext cx="2719492" cy="402129"/>
          </a:xfrm>
          <a:prstGeom prst="rect">
            <a:avLst/>
          </a:prstGeom>
          <a:solidFill>
            <a:srgbClr val="EEE7E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  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Maintenir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à 2,5mg 1x/j pendant les 8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semaines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suivantes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sauf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si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FEVG &lt; 50%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23ECE55-B39F-9067-7289-F8D99B82DA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3368" y="4306844"/>
            <a:ext cx="233593" cy="1414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D6E769-1612-0439-FF07-A9AA4D34E2A7}"/>
              </a:ext>
            </a:extLst>
          </p:cNvPr>
          <p:cNvSpPr/>
          <p:nvPr/>
        </p:nvSpPr>
        <p:spPr>
          <a:xfrm>
            <a:off x="9307073" y="3231668"/>
            <a:ext cx="2719492" cy="779799"/>
          </a:xfrm>
          <a:prstGeom prst="rect">
            <a:avLst/>
          </a:prstGeom>
          <a:noFill/>
          <a:ln w="19050">
            <a:solidFill>
              <a:srgbClr val="DAC5C5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Vérifier à nouveau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l’état clinique,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le gradient CCVG avec manœuvre de Valsalva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la FEVG</a:t>
            </a:r>
          </a:p>
        </p:txBody>
      </p:sp>
      <p:cxnSp>
        <p:nvCxnSpPr>
          <p:cNvPr id="10" name="Straight Arrow Connector 86">
            <a:extLst>
              <a:ext uri="{FF2B5EF4-FFF2-40B4-BE49-F238E27FC236}">
                <a16:creationId xmlns:a16="http://schemas.microsoft.com/office/drawing/2014/main" id="{ABFFF408-7E09-B9E8-FA9D-B6594829FBAE}"/>
              </a:ext>
            </a:extLst>
          </p:cNvPr>
          <p:cNvCxnSpPr>
            <a:cxnSpLocks/>
          </p:cNvCxnSpPr>
          <p:nvPr/>
        </p:nvCxnSpPr>
        <p:spPr>
          <a:xfrm>
            <a:off x="10880296" y="4028532"/>
            <a:ext cx="0" cy="10800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033AC4E-F10C-5A63-E9B8-91C40856DC7B}"/>
              </a:ext>
            </a:extLst>
          </p:cNvPr>
          <p:cNvSpPr/>
          <p:nvPr/>
        </p:nvSpPr>
        <p:spPr>
          <a:xfrm>
            <a:off x="212963" y="1856624"/>
            <a:ext cx="1966194" cy="256397"/>
          </a:xfrm>
          <a:prstGeom prst="rect">
            <a:avLst/>
          </a:prstGeom>
          <a:solidFill>
            <a:srgbClr val="A69F9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J1</a:t>
            </a:r>
            <a:endParaRPr kumimoji="0" lang="en-US" sz="900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BB6AF4-96C1-D0E5-2744-ABF61470B22F}"/>
              </a:ext>
            </a:extLst>
          </p:cNvPr>
          <p:cNvSpPr/>
          <p:nvPr/>
        </p:nvSpPr>
        <p:spPr>
          <a:xfrm>
            <a:off x="1275842" y="3472017"/>
            <a:ext cx="935530" cy="417209"/>
          </a:xfrm>
          <a:prstGeom prst="rect">
            <a:avLst/>
          </a:prstGeom>
          <a:solidFill>
            <a:srgbClr val="EEE7E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Instaurer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2,5 mg 1x/j</a:t>
            </a:r>
          </a:p>
        </p:txBody>
      </p:sp>
      <p:pic>
        <p:nvPicPr>
          <p:cNvPr id="165" name="Image 164">
            <a:extLst>
              <a:ext uri="{FF2B5EF4-FFF2-40B4-BE49-F238E27FC236}">
                <a16:creationId xmlns:a16="http://schemas.microsoft.com/office/drawing/2014/main" id="{648CD5CD-80CE-4795-5A94-C9DF61EF22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6" b="87988" l="24752" r="87419">
                        <a14:foregroundMark x1="86667" y1="51111" x2="86667" y2="51111"/>
                      </a14:backgroundRemoval>
                    </a14:imgEffect>
                  </a14:imgLayer>
                </a14:imgProps>
              </a:ext>
            </a:extLst>
          </a:blip>
          <a:srcRect l="16919" r="4747" b="2235"/>
          <a:stretch/>
        </p:blipFill>
        <p:spPr>
          <a:xfrm>
            <a:off x="1317989" y="3530111"/>
            <a:ext cx="134504" cy="175426"/>
          </a:xfrm>
          <a:prstGeom prst="rect">
            <a:avLst/>
          </a:prstGeom>
        </p:spPr>
      </p:pic>
      <p:cxnSp>
        <p:nvCxnSpPr>
          <p:cNvPr id="47" name="Straight Arrow Connector 166">
            <a:extLst>
              <a:ext uri="{FF2B5EF4-FFF2-40B4-BE49-F238E27FC236}">
                <a16:creationId xmlns:a16="http://schemas.microsoft.com/office/drawing/2014/main" id="{114EEFBE-152C-6813-18A2-B170DD60AF15}"/>
              </a:ext>
            </a:extLst>
          </p:cNvPr>
          <p:cNvCxnSpPr/>
          <p:nvPr/>
        </p:nvCxnSpPr>
        <p:spPr>
          <a:xfrm>
            <a:off x="1125121" y="3690890"/>
            <a:ext cx="126000" cy="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C0E5866F-A5A3-A26B-D860-8C20B828153B}"/>
              </a:ext>
            </a:extLst>
          </p:cNvPr>
          <p:cNvSpPr/>
          <p:nvPr/>
        </p:nvSpPr>
        <p:spPr>
          <a:xfrm>
            <a:off x="212963" y="3482908"/>
            <a:ext cx="935999" cy="415964"/>
          </a:xfrm>
          <a:prstGeom prst="rect">
            <a:avLst/>
          </a:prstGeom>
          <a:solidFill>
            <a:srgbClr val="FDA97D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FEVG ≥ 55%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ABAA221-0C7A-00D9-71AA-AE744E5BC1D1}"/>
              </a:ext>
            </a:extLst>
          </p:cNvPr>
          <p:cNvSpPr/>
          <p:nvPr/>
        </p:nvSpPr>
        <p:spPr>
          <a:xfrm>
            <a:off x="1273605" y="4755827"/>
            <a:ext cx="935530" cy="4172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Ne pas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initier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/>
              <a:ea typeface="MS Mincho" panose="02020609040205080304" pitchFamily="49" charset="-128"/>
              <a:cs typeface="+mn-cs"/>
            </a:endParaRPr>
          </a:p>
        </p:txBody>
      </p:sp>
      <p:pic>
        <p:nvPicPr>
          <p:cNvPr id="111" name="Image 110">
            <a:extLst>
              <a:ext uri="{FF2B5EF4-FFF2-40B4-BE49-F238E27FC236}">
                <a16:creationId xmlns:a16="http://schemas.microsoft.com/office/drawing/2014/main" id="{07D80059-3A3C-34D9-4E70-D0CCF11437B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692" b="89744" l="6383" r="89362">
                        <a14:foregroundMark x1="6383" y1="56410" x2="6383" y2="56410"/>
                        <a14:foregroundMark x1="17021" y1="61538" x2="17021" y2="61538"/>
                        <a14:foregroundMark x1="6383" y1="51282" x2="6383" y2="51282"/>
                        <a14:backgroundMark x1="17021" y1="46154" x2="17021" y2="46154"/>
                        <a14:backgroundMark x1="10638" y1="82051" x2="10638" y2="82051"/>
                        <a14:backgroundMark x1="10638" y1="61538" x2="10638" y2="61538"/>
                        <a14:backgroundMark x1="17021" y1="56410" x2="17021" y2="56410"/>
                        <a14:backgroundMark x1="10638" y1="51282" x2="10638" y2="51282"/>
                        <a14:backgroundMark x1="10638" y1="56410" x2="10638" y2="5641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9367" t="8128" r="18037" b="22567"/>
          <a:stretch/>
        </p:blipFill>
        <p:spPr>
          <a:xfrm flipH="1">
            <a:off x="1291283" y="4924185"/>
            <a:ext cx="85827" cy="94671"/>
          </a:xfrm>
          <a:prstGeom prst="rect">
            <a:avLst/>
          </a:prstGeom>
        </p:spPr>
      </p:pic>
      <p:pic>
        <p:nvPicPr>
          <p:cNvPr id="17" name="Picture 35" descr="Icon&#10;&#10;Description automatically generated">
            <a:extLst>
              <a:ext uri="{FF2B5EF4-FFF2-40B4-BE49-F238E27FC236}">
                <a16:creationId xmlns:a16="http://schemas.microsoft.com/office/drawing/2014/main" id="{54049538-6510-26FC-2623-F92E8BE9E6E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5295" y="4109568"/>
            <a:ext cx="352095" cy="352095"/>
          </a:xfrm>
          <a:prstGeom prst="rect">
            <a:avLst/>
          </a:prstGeom>
        </p:spPr>
      </p:pic>
      <p:cxnSp>
        <p:nvCxnSpPr>
          <p:cNvPr id="51" name="Straight Arrow Connector 166">
            <a:extLst>
              <a:ext uri="{FF2B5EF4-FFF2-40B4-BE49-F238E27FC236}">
                <a16:creationId xmlns:a16="http://schemas.microsoft.com/office/drawing/2014/main" id="{E9E47C76-967F-7491-D715-6F540A88B271}"/>
              </a:ext>
            </a:extLst>
          </p:cNvPr>
          <p:cNvCxnSpPr/>
          <p:nvPr/>
        </p:nvCxnSpPr>
        <p:spPr>
          <a:xfrm>
            <a:off x="1125121" y="4969433"/>
            <a:ext cx="126000" cy="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5644CDF2-23B0-6C42-8297-5EF3E393A5D5}"/>
              </a:ext>
            </a:extLst>
          </p:cNvPr>
          <p:cNvSpPr/>
          <p:nvPr/>
        </p:nvSpPr>
        <p:spPr>
          <a:xfrm>
            <a:off x="212963" y="4761451"/>
            <a:ext cx="935999" cy="415964"/>
          </a:xfrm>
          <a:prstGeom prst="rect">
            <a:avLst/>
          </a:prstGeom>
          <a:solidFill>
            <a:srgbClr val="FDA97D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FEVG &lt; 55%</a:t>
            </a:r>
          </a:p>
        </p:txBody>
      </p:sp>
    </p:spTree>
    <p:extLst>
      <p:ext uri="{BB962C8B-B14F-4D97-AF65-F5344CB8AC3E}">
        <p14:creationId xmlns:p14="http://schemas.microsoft.com/office/powerpoint/2010/main" val="16399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C0CA4DC-E2EA-E203-FFF7-C15B1AD12EA3}"/>
              </a:ext>
            </a:extLst>
          </p:cNvPr>
          <p:cNvSpPr/>
          <p:nvPr/>
        </p:nvSpPr>
        <p:spPr>
          <a:xfrm>
            <a:off x="0" y="3955495"/>
            <a:ext cx="12192000" cy="2075653"/>
          </a:xfrm>
          <a:prstGeom prst="rect">
            <a:avLst/>
          </a:prstGeom>
          <a:solidFill>
            <a:srgbClr val="EEE7E7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653AC79-C040-A840-EB2D-F427692E8AF6}"/>
              </a:ext>
            </a:extLst>
          </p:cNvPr>
          <p:cNvSpPr>
            <a:spLocks/>
          </p:cNvSpPr>
          <p:nvPr/>
        </p:nvSpPr>
        <p:spPr>
          <a:xfrm>
            <a:off x="155118" y="1667451"/>
            <a:ext cx="11906250" cy="4010942"/>
          </a:xfrm>
          <a:prstGeom prst="rect">
            <a:avLst/>
          </a:prstGeom>
          <a:solidFill>
            <a:schemeClr val="bg1"/>
          </a:solidFill>
          <a:ln w="6350">
            <a:solidFill>
              <a:srgbClr val="A69F9F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lIns="182880" tIns="137160" rIns="182880" bIns="45720" rtlCol="0" anchor="t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92BCE1-5502-424E-8CE2-FFC8C392807E}"/>
              </a:ext>
            </a:extLst>
          </p:cNvPr>
          <p:cNvSpPr/>
          <p:nvPr/>
        </p:nvSpPr>
        <p:spPr>
          <a:xfrm>
            <a:off x="4909889" y="4332935"/>
            <a:ext cx="1803315" cy="379063"/>
          </a:xfrm>
          <a:prstGeom prst="rect">
            <a:avLst/>
          </a:prstGeom>
          <a:solidFill>
            <a:srgbClr val="EEE7E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Augmentation à 5 mg</a:t>
            </a:r>
            <a:r>
              <a:rPr kumimoji="0" lang="fr-FR" sz="900" b="0" i="0" u="none" strike="noStrike" kern="1200" cap="none" spc="0" normalizeH="0" baseline="3000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$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/>
              <a:ea typeface="MS Mincho" panose="02020609040205080304" pitchFamily="49" charset="-128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15FABA-CBA4-39D9-A62A-6C9BF8013F30}"/>
              </a:ext>
            </a:extLst>
          </p:cNvPr>
          <p:cNvSpPr/>
          <p:nvPr/>
        </p:nvSpPr>
        <p:spPr>
          <a:xfrm>
            <a:off x="4916024" y="3273652"/>
            <a:ext cx="1791045" cy="540001"/>
          </a:xfrm>
          <a:prstGeom prst="rect">
            <a:avLst/>
          </a:prstGeom>
          <a:solidFill>
            <a:srgbClr val="EEE7E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      Maintenir la dose actuelle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/>
              <a:ea typeface="MS Mincho" panose="02020609040205080304" pitchFamily="49" charset="-128"/>
              <a:cs typeface="+mn-cs"/>
            </a:endParaRPr>
          </a:p>
        </p:txBody>
      </p:sp>
      <p:sp>
        <p:nvSpPr>
          <p:cNvPr id="35" name="Rectangle 34">
            <a:hlinkClick r:id="rId3" action="ppaction://hlinksldjump"/>
            <a:extLst>
              <a:ext uri="{FF2B5EF4-FFF2-40B4-BE49-F238E27FC236}">
                <a16:creationId xmlns:a16="http://schemas.microsoft.com/office/drawing/2014/main" id="{CEF71661-8923-D6FC-360D-F4A13B7CECA4}"/>
              </a:ext>
            </a:extLst>
          </p:cNvPr>
          <p:cNvSpPr/>
          <p:nvPr/>
        </p:nvSpPr>
        <p:spPr>
          <a:xfrm>
            <a:off x="4916024" y="2288514"/>
            <a:ext cx="1791044" cy="540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Interruption du traitement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/>
              <a:ea typeface="MS Mincho" panose="02020609040205080304" pitchFamily="49" charset="-128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FD7E798-2BE9-4434-9BAD-0A4D4B846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44314"/>
            <a:ext cx="11761585" cy="914400"/>
          </a:xfrm>
        </p:spPr>
        <p:txBody>
          <a:bodyPr>
            <a:normAutofit fontScale="90000"/>
          </a:bodyPr>
          <a:lstStyle/>
          <a:p>
            <a:r>
              <a:rPr lang="fr-FR" dirty="0"/>
              <a:t>Posologie : </a:t>
            </a:r>
            <a:r>
              <a:rPr lang="fr-FR" dirty="0">
                <a:solidFill>
                  <a:schemeClr val="accent1"/>
                </a:solidFill>
              </a:rPr>
              <a:t>Maintenance</a:t>
            </a:r>
            <a:r>
              <a:rPr lang="fr-FR" dirty="0"/>
              <a:t>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Times New Roman" panose="02020603050405020304" pitchFamily="18" charset="0"/>
                <a:cs typeface="+mn-cs"/>
              </a:rPr>
              <a:t>phénotype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Times New Roman" panose="02020603050405020304" pitchFamily="18" charset="0"/>
                <a:cs typeface="+mn-cs"/>
              </a:rPr>
              <a:t>métaboliseur lent du CYP2C19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06C971-01BC-4B06-8AC4-56CF0CB701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CCVG, chambre de chasse ventriculaire gauche; FEVG, fraction d’éjection ventriculaire gauche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rebuchet MS" panose="020B0603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European Summary of Product Characteristics, CAMZYOS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®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(</a:t>
            </a:r>
            <a:r>
              <a:rPr lang="en-US" sz="900" dirty="0"/>
              <a:t>mavacamten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)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site EMA consulté le 13/03/2024: https://www.ema.europa.eu/en/documents/product-information/camzyos-epar-product-information_fr.pdf</a:t>
            </a:r>
          </a:p>
        </p:txBody>
      </p:sp>
      <p:grpSp>
        <p:nvGrpSpPr>
          <p:cNvPr id="52" name="Group 2">
            <a:extLst>
              <a:ext uri="{FF2B5EF4-FFF2-40B4-BE49-F238E27FC236}">
                <a16:creationId xmlns:a16="http://schemas.microsoft.com/office/drawing/2014/main" id="{1A4686DC-E029-4FCD-8B92-64A1D5C5C1F9}"/>
              </a:ext>
            </a:extLst>
          </p:cNvPr>
          <p:cNvGrpSpPr/>
          <p:nvPr/>
        </p:nvGrpSpPr>
        <p:grpSpPr>
          <a:xfrm>
            <a:off x="1400121" y="1768431"/>
            <a:ext cx="5341613" cy="3013894"/>
            <a:chOff x="1798282" y="1974022"/>
            <a:chExt cx="5341613" cy="256599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DA3334A-79CD-407D-A8F4-897401B94651}"/>
                </a:ext>
              </a:extLst>
            </p:cNvPr>
            <p:cNvSpPr/>
            <p:nvPr/>
          </p:nvSpPr>
          <p:spPr>
            <a:xfrm>
              <a:off x="3421400" y="1974022"/>
              <a:ext cx="3718495" cy="261062"/>
            </a:xfrm>
            <a:prstGeom prst="rect">
              <a:avLst/>
            </a:prstGeom>
            <a:solidFill>
              <a:srgbClr val="A69F9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Semaine 12 + toutes les 12 semaines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CE3514A-7843-4BEA-8881-4B68582377C5}"/>
                </a:ext>
              </a:extLst>
            </p:cNvPr>
            <p:cNvSpPr/>
            <p:nvPr/>
          </p:nvSpPr>
          <p:spPr>
            <a:xfrm>
              <a:off x="3473769" y="2408947"/>
              <a:ext cx="1622211" cy="429100"/>
            </a:xfrm>
            <a:prstGeom prst="rect">
              <a:avLst/>
            </a:prstGeom>
            <a:solidFill>
              <a:srgbClr val="FDA97D"/>
            </a:solidFill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"/>
                  <a:ea typeface="MS Mincho" panose="02020609040205080304" pitchFamily="49" charset="-128"/>
                  <a:cs typeface="+mn-cs"/>
                </a:rPr>
                <a:t>FEVG &lt; 50 %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A740134-4BF8-4AC1-A804-4EAF036199E6}"/>
                </a:ext>
              </a:extLst>
            </p:cNvPr>
            <p:cNvSpPr/>
            <p:nvPr/>
          </p:nvSpPr>
          <p:spPr>
            <a:xfrm>
              <a:off x="1798282" y="3034031"/>
              <a:ext cx="1407443" cy="765799"/>
            </a:xfrm>
            <a:prstGeom prst="rect">
              <a:avLst/>
            </a:prstGeom>
            <a:solidFill>
              <a:srgbClr val="EEE7E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"/>
                  <a:ea typeface="MS Mincho" panose="02020609040205080304" pitchFamily="49" charset="-128"/>
                  <a:cs typeface="+mn-cs"/>
                </a:rPr>
                <a:t>Dose actuelle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"/>
                  <a:ea typeface="MS Mincho" panose="02020609040205080304" pitchFamily="49" charset="-128"/>
                  <a:cs typeface="+mn-cs"/>
                </a:rPr>
                <a:t>(aucune interruption du traitement)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E9682F3-6436-46BE-B903-491AC457DA5D}"/>
                </a:ext>
              </a:extLst>
            </p:cNvPr>
            <p:cNvSpPr/>
            <p:nvPr/>
          </p:nvSpPr>
          <p:spPr>
            <a:xfrm>
              <a:off x="3471249" y="4110915"/>
              <a:ext cx="1627251" cy="429100"/>
            </a:xfrm>
            <a:prstGeom prst="rect">
              <a:avLst/>
            </a:prstGeom>
            <a:solidFill>
              <a:srgbClr val="FDA97D"/>
            </a:solidFill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"/>
                  <a:ea typeface="MS Mincho" panose="02020609040205080304" pitchFamily="49" charset="-128"/>
                  <a:cs typeface="+mn-cs"/>
                </a:rPr>
                <a:t>FEVG ≥ 55 % +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"/>
                  <a:ea typeface="MS Mincho" panose="02020609040205080304" pitchFamily="49" charset="-128"/>
                  <a:cs typeface="+mn-cs"/>
                </a:rPr>
                <a:t>gradient CCVG ≥ 30 </a:t>
              </a:r>
              <a:r>
                <a:rPr kumimoji="0" lang="fr-FR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"/>
                  <a:ea typeface="MS Mincho" panose="02020609040205080304" pitchFamily="49" charset="-128"/>
                  <a:cs typeface="+mn-cs"/>
                </a:rPr>
                <a:t>mmHg</a:t>
              </a:r>
              <a:endPara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endParaRPr>
            </a:p>
          </p:txBody>
        </p:sp>
        <p:cxnSp>
          <p:nvCxnSpPr>
            <p:cNvPr id="58" name="Connector: Elbow 124">
              <a:extLst>
                <a:ext uri="{FF2B5EF4-FFF2-40B4-BE49-F238E27FC236}">
                  <a16:creationId xmlns:a16="http://schemas.microsoft.com/office/drawing/2014/main" id="{6D0741F7-D2FF-4BDC-BBE9-F5627BA5BA7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419326" y="2498443"/>
              <a:ext cx="9062" cy="1800000"/>
            </a:xfrm>
            <a:prstGeom prst="bentConnector3">
              <a:avLst>
                <a:gd name="adj1" fmla="val 1800000"/>
              </a:avLst>
            </a:prstGeom>
            <a:ln w="25400" cap="flat">
              <a:noFill/>
              <a:miter lim="800000"/>
              <a:headEnd type="triangle" w="med" len="sm"/>
              <a:tailEnd type="triangle" w="med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rgbClr val="BE2BBB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CE80063-891F-4332-8BDE-76152D2761AC}"/>
                </a:ext>
              </a:extLst>
            </p:cNvPr>
            <p:cNvSpPr/>
            <p:nvPr/>
          </p:nvSpPr>
          <p:spPr>
            <a:xfrm>
              <a:off x="3469237" y="2975704"/>
              <a:ext cx="1631275" cy="429100"/>
            </a:xfrm>
            <a:prstGeom prst="rect">
              <a:avLst/>
            </a:prstGeom>
            <a:solidFill>
              <a:srgbClr val="FDA97D"/>
            </a:solidFill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"/>
                  <a:ea typeface="MS Mincho" panose="02020609040205080304" pitchFamily="49" charset="-128"/>
                  <a:cs typeface="+mn-cs"/>
                </a:rPr>
                <a:t>50 ≤ FEVG</a:t>
              </a: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BE2BBB"/>
                  </a:solidFill>
                  <a:effectLst/>
                  <a:uLnTx/>
                  <a:uFillTx/>
                  <a:latin typeface="Trebuchet MS"/>
                  <a:ea typeface="MS Mincho" panose="02020609040205080304" pitchFamily="49" charset="-128"/>
                  <a:cs typeface="+mn-cs"/>
                </a:rPr>
                <a:t>*</a:t>
              </a: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"/>
                  <a:ea typeface="MS Mincho" panose="02020609040205080304" pitchFamily="49" charset="-128"/>
                  <a:cs typeface="+mn-cs"/>
                </a:rPr>
                <a:t> ≤ 55 % </a:t>
              </a:r>
            </a:p>
          </p:txBody>
        </p:sp>
        <p:cxnSp>
          <p:nvCxnSpPr>
            <p:cNvPr id="62" name="Straight Arrow Connector 4">
              <a:extLst>
                <a:ext uri="{FF2B5EF4-FFF2-40B4-BE49-F238E27FC236}">
                  <a16:creationId xmlns:a16="http://schemas.microsoft.com/office/drawing/2014/main" id="{949E62C2-A242-4A0C-91E6-8402E2C4824D}"/>
                </a:ext>
              </a:extLst>
            </p:cNvPr>
            <p:cNvCxnSpPr/>
            <p:nvPr/>
          </p:nvCxnSpPr>
          <p:spPr>
            <a:xfrm>
              <a:off x="3251757" y="3163268"/>
              <a:ext cx="162000" cy="0"/>
            </a:xfrm>
            <a:prstGeom prst="straightConnector1">
              <a:avLst/>
            </a:prstGeom>
            <a:ln w="25400" cap="flat">
              <a:noFill/>
              <a:miter lim="800000"/>
              <a:headEnd type="none" w="med" len="sm"/>
              <a:tailEnd type="triangle" w="med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  <p:cxnSp>
          <p:nvCxnSpPr>
            <p:cNvPr id="64" name="Straight Arrow Connector 85">
              <a:extLst>
                <a:ext uri="{FF2B5EF4-FFF2-40B4-BE49-F238E27FC236}">
                  <a16:creationId xmlns:a16="http://schemas.microsoft.com/office/drawing/2014/main" id="{B91A70C1-0EE9-4643-8D6B-161F279256FD}"/>
                </a:ext>
              </a:extLst>
            </p:cNvPr>
            <p:cNvCxnSpPr/>
            <p:nvPr/>
          </p:nvCxnSpPr>
          <p:spPr>
            <a:xfrm>
              <a:off x="5116895" y="2634488"/>
              <a:ext cx="162000" cy="0"/>
            </a:xfrm>
            <a:prstGeom prst="straightConnector1">
              <a:avLst/>
            </a:prstGeom>
            <a:ln w="25400" cap="flat">
              <a:noFill/>
              <a:miter lim="800000"/>
              <a:headEnd type="none" w="med" len="sm"/>
              <a:tailEnd type="triangle" w="med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36498B32-21E4-AFCF-FD17-73181165FB23}"/>
              </a:ext>
            </a:extLst>
          </p:cNvPr>
          <p:cNvSpPr/>
          <p:nvPr/>
        </p:nvSpPr>
        <p:spPr>
          <a:xfrm>
            <a:off x="3063161" y="3610077"/>
            <a:ext cx="1631275" cy="504000"/>
          </a:xfrm>
          <a:prstGeom prst="rect">
            <a:avLst/>
          </a:prstGeom>
          <a:solidFill>
            <a:srgbClr val="FDA97D"/>
          </a:solidFill>
          <a:ln w="19050"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FEVG &gt; 55 % 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gradient CCVG &lt; 30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mmHg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/>
              <a:ea typeface="MS Mincho" panose="02020609040205080304" pitchFamily="49" charset="-128"/>
              <a:cs typeface="+mn-cs"/>
            </a:endParaRPr>
          </a:p>
        </p:txBody>
      </p:sp>
      <p:sp>
        <p:nvSpPr>
          <p:cNvPr id="85" name="TextBox 139">
            <a:extLst>
              <a:ext uri="{FF2B5EF4-FFF2-40B4-BE49-F238E27FC236}">
                <a16:creationId xmlns:a16="http://schemas.microsoft.com/office/drawing/2014/main" id="{CA5F1693-45B7-2329-EAF4-1D174B36BF8A}"/>
              </a:ext>
            </a:extLst>
          </p:cNvPr>
          <p:cNvSpPr txBox="1"/>
          <p:nvPr/>
        </p:nvSpPr>
        <p:spPr>
          <a:xfrm>
            <a:off x="3738077" y="2107918"/>
            <a:ext cx="2376565" cy="12465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Gradient CCVG avec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manoeuvre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de Valsalva </a:t>
            </a:r>
          </a:p>
        </p:txBody>
      </p:sp>
      <p:cxnSp>
        <p:nvCxnSpPr>
          <p:cNvPr id="90" name="Straight Arrow Connector 86">
            <a:extLst>
              <a:ext uri="{FF2B5EF4-FFF2-40B4-BE49-F238E27FC236}">
                <a16:creationId xmlns:a16="http://schemas.microsoft.com/office/drawing/2014/main" id="{DD9D2617-40FF-947F-761B-D00F742CF352}"/>
              </a:ext>
            </a:extLst>
          </p:cNvPr>
          <p:cNvCxnSpPr/>
          <p:nvPr/>
        </p:nvCxnSpPr>
        <p:spPr>
          <a:xfrm>
            <a:off x="4699684" y="4524766"/>
            <a:ext cx="162000" cy="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98" name="Connecteur : en angle 97">
            <a:extLst>
              <a:ext uri="{FF2B5EF4-FFF2-40B4-BE49-F238E27FC236}">
                <a16:creationId xmlns:a16="http://schemas.microsoft.com/office/drawing/2014/main" id="{07F73766-99D3-C4B5-31FE-7701C211A541}"/>
              </a:ext>
            </a:extLst>
          </p:cNvPr>
          <p:cNvCxnSpPr>
            <a:cxnSpLocks/>
          </p:cNvCxnSpPr>
          <p:nvPr/>
        </p:nvCxnSpPr>
        <p:spPr>
          <a:xfrm flipV="1">
            <a:off x="4711199" y="3515078"/>
            <a:ext cx="180000" cy="396000"/>
          </a:xfrm>
          <a:prstGeom prst="bentConnector3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103" name="Connecteur : en angle 102">
            <a:extLst>
              <a:ext uri="{FF2B5EF4-FFF2-40B4-BE49-F238E27FC236}">
                <a16:creationId xmlns:a16="http://schemas.microsoft.com/office/drawing/2014/main" id="{C54A27A2-E4CE-47C2-CD86-439961EF7C5A}"/>
              </a:ext>
            </a:extLst>
          </p:cNvPr>
          <p:cNvCxnSpPr>
            <a:cxnSpLocks/>
          </p:cNvCxnSpPr>
          <p:nvPr/>
        </p:nvCxnSpPr>
        <p:spPr>
          <a:xfrm>
            <a:off x="4709842" y="3196960"/>
            <a:ext cx="180000" cy="324000"/>
          </a:xfrm>
          <a:prstGeom prst="bentConnector3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pic>
        <p:nvPicPr>
          <p:cNvPr id="109" name="Image 108">
            <a:extLst>
              <a:ext uri="{FF2B5EF4-FFF2-40B4-BE49-F238E27FC236}">
                <a16:creationId xmlns:a16="http://schemas.microsoft.com/office/drawing/2014/main" id="{9C7C3D5A-D92A-FA4B-79E7-8D5554D66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2773" y="4446684"/>
            <a:ext cx="179957" cy="156262"/>
          </a:xfrm>
          <a:prstGeom prst="rect">
            <a:avLst/>
          </a:prstGeom>
        </p:spPr>
      </p:pic>
      <p:sp>
        <p:nvSpPr>
          <p:cNvPr id="120" name="ZoneTexte 119">
            <a:extLst>
              <a:ext uri="{FF2B5EF4-FFF2-40B4-BE49-F238E27FC236}">
                <a16:creationId xmlns:a16="http://schemas.microsoft.com/office/drawing/2014/main" id="{C3C3CD39-2795-B20F-7F7B-B08C28314551}"/>
              </a:ext>
            </a:extLst>
          </p:cNvPr>
          <p:cNvSpPr txBox="1"/>
          <p:nvPr/>
        </p:nvSpPr>
        <p:spPr>
          <a:xfrm>
            <a:off x="165106" y="5247708"/>
            <a:ext cx="94251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BE2BB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*Quel que soit le gradient CCVG avec manœuvre de Valsalva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BE2BB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$ Dose journalière maximale = 5mg</a:t>
            </a:r>
          </a:p>
        </p:txBody>
      </p:sp>
      <p:cxnSp>
        <p:nvCxnSpPr>
          <p:cNvPr id="126" name="Straight Arrow Connector 4">
            <a:extLst>
              <a:ext uri="{FF2B5EF4-FFF2-40B4-BE49-F238E27FC236}">
                <a16:creationId xmlns:a16="http://schemas.microsoft.com/office/drawing/2014/main" id="{25D13A9E-460E-91F4-BEE4-15119C7B4106}"/>
              </a:ext>
            </a:extLst>
          </p:cNvPr>
          <p:cNvCxnSpPr/>
          <p:nvPr/>
        </p:nvCxnSpPr>
        <p:spPr>
          <a:xfrm>
            <a:off x="2853596" y="3851063"/>
            <a:ext cx="162000" cy="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E8EAD621-7FCC-3B96-EF70-451464FE9C7B}"/>
              </a:ext>
            </a:extLst>
          </p:cNvPr>
          <p:cNvSpPr txBox="1"/>
          <p:nvPr/>
        </p:nvSpPr>
        <p:spPr>
          <a:xfrm>
            <a:off x="6010521" y="5776669"/>
            <a:ext cx="1125502" cy="1768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Instauration/reprise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8600436-A148-0601-2C96-A279E8F77A39}"/>
              </a:ext>
            </a:extLst>
          </p:cNvPr>
          <p:cNvSpPr txBox="1"/>
          <p:nvPr/>
        </p:nvSpPr>
        <p:spPr>
          <a:xfrm>
            <a:off x="8507131" y="5786680"/>
            <a:ext cx="756549" cy="1568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Augmentation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B117D56-064D-62AF-7012-CCDB7473C48F}"/>
              </a:ext>
            </a:extLst>
          </p:cNvPr>
          <p:cNvSpPr txBox="1"/>
          <p:nvPr/>
        </p:nvSpPr>
        <p:spPr>
          <a:xfrm>
            <a:off x="11517301" y="5786680"/>
            <a:ext cx="358748" cy="1568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Arrêt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40AB6C7-C64F-4779-4A15-95C0303F6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2111" y="5753146"/>
            <a:ext cx="257859" cy="22390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971743F-5735-0229-8F88-C978FBC0C892}"/>
              </a:ext>
            </a:extLst>
          </p:cNvPr>
          <p:cNvSpPr txBox="1"/>
          <p:nvPr/>
        </p:nvSpPr>
        <p:spPr>
          <a:xfrm>
            <a:off x="9643813" y="5786680"/>
            <a:ext cx="756549" cy="1568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Diminution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5BFAEDA-204B-F14B-A54B-C60F46AC5784}"/>
              </a:ext>
            </a:extLst>
          </p:cNvPr>
          <p:cNvSpPr txBox="1"/>
          <p:nvPr/>
        </p:nvSpPr>
        <p:spPr>
          <a:xfrm>
            <a:off x="10641937" y="5795959"/>
            <a:ext cx="634182" cy="1382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Interrompre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52A0895-5028-322F-703A-8D82638FAF87}"/>
              </a:ext>
            </a:extLst>
          </p:cNvPr>
          <p:cNvSpPr txBox="1"/>
          <p:nvPr/>
        </p:nvSpPr>
        <p:spPr>
          <a:xfrm>
            <a:off x="7534978" y="5770558"/>
            <a:ext cx="639972" cy="189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Maintenir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78AC9A6-F356-BD4D-1316-12376EEC0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3184" y="5753705"/>
            <a:ext cx="324633" cy="22278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5F9B2FA-FD00-326E-6C75-73D6E6AF5A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53904" t="-5462" r="-1" b="-2"/>
          <a:stretch/>
        </p:blipFill>
        <p:spPr>
          <a:xfrm>
            <a:off x="5811547" y="5747621"/>
            <a:ext cx="161813" cy="23495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C74BDDE-5D49-A5A6-184B-6D04A575E6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0841" y="5728121"/>
            <a:ext cx="305811" cy="27395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B9DF21A-1040-3F5E-53A3-33BE9CFDE2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7568" y1="47500" x2="67568" y2="4750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7523" y="5774692"/>
            <a:ext cx="167253" cy="180814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BE8E59A0-3059-AE00-AABC-C0D3404BFD4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692" b="89744" l="6383" r="89362">
                        <a14:foregroundMark x1="6383" y1="56410" x2="6383" y2="56410"/>
                        <a14:foregroundMark x1="17021" y1="61538" x2="17021" y2="61538"/>
                        <a14:foregroundMark x1="6383" y1="51282" x2="6383" y2="51282"/>
                        <a14:backgroundMark x1="17021" y1="46154" x2="17021" y2="46154"/>
                        <a14:backgroundMark x1="10638" y1="82051" x2="10638" y2="82051"/>
                        <a14:backgroundMark x1="10638" y1="61538" x2="10638" y2="61538"/>
                        <a14:backgroundMark x1="17021" y1="56410" x2="17021" y2="56410"/>
                        <a14:backgroundMark x1="10638" y1="51282" x2="10638" y2="51282"/>
                        <a14:backgroundMark x1="10638" y1="56410" x2="10638" y2="5641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9367" t="8128" r="18037" b="22567"/>
          <a:stretch/>
        </p:blipFill>
        <p:spPr>
          <a:xfrm>
            <a:off x="11327396" y="5775234"/>
            <a:ext cx="152748" cy="168488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D32691FE-3CF2-5E88-2112-C39376EDC4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7568" y1="47500" x2="67568" y2="4750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5094" y="2494269"/>
            <a:ext cx="105754" cy="114329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A8872602-0AF3-A4EC-9996-178A9F6159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7971" y="3473581"/>
            <a:ext cx="184759" cy="1671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6F73C6-B65E-443C-4777-7994FEA12817}"/>
              </a:ext>
            </a:extLst>
          </p:cNvPr>
          <p:cNvSpPr/>
          <p:nvPr/>
        </p:nvSpPr>
        <p:spPr>
          <a:xfrm>
            <a:off x="6954625" y="1767021"/>
            <a:ext cx="2133958" cy="306631"/>
          </a:xfrm>
          <a:prstGeom prst="rect">
            <a:avLst/>
          </a:prstGeom>
          <a:solidFill>
            <a:srgbClr val="A69F9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Semaine 4 à la dose </a:t>
            </a: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actuelle</a:t>
            </a:r>
            <a:endParaRPr kumimoji="0" lang="en-US" sz="900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9C3BDC7-F570-A2A2-6D8A-3EE767BE909B}"/>
              </a:ext>
            </a:extLst>
          </p:cNvPr>
          <p:cNvSpPr/>
          <p:nvPr/>
        </p:nvSpPr>
        <p:spPr>
          <a:xfrm>
            <a:off x="6954625" y="4316763"/>
            <a:ext cx="2133957" cy="753665"/>
          </a:xfrm>
          <a:prstGeom prst="rect">
            <a:avLst/>
          </a:prstGeom>
          <a:noFill/>
          <a:ln w="19050">
            <a:solidFill>
              <a:srgbClr val="DAC5C5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solidFill>
                  <a:srgbClr val="595454"/>
                </a:solidFill>
                <a:latin typeface="Trebuchet MS"/>
                <a:ea typeface="MS Mincho" panose="02020609040205080304" pitchFamily="49" charset="-128"/>
              </a:rPr>
              <a:t>Vérifier à nouveau </a:t>
            </a:r>
          </a:p>
          <a:p>
            <a:r>
              <a:rPr lang="fr-FR" sz="900" dirty="0">
                <a:solidFill>
                  <a:srgbClr val="595454"/>
                </a:solidFill>
                <a:latin typeface="Trebuchet MS"/>
                <a:ea typeface="MS Mincho" panose="02020609040205080304" pitchFamily="49" charset="-128"/>
              </a:rPr>
              <a:t>l’état clinique,</a:t>
            </a:r>
          </a:p>
          <a:p>
            <a:r>
              <a:rPr lang="fr-FR" sz="900" dirty="0">
                <a:solidFill>
                  <a:srgbClr val="595454"/>
                </a:solidFill>
                <a:latin typeface="Trebuchet MS"/>
                <a:ea typeface="MS Mincho" panose="02020609040205080304" pitchFamily="49" charset="-128"/>
              </a:rPr>
              <a:t>le gradient CCVG avec manœuvre de Valsalva </a:t>
            </a:r>
          </a:p>
          <a:p>
            <a:r>
              <a:rPr lang="fr-FR" sz="900" dirty="0">
                <a:solidFill>
                  <a:srgbClr val="595454"/>
                </a:solidFill>
                <a:latin typeface="Trebuchet MS"/>
                <a:ea typeface="MS Mincho" panose="02020609040205080304" pitchFamily="49" charset="-128"/>
              </a:rPr>
              <a:t>la FEVG</a:t>
            </a:r>
          </a:p>
        </p:txBody>
      </p:sp>
      <p:cxnSp>
        <p:nvCxnSpPr>
          <p:cNvPr id="42" name="Straight Arrow Connector 166">
            <a:extLst>
              <a:ext uri="{FF2B5EF4-FFF2-40B4-BE49-F238E27FC236}">
                <a16:creationId xmlns:a16="http://schemas.microsoft.com/office/drawing/2014/main" id="{D92CE4C2-1C4D-1592-5B10-EF3BBE7ABDF1}"/>
              </a:ext>
            </a:extLst>
          </p:cNvPr>
          <p:cNvCxnSpPr>
            <a:cxnSpLocks/>
          </p:cNvCxnSpPr>
          <p:nvPr/>
        </p:nvCxnSpPr>
        <p:spPr>
          <a:xfrm>
            <a:off x="6741734" y="4504659"/>
            <a:ext cx="126000" cy="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41E9D611-14DE-6B1A-0A77-AD7C86E3149D}"/>
              </a:ext>
            </a:extLst>
          </p:cNvPr>
          <p:cNvSpPr/>
          <p:nvPr/>
        </p:nvSpPr>
        <p:spPr>
          <a:xfrm>
            <a:off x="9454170" y="1768095"/>
            <a:ext cx="2133958" cy="306631"/>
          </a:xfrm>
          <a:prstGeom prst="rect">
            <a:avLst/>
          </a:prstGeom>
          <a:solidFill>
            <a:srgbClr val="A69F9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Semaine 8 à la dose </a:t>
            </a: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actuelle</a:t>
            </a:r>
            <a:endParaRPr kumimoji="0" lang="en-US" sz="900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312D67C-9BBB-1E4B-C499-CEC51991D87F}"/>
              </a:ext>
            </a:extLst>
          </p:cNvPr>
          <p:cNvSpPr/>
          <p:nvPr/>
        </p:nvSpPr>
        <p:spPr>
          <a:xfrm>
            <a:off x="9452479" y="4304060"/>
            <a:ext cx="2133957" cy="753665"/>
          </a:xfrm>
          <a:prstGeom prst="rect">
            <a:avLst/>
          </a:prstGeom>
          <a:noFill/>
          <a:ln w="19050">
            <a:solidFill>
              <a:srgbClr val="DAC5C5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solidFill>
                  <a:srgbClr val="595454"/>
                </a:solidFill>
                <a:latin typeface="Trebuchet MS"/>
                <a:ea typeface="MS Mincho" panose="02020609040205080304" pitchFamily="49" charset="-128"/>
              </a:rPr>
              <a:t>Vérifier à nouveau </a:t>
            </a:r>
          </a:p>
          <a:p>
            <a:r>
              <a:rPr lang="fr-FR" sz="900" dirty="0">
                <a:solidFill>
                  <a:srgbClr val="595454"/>
                </a:solidFill>
                <a:latin typeface="Trebuchet MS"/>
                <a:ea typeface="MS Mincho" panose="02020609040205080304" pitchFamily="49" charset="-128"/>
              </a:rPr>
              <a:t>l’état clinique,</a:t>
            </a:r>
          </a:p>
          <a:p>
            <a:r>
              <a:rPr lang="fr-FR" sz="900" dirty="0">
                <a:solidFill>
                  <a:srgbClr val="595454"/>
                </a:solidFill>
                <a:latin typeface="Trebuchet MS"/>
                <a:ea typeface="MS Mincho" panose="02020609040205080304" pitchFamily="49" charset="-128"/>
              </a:rPr>
              <a:t>le gradient CCVG avec manœuvre de Valsalva </a:t>
            </a:r>
          </a:p>
          <a:p>
            <a:r>
              <a:rPr lang="fr-FR" sz="900" dirty="0">
                <a:solidFill>
                  <a:srgbClr val="595454"/>
                </a:solidFill>
                <a:latin typeface="Trebuchet MS"/>
                <a:ea typeface="MS Mincho" panose="02020609040205080304" pitchFamily="49" charset="-128"/>
              </a:rPr>
              <a:t>la FEVG</a:t>
            </a:r>
          </a:p>
        </p:txBody>
      </p:sp>
      <p:cxnSp>
        <p:nvCxnSpPr>
          <p:cNvPr id="67" name="Straight Arrow Connector 166">
            <a:extLst>
              <a:ext uri="{FF2B5EF4-FFF2-40B4-BE49-F238E27FC236}">
                <a16:creationId xmlns:a16="http://schemas.microsoft.com/office/drawing/2014/main" id="{D40B35C6-A6DB-3216-0E7D-0B2D9BFB336D}"/>
              </a:ext>
            </a:extLst>
          </p:cNvPr>
          <p:cNvCxnSpPr>
            <a:cxnSpLocks/>
          </p:cNvCxnSpPr>
          <p:nvPr/>
        </p:nvCxnSpPr>
        <p:spPr>
          <a:xfrm>
            <a:off x="9239588" y="4491956"/>
            <a:ext cx="126000" cy="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3" name="Connector: Elbow 124">
            <a:extLst>
              <a:ext uri="{FF2B5EF4-FFF2-40B4-BE49-F238E27FC236}">
                <a16:creationId xmlns:a16="http://schemas.microsoft.com/office/drawing/2014/main" id="{7FE96FE2-19D6-3D88-2B2C-273594295C34}"/>
              </a:ext>
            </a:extLst>
          </p:cNvPr>
          <p:cNvCxnSpPr>
            <a:cxnSpLocks/>
          </p:cNvCxnSpPr>
          <p:nvPr/>
        </p:nvCxnSpPr>
        <p:spPr>
          <a:xfrm rot="10800000" flipV="1">
            <a:off x="3016309" y="2484646"/>
            <a:ext cx="9062" cy="2114195"/>
          </a:xfrm>
          <a:prstGeom prst="bentConnector3">
            <a:avLst>
              <a:gd name="adj1" fmla="val 1800000"/>
            </a:avLst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triangle" w="med" len="sm"/>
            <a:tailEnd type="triangle" w="med" len="sm"/>
          </a:ln>
        </p:spPr>
        <p:style>
          <a:lnRef idx="1">
            <a:srgbClr val="BE2BBB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7" name="Straight Arrow Connector 4">
            <a:extLst>
              <a:ext uri="{FF2B5EF4-FFF2-40B4-BE49-F238E27FC236}">
                <a16:creationId xmlns:a16="http://schemas.microsoft.com/office/drawing/2014/main" id="{2CBEC2BF-6F9F-5E2B-1A46-4CCBDC1DF1B9}"/>
              </a:ext>
            </a:extLst>
          </p:cNvPr>
          <p:cNvCxnSpPr/>
          <p:nvPr/>
        </p:nvCxnSpPr>
        <p:spPr>
          <a:xfrm>
            <a:off x="2858991" y="3196959"/>
            <a:ext cx="162000" cy="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96247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5984A677-9991-8F06-984A-6FD1128DBD53}"/>
              </a:ext>
            </a:extLst>
          </p:cNvPr>
          <p:cNvSpPr/>
          <p:nvPr/>
        </p:nvSpPr>
        <p:spPr>
          <a:xfrm>
            <a:off x="0" y="3955495"/>
            <a:ext cx="12192000" cy="2075653"/>
          </a:xfrm>
          <a:prstGeom prst="rect">
            <a:avLst/>
          </a:prstGeom>
          <a:solidFill>
            <a:srgbClr val="EEE7E7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F71DFE-62F5-7E38-32CC-04C4E2BF1D04}"/>
              </a:ext>
            </a:extLst>
          </p:cNvPr>
          <p:cNvSpPr>
            <a:spLocks/>
          </p:cNvSpPr>
          <p:nvPr/>
        </p:nvSpPr>
        <p:spPr>
          <a:xfrm>
            <a:off x="155118" y="1667451"/>
            <a:ext cx="11906250" cy="4010942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>
                <a:lumMod val="75000"/>
              </a:schemeClr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lIns="182880" tIns="137160" rIns="182880" bIns="45720" rtlCol="0" anchor="t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FD7E798-2BE9-4434-9BAD-0A4D4B846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Posologie :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/>
                <a:ea typeface="Times New Roman" panose="02020603050405020304" pitchFamily="18" charset="0"/>
                <a:cs typeface="+mn-cs"/>
              </a:rPr>
              <a:t>Interruption du traitement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Times New Roman" panose="02020603050405020304" pitchFamily="18" charset="0"/>
                <a:cs typeface="+mn-cs"/>
              </a:rPr>
              <a:t>lors d’une visite clinique si la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/>
                <a:ea typeface="Times New Roman" panose="02020603050405020304" pitchFamily="18" charset="0"/>
                <a:cs typeface="+mn-cs"/>
              </a:rPr>
              <a:t>FEVG &lt; 50 %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06C971-01BC-4B06-8AC4-56CF0CB701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CCVG, chambre de chasse ventriculaire gauche; FEVG, fraction d’éjection ventriculaire gauche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rebuchet MS" panose="020B0603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European Summary of Product Characteristics, CAMZYOS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®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(</a:t>
            </a:r>
            <a:r>
              <a:rPr lang="en-US" sz="900" dirty="0"/>
              <a:t>mavacamten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)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site EMA consulté le 13/03/2024 : https://www.ema.europa.eu/en/documents/product-information/camzyos-epar-product-information_fr.pdf</a:t>
            </a:r>
          </a:p>
        </p:txBody>
      </p:sp>
      <p:grpSp>
        <p:nvGrpSpPr>
          <p:cNvPr id="52" name="Group 2">
            <a:extLst>
              <a:ext uri="{FF2B5EF4-FFF2-40B4-BE49-F238E27FC236}">
                <a16:creationId xmlns:a16="http://schemas.microsoft.com/office/drawing/2014/main" id="{1A4686DC-E029-4FCD-8B92-64A1D5C5C1F9}"/>
              </a:ext>
            </a:extLst>
          </p:cNvPr>
          <p:cNvGrpSpPr/>
          <p:nvPr/>
        </p:nvGrpSpPr>
        <p:grpSpPr>
          <a:xfrm>
            <a:off x="574207" y="2221834"/>
            <a:ext cx="8014001" cy="2603338"/>
            <a:chOff x="876255" y="2361244"/>
            <a:chExt cx="8014001" cy="22164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A740134-4BF8-4AC1-A804-4EAF036199E6}"/>
                </a:ext>
              </a:extLst>
            </p:cNvPr>
            <p:cNvSpPr/>
            <p:nvPr/>
          </p:nvSpPr>
          <p:spPr>
            <a:xfrm>
              <a:off x="876255" y="3315766"/>
              <a:ext cx="1345738" cy="765799"/>
            </a:xfrm>
            <a:prstGeom prst="rect">
              <a:avLst/>
            </a:prstGeom>
            <a:solidFill>
              <a:srgbClr val="FDA97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"/>
                  <a:ea typeface="MS Mincho" panose="02020609040205080304" pitchFamily="49" charset="-128"/>
                  <a:cs typeface="+mn-cs"/>
                </a:rPr>
                <a:t>FEVG &lt; 50 %</a:t>
              </a:r>
              <a:endPara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2C2883D-4C6D-4699-9FA8-D23D9C0DDFBD}"/>
                </a:ext>
              </a:extLst>
            </p:cNvPr>
            <p:cNvSpPr/>
            <p:nvPr/>
          </p:nvSpPr>
          <p:spPr>
            <a:xfrm>
              <a:off x="6526409" y="4039682"/>
              <a:ext cx="2363847" cy="5380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MS Mincho" panose="02020609040205080304" pitchFamily="49" charset="-128"/>
                  <a:cs typeface="+mn-cs"/>
                </a:rPr>
                <a:t>   Interrompre définitivement le traitement</a:t>
              </a:r>
            </a:p>
          </p:txBody>
        </p:sp>
        <p:cxnSp>
          <p:nvCxnSpPr>
            <p:cNvPr id="58" name="Connector: Elbow 124">
              <a:extLst>
                <a:ext uri="{FF2B5EF4-FFF2-40B4-BE49-F238E27FC236}">
                  <a16:creationId xmlns:a16="http://schemas.microsoft.com/office/drawing/2014/main" id="{6D0741F7-D2FF-4BDC-BBE9-F5627BA5BA7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645495" y="3069360"/>
              <a:ext cx="9062" cy="1225998"/>
            </a:xfrm>
            <a:prstGeom prst="bentConnector3">
              <a:avLst>
                <a:gd name="adj1" fmla="val 1800000"/>
              </a:avLst>
            </a:prstGeom>
            <a:ln w="25400" cap="flat">
              <a:solidFill>
                <a:schemeClr val="bg2">
                  <a:lumMod val="75000"/>
                </a:schemeClr>
              </a:solidFill>
              <a:miter lim="800000"/>
              <a:headEnd type="triangle" w="med" len="sm"/>
              <a:tailEnd type="triangle" w="med" len="sm"/>
            </a:ln>
          </p:spPr>
          <p:style>
            <a:lnRef idx="1">
              <a:srgbClr val="BE2BBB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42F2B9B-1CE6-44D5-9D41-4F617E173C5E}"/>
                </a:ext>
              </a:extLst>
            </p:cNvPr>
            <p:cNvSpPr/>
            <p:nvPr/>
          </p:nvSpPr>
          <p:spPr>
            <a:xfrm>
              <a:off x="2355307" y="3492353"/>
              <a:ext cx="1080954" cy="37723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MS Mincho" panose="02020609040205080304" pitchFamily="49" charset="-128"/>
                  <a:cs typeface="+mn-cs"/>
                </a:rPr>
                <a:t>     Interrompre le traitement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BD09480-02BF-4E09-B177-371A68E54B58}"/>
                </a:ext>
              </a:extLst>
            </p:cNvPr>
            <p:cNvSpPr/>
            <p:nvPr/>
          </p:nvSpPr>
          <p:spPr>
            <a:xfrm>
              <a:off x="6524051" y="2361244"/>
              <a:ext cx="2352118" cy="971395"/>
            </a:xfrm>
            <a:prstGeom prst="rect">
              <a:avLst/>
            </a:prstGeom>
            <a:solidFill>
              <a:srgbClr val="EEE7E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"/>
                  <a:ea typeface="MS Mincho" panose="02020609040205080304" pitchFamily="49" charset="-128"/>
                  <a:cs typeface="+mn-cs"/>
                </a:rPr>
                <a:t>      Reprendre le traitement à la dose immédiatement inférieure (mg) administrée</a:t>
              </a:r>
            </a:p>
            <a:p>
              <a:pPr marL="54292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"/>
                  <a:ea typeface="MS Mincho" panose="02020609040205080304" pitchFamily="49" charset="-128"/>
                  <a:cs typeface="+mn-cs"/>
                </a:rPr>
                <a:t>5 mg   →  2,5 mg 1x/j</a:t>
              </a:r>
            </a:p>
            <a:p>
              <a:pPr marL="54292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"/>
                  <a:ea typeface="MS Mincho" panose="02020609040205080304" pitchFamily="49" charset="-128"/>
                  <a:cs typeface="+mn-cs"/>
                </a:rPr>
                <a:t>10 mg →     5 mg 1x/j</a:t>
              </a:r>
            </a:p>
            <a:p>
              <a:pPr marL="54292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"/>
                  <a:ea typeface="MS Mincho" panose="02020609040205080304" pitchFamily="49" charset="-128"/>
                  <a:cs typeface="+mn-cs"/>
                </a:rPr>
                <a:t>15 mg →    10 mg 1x/j</a:t>
              </a: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6303FC7E-199D-6110-09B1-8692F4BFA879}"/>
              </a:ext>
            </a:extLst>
          </p:cNvPr>
          <p:cNvSpPr txBox="1"/>
          <p:nvPr/>
        </p:nvSpPr>
        <p:spPr>
          <a:xfrm>
            <a:off x="6010521" y="5776669"/>
            <a:ext cx="1125502" cy="1768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Instauration/reprise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0E6DE4B-D507-B6AD-6C3C-FBA88F241140}"/>
              </a:ext>
            </a:extLst>
          </p:cNvPr>
          <p:cNvSpPr txBox="1"/>
          <p:nvPr/>
        </p:nvSpPr>
        <p:spPr>
          <a:xfrm>
            <a:off x="8507131" y="5786680"/>
            <a:ext cx="756549" cy="1568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Augmentation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C7AC001-6546-F805-14EC-1C5B3A4AA55D}"/>
              </a:ext>
            </a:extLst>
          </p:cNvPr>
          <p:cNvSpPr txBox="1"/>
          <p:nvPr/>
        </p:nvSpPr>
        <p:spPr>
          <a:xfrm>
            <a:off x="11517301" y="5786680"/>
            <a:ext cx="358748" cy="1568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Arrêt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774A5A2-353B-7219-CD61-7FD954179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2111" y="5753146"/>
            <a:ext cx="257859" cy="22390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AC617AD-732E-3DAE-880C-0D51A32BFA2D}"/>
              </a:ext>
            </a:extLst>
          </p:cNvPr>
          <p:cNvSpPr txBox="1"/>
          <p:nvPr/>
        </p:nvSpPr>
        <p:spPr>
          <a:xfrm>
            <a:off x="9643813" y="5786680"/>
            <a:ext cx="756549" cy="1568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Diminution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78C7C62-550F-605F-68B1-D4AB000F4DB7}"/>
              </a:ext>
            </a:extLst>
          </p:cNvPr>
          <p:cNvSpPr txBox="1"/>
          <p:nvPr/>
        </p:nvSpPr>
        <p:spPr>
          <a:xfrm>
            <a:off x="10641937" y="5795959"/>
            <a:ext cx="634182" cy="1382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Interrompre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71F580A-4115-26BA-DD04-BFCE64C24906}"/>
              </a:ext>
            </a:extLst>
          </p:cNvPr>
          <p:cNvSpPr txBox="1"/>
          <p:nvPr/>
        </p:nvSpPr>
        <p:spPr>
          <a:xfrm>
            <a:off x="7534978" y="5770558"/>
            <a:ext cx="639972" cy="189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Maintenir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0723AAD-E37C-8555-7F59-9A980AE3AB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3184" y="5753705"/>
            <a:ext cx="324633" cy="22278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FE2955C-B7EC-13B4-23EE-79D233CBAE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53904" t="-5462" r="-1" b="-2"/>
          <a:stretch/>
        </p:blipFill>
        <p:spPr>
          <a:xfrm>
            <a:off x="5811547" y="5747621"/>
            <a:ext cx="161813" cy="23495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4D59E97-1D85-2D9F-2348-F1F9D23286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0841" y="5728121"/>
            <a:ext cx="305811" cy="27395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CDE7596-13EF-BF4A-2E0F-B2B301487D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7568" y1="47500" x2="67568" y2="4750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7523" y="5774692"/>
            <a:ext cx="167253" cy="18081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CD8052F-50B9-BC1D-3539-519877ADF11C}"/>
              </a:ext>
            </a:extLst>
          </p:cNvPr>
          <p:cNvSpPr/>
          <p:nvPr/>
        </p:nvSpPr>
        <p:spPr>
          <a:xfrm>
            <a:off x="3381457" y="2687652"/>
            <a:ext cx="1611121" cy="779773"/>
          </a:xfrm>
          <a:prstGeom prst="rect">
            <a:avLst/>
          </a:prstGeom>
          <a:noFill/>
          <a:ln w="19050">
            <a:solidFill>
              <a:srgbClr val="DAC5C5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solidFill>
                  <a:srgbClr val="595454"/>
                </a:solidFill>
                <a:latin typeface="Trebuchet MS"/>
                <a:ea typeface="MS Mincho" panose="02020609040205080304" pitchFamily="49" charset="-128"/>
              </a:rPr>
              <a:t>Vérifier les paramètres d’échocardiographie toutes les 4 semaines jusqu’à ce que </a:t>
            </a:r>
            <a:r>
              <a:rPr lang="fr-FR" sz="900">
                <a:solidFill>
                  <a:srgbClr val="595454"/>
                </a:solidFill>
                <a:latin typeface="Trebuchet MS"/>
                <a:ea typeface="MS Mincho" panose="02020609040205080304" pitchFamily="49" charset="-128"/>
              </a:rPr>
              <a:t>la </a:t>
            </a:r>
            <a:r>
              <a:rPr lang="en-US" sz="900" dirty="0">
                <a:solidFill>
                  <a:srgbClr val="595454"/>
                </a:solidFill>
                <a:latin typeface="Trebuchet MS"/>
                <a:ea typeface="MS Mincho" panose="02020609040205080304" pitchFamily="49" charset="-128"/>
              </a:rPr>
              <a:t>FEVG ≥ 50 %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F0CF8B-1596-3D41-12B0-68BD6864B88D}"/>
              </a:ext>
            </a:extLst>
          </p:cNvPr>
          <p:cNvSpPr/>
          <p:nvPr/>
        </p:nvSpPr>
        <p:spPr>
          <a:xfrm>
            <a:off x="8797405" y="2803785"/>
            <a:ext cx="2747354" cy="779773"/>
          </a:xfrm>
          <a:prstGeom prst="rect">
            <a:avLst/>
          </a:prstGeom>
          <a:noFill/>
          <a:ln w="19050">
            <a:solidFill>
              <a:srgbClr val="DAC5C5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solidFill>
                  <a:srgbClr val="595454"/>
                </a:solidFill>
                <a:latin typeface="Trebuchet MS"/>
                <a:ea typeface="MS Mincho" panose="02020609040205080304" pitchFamily="49" charset="-128"/>
              </a:rPr>
              <a:t>Vérifier à nouveau </a:t>
            </a:r>
          </a:p>
          <a:p>
            <a:r>
              <a:rPr lang="fr-FR" sz="900" dirty="0">
                <a:solidFill>
                  <a:srgbClr val="595454"/>
                </a:solidFill>
                <a:latin typeface="Trebuchet MS"/>
                <a:ea typeface="MS Mincho" panose="02020609040205080304" pitchFamily="49" charset="-128"/>
              </a:rPr>
              <a:t>l’état clinique,</a:t>
            </a:r>
          </a:p>
          <a:p>
            <a:r>
              <a:rPr lang="fr-FR" sz="900" dirty="0">
                <a:solidFill>
                  <a:srgbClr val="595454"/>
                </a:solidFill>
                <a:latin typeface="Trebuchet MS"/>
                <a:ea typeface="MS Mincho" panose="02020609040205080304" pitchFamily="49" charset="-128"/>
              </a:rPr>
              <a:t>le gradient CCVG avec manœuvre de Valsalva </a:t>
            </a:r>
          </a:p>
          <a:p>
            <a:r>
              <a:rPr lang="fr-FR" sz="900" dirty="0">
                <a:solidFill>
                  <a:srgbClr val="595454"/>
                </a:solidFill>
                <a:latin typeface="Trebuchet MS"/>
                <a:ea typeface="MS Mincho" panose="02020609040205080304" pitchFamily="49" charset="-128"/>
              </a:rPr>
              <a:t>la FEVG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F470A3-E9D8-BD4A-ABA3-970DCAFCE6EF}"/>
              </a:ext>
            </a:extLst>
          </p:cNvPr>
          <p:cNvSpPr/>
          <p:nvPr/>
        </p:nvSpPr>
        <p:spPr>
          <a:xfrm>
            <a:off x="6241054" y="3495211"/>
            <a:ext cx="2330462" cy="549652"/>
          </a:xfrm>
          <a:prstGeom prst="rect">
            <a:avLst/>
          </a:prstGeom>
          <a:solidFill>
            <a:srgbClr val="EEE7E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     Reprendre le traitement à la dose 2,5mg 1X/j si il a été interrompu à 2,5mg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A74ECD-A1BB-2B4F-2215-FBE43AA05D86}"/>
              </a:ext>
            </a:extLst>
          </p:cNvPr>
          <p:cNvSpPr/>
          <p:nvPr/>
        </p:nvSpPr>
        <p:spPr>
          <a:xfrm>
            <a:off x="3362408" y="1743083"/>
            <a:ext cx="5327506" cy="392421"/>
          </a:xfrm>
          <a:prstGeom prst="rect">
            <a:avLst/>
          </a:prstGeom>
          <a:solidFill>
            <a:srgbClr val="A69F9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4 </a:t>
            </a: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semaines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après interruption</a:t>
            </a:r>
            <a:endParaRPr kumimoji="0" lang="en-US" sz="900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803E04-792F-4A44-7C77-C99552B302F9}"/>
              </a:ext>
            </a:extLst>
          </p:cNvPr>
          <p:cNvSpPr/>
          <p:nvPr/>
        </p:nvSpPr>
        <p:spPr>
          <a:xfrm>
            <a:off x="5164636" y="2857457"/>
            <a:ext cx="806092" cy="415964"/>
          </a:xfrm>
          <a:prstGeom prst="rect">
            <a:avLst/>
          </a:prstGeom>
          <a:solidFill>
            <a:srgbClr val="FDA97D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FEVG ≥ 50 %</a:t>
            </a:r>
          </a:p>
        </p:txBody>
      </p:sp>
      <p:cxnSp>
        <p:nvCxnSpPr>
          <p:cNvPr id="32" name="Straight Arrow Connector 85">
            <a:extLst>
              <a:ext uri="{FF2B5EF4-FFF2-40B4-BE49-F238E27FC236}">
                <a16:creationId xmlns:a16="http://schemas.microsoft.com/office/drawing/2014/main" id="{980CE0C1-1C7E-6BCE-2E21-C382351C7A8B}"/>
              </a:ext>
            </a:extLst>
          </p:cNvPr>
          <p:cNvCxnSpPr/>
          <p:nvPr/>
        </p:nvCxnSpPr>
        <p:spPr>
          <a:xfrm>
            <a:off x="5022211" y="3057645"/>
            <a:ext cx="108000" cy="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35" name="Connector: Elbow 124">
            <a:extLst>
              <a:ext uri="{FF2B5EF4-FFF2-40B4-BE49-F238E27FC236}">
                <a16:creationId xmlns:a16="http://schemas.microsoft.com/office/drawing/2014/main" id="{B8E57465-AF6A-8230-0D7D-D5AAB3094134}"/>
              </a:ext>
            </a:extLst>
          </p:cNvPr>
          <p:cNvCxnSpPr>
            <a:cxnSpLocks/>
          </p:cNvCxnSpPr>
          <p:nvPr/>
        </p:nvCxnSpPr>
        <p:spPr>
          <a:xfrm rot="10800000" flipV="1">
            <a:off x="6180208" y="2412499"/>
            <a:ext cx="9062" cy="1345409"/>
          </a:xfrm>
          <a:prstGeom prst="bentConnector3">
            <a:avLst>
              <a:gd name="adj1" fmla="val 1800000"/>
            </a:avLst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triangle" w="med" len="sm"/>
            <a:tailEnd type="triangle" w="med" len="sm"/>
          </a:ln>
        </p:spPr>
        <p:style>
          <a:lnRef idx="1">
            <a:srgbClr val="BE2BBB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3EB5386-EFFB-1A96-7D32-0DEC783FA0A3}"/>
              </a:ext>
            </a:extLst>
          </p:cNvPr>
          <p:cNvSpPr/>
          <p:nvPr/>
        </p:nvSpPr>
        <p:spPr>
          <a:xfrm>
            <a:off x="8778355" y="1753522"/>
            <a:ext cx="2766404" cy="392421"/>
          </a:xfrm>
          <a:prstGeom prst="rect">
            <a:avLst/>
          </a:prstGeom>
          <a:solidFill>
            <a:srgbClr val="A69F9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Semaine 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À la dose </a:t>
            </a: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actuelle</a:t>
            </a:r>
            <a:endParaRPr kumimoji="0" lang="en-US" sz="900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683BB26-4CC2-8E31-72FE-6CE2A5139C52}"/>
              </a:ext>
            </a:extLst>
          </p:cNvPr>
          <p:cNvSpPr/>
          <p:nvPr/>
        </p:nvSpPr>
        <p:spPr>
          <a:xfrm>
            <a:off x="3381457" y="4220272"/>
            <a:ext cx="2214111" cy="551296"/>
          </a:xfrm>
          <a:prstGeom prst="rect">
            <a:avLst/>
          </a:prstGeom>
          <a:solidFill>
            <a:srgbClr val="FDA97D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FEVG &lt; 50 % à 2 reprises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à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une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dose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quotidienne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2,5 mg 1X/j</a:t>
            </a:r>
          </a:p>
        </p:txBody>
      </p:sp>
      <p:cxnSp>
        <p:nvCxnSpPr>
          <p:cNvPr id="54" name="Straight Arrow Connector 85">
            <a:extLst>
              <a:ext uri="{FF2B5EF4-FFF2-40B4-BE49-F238E27FC236}">
                <a16:creationId xmlns:a16="http://schemas.microsoft.com/office/drawing/2014/main" id="{176D95DD-D4A6-5399-3EF2-36F746BE0756}"/>
              </a:ext>
            </a:extLst>
          </p:cNvPr>
          <p:cNvCxnSpPr/>
          <p:nvPr/>
        </p:nvCxnSpPr>
        <p:spPr>
          <a:xfrm>
            <a:off x="1945636" y="3772020"/>
            <a:ext cx="108000" cy="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62" name="Straight Arrow Connector 85">
            <a:extLst>
              <a:ext uri="{FF2B5EF4-FFF2-40B4-BE49-F238E27FC236}">
                <a16:creationId xmlns:a16="http://schemas.microsoft.com/office/drawing/2014/main" id="{24A42255-3DD8-AD6A-F66F-B5B78677BEC6}"/>
              </a:ext>
            </a:extLst>
          </p:cNvPr>
          <p:cNvCxnSpPr>
            <a:cxnSpLocks/>
          </p:cNvCxnSpPr>
          <p:nvPr/>
        </p:nvCxnSpPr>
        <p:spPr>
          <a:xfrm>
            <a:off x="5671127" y="4493554"/>
            <a:ext cx="468734" cy="2366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5" name="Connector: Elbow 154">
            <a:extLst>
              <a:ext uri="{FF2B5EF4-FFF2-40B4-BE49-F238E27FC236}">
                <a16:creationId xmlns:a16="http://schemas.microsoft.com/office/drawing/2014/main" id="{75AEC568-4C43-06AE-9748-8A505B5B7E76}"/>
              </a:ext>
            </a:extLst>
          </p:cNvPr>
          <p:cNvCxnSpPr>
            <a:cxnSpLocks/>
          </p:cNvCxnSpPr>
          <p:nvPr/>
        </p:nvCxnSpPr>
        <p:spPr>
          <a:xfrm>
            <a:off x="8585972" y="2801918"/>
            <a:ext cx="3600" cy="828000"/>
          </a:xfrm>
          <a:prstGeom prst="bentConnector3">
            <a:avLst>
              <a:gd name="adj1" fmla="val 1800000"/>
            </a:avLst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rgbClr val="BE2BBB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25" name="Straight Arrow Connector 85">
            <a:extLst>
              <a:ext uri="{FF2B5EF4-FFF2-40B4-BE49-F238E27FC236}">
                <a16:creationId xmlns:a16="http://schemas.microsoft.com/office/drawing/2014/main" id="{0F48EC49-ADCB-B14D-4E7D-0EAD0B371862}"/>
              </a:ext>
            </a:extLst>
          </p:cNvPr>
          <p:cNvCxnSpPr>
            <a:cxnSpLocks/>
          </p:cNvCxnSpPr>
          <p:nvPr/>
        </p:nvCxnSpPr>
        <p:spPr>
          <a:xfrm>
            <a:off x="8670286" y="3221870"/>
            <a:ext cx="108000" cy="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pic>
        <p:nvPicPr>
          <p:cNvPr id="33" name="Image 32">
            <a:extLst>
              <a:ext uri="{FF2B5EF4-FFF2-40B4-BE49-F238E27FC236}">
                <a16:creationId xmlns:a16="http://schemas.microsoft.com/office/drawing/2014/main" id="{1956A9DA-1B46-E768-71B3-DFFFC5B61D9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92" b="89744" l="6383" r="89362">
                        <a14:foregroundMark x1="6383" y1="56410" x2="6383" y2="56410"/>
                        <a14:foregroundMark x1="17021" y1="61538" x2="17021" y2="61538"/>
                        <a14:foregroundMark x1="6383" y1="51282" x2="6383" y2="51282"/>
                        <a14:backgroundMark x1="17021" y1="46154" x2="17021" y2="46154"/>
                        <a14:backgroundMark x1="10638" y1="82051" x2="10638" y2="82051"/>
                        <a14:backgroundMark x1="10638" y1="61538" x2="10638" y2="61538"/>
                        <a14:backgroundMark x1="17021" y1="56410" x2="17021" y2="56410"/>
                        <a14:backgroundMark x1="10638" y1="51282" x2="10638" y2="51282"/>
                        <a14:backgroundMark x1="10638" y1="56410" x2="10638" y2="5641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9367" t="8128" r="18037" b="22567"/>
          <a:stretch/>
        </p:blipFill>
        <p:spPr>
          <a:xfrm>
            <a:off x="11327396" y="5775234"/>
            <a:ext cx="152748" cy="168488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14051281-3E8A-509B-01A4-BF2D3F53C12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92" b="89744" l="6383" r="89362">
                        <a14:foregroundMark x1="6383" y1="56410" x2="6383" y2="56410"/>
                        <a14:foregroundMark x1="17021" y1="61538" x2="17021" y2="61538"/>
                        <a14:foregroundMark x1="6383" y1="51282" x2="6383" y2="51282"/>
                        <a14:backgroundMark x1="17021" y1="46154" x2="17021" y2="46154"/>
                        <a14:backgroundMark x1="10638" y1="82051" x2="10638" y2="82051"/>
                        <a14:backgroundMark x1="10638" y1="61538" x2="10638" y2="61538"/>
                        <a14:backgroundMark x1="17021" y1="56410" x2="17021" y2="56410"/>
                        <a14:backgroundMark x1="10638" y1="51282" x2="10638" y2="51282"/>
                        <a14:backgroundMark x1="10638" y1="56410" x2="10638" y2="5641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9367" t="8128" r="18037" b="22567"/>
          <a:stretch/>
        </p:blipFill>
        <p:spPr>
          <a:xfrm flipH="1">
            <a:off x="6517949" y="4370440"/>
            <a:ext cx="126179" cy="139181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6B0B27E5-8237-F018-E21D-35F83AA60C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7568" y1="47500" x2="67568" y2="4750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2942" y="3645984"/>
            <a:ext cx="105754" cy="114329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F9F66E69-C37D-EC5E-5374-739B6A762B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53904" t="-5462" r="-1" b="-2"/>
          <a:stretch/>
        </p:blipFill>
        <p:spPr>
          <a:xfrm>
            <a:off x="6476231" y="2299658"/>
            <a:ext cx="123279" cy="179004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64DD1742-47A8-51DE-CBC5-04ADA5D2EE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53904" t="-5462" r="-1" b="-2"/>
          <a:stretch/>
        </p:blipFill>
        <p:spPr>
          <a:xfrm>
            <a:off x="6414591" y="3600203"/>
            <a:ext cx="123279" cy="1790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93323B-F67C-EFD0-4C13-FED389F5F806}"/>
              </a:ext>
            </a:extLst>
          </p:cNvPr>
          <p:cNvSpPr/>
          <p:nvPr/>
        </p:nvSpPr>
        <p:spPr>
          <a:xfrm>
            <a:off x="8797405" y="3765640"/>
            <a:ext cx="2747354" cy="402129"/>
          </a:xfrm>
          <a:prstGeom prst="rect">
            <a:avLst/>
          </a:prstGeom>
          <a:solidFill>
            <a:srgbClr val="EEE7E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  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Maintenir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à la dose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actuelle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pendant les 8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semaines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suivantes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sauf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si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</a:rPr>
              <a:t> FEVG &lt; 50%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B35F067A-4978-9BC0-EF3A-7DCE5A543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7705" y="3838429"/>
            <a:ext cx="155208" cy="141411"/>
          </a:xfrm>
          <a:prstGeom prst="rect">
            <a:avLst/>
          </a:prstGeom>
        </p:spPr>
      </p:pic>
      <p:cxnSp>
        <p:nvCxnSpPr>
          <p:cNvPr id="20" name="Straight Arrow Connector 86">
            <a:extLst>
              <a:ext uri="{FF2B5EF4-FFF2-40B4-BE49-F238E27FC236}">
                <a16:creationId xmlns:a16="http://schemas.microsoft.com/office/drawing/2014/main" id="{8E1375EB-7DBD-7C91-1FCF-6F698E2137EB}"/>
              </a:ext>
            </a:extLst>
          </p:cNvPr>
          <p:cNvCxnSpPr>
            <a:cxnSpLocks/>
          </p:cNvCxnSpPr>
          <p:nvPr/>
        </p:nvCxnSpPr>
        <p:spPr>
          <a:xfrm>
            <a:off x="10171082" y="4193249"/>
            <a:ext cx="0" cy="10800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21" name="Straight Arrow Connector 86">
            <a:extLst>
              <a:ext uri="{FF2B5EF4-FFF2-40B4-BE49-F238E27FC236}">
                <a16:creationId xmlns:a16="http://schemas.microsoft.com/office/drawing/2014/main" id="{061646B4-02B4-9372-AC2C-FFD43F6AE8F9}"/>
              </a:ext>
            </a:extLst>
          </p:cNvPr>
          <p:cNvCxnSpPr>
            <a:cxnSpLocks/>
          </p:cNvCxnSpPr>
          <p:nvPr/>
        </p:nvCxnSpPr>
        <p:spPr>
          <a:xfrm>
            <a:off x="10171082" y="3622833"/>
            <a:ext cx="0" cy="108000"/>
          </a:xfrm>
          <a:prstGeom prst="straightConnector1">
            <a:avLst/>
          </a:prstGeom>
          <a:ln w="25400" cap="flat">
            <a:solidFill>
              <a:schemeClr val="bg2">
                <a:lumMod val="75000"/>
              </a:schemeClr>
            </a:solidFill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51F04B1-FBC2-3A8B-8B3A-0E8945137F85}"/>
              </a:ext>
            </a:extLst>
          </p:cNvPr>
          <p:cNvSpPr/>
          <p:nvPr/>
        </p:nvSpPr>
        <p:spPr>
          <a:xfrm>
            <a:off x="9083516" y="4329354"/>
            <a:ext cx="2175133" cy="523543"/>
          </a:xfrm>
          <a:prstGeom prst="rect">
            <a:avLst/>
          </a:prstGeom>
          <a:solidFill>
            <a:srgbClr val="EEE7E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MS Mincho" panose="02020609040205080304" pitchFamily="49" charset="-128"/>
                <a:cs typeface="+mn-cs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Phase de maintenance </a:t>
            </a:r>
          </a:p>
        </p:txBody>
      </p:sp>
    </p:spTree>
    <p:extLst>
      <p:ext uri="{BB962C8B-B14F-4D97-AF65-F5344CB8AC3E}">
        <p14:creationId xmlns:p14="http://schemas.microsoft.com/office/powerpoint/2010/main" val="206039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MERCI DE VOTRE ATTENTION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François SAUER</a:t>
            </a:r>
          </a:p>
          <a:p>
            <a:r>
              <a:rPr lang="fr-FR" dirty="0"/>
              <a:t>Chef de Clinique CHU Strasbourg</a:t>
            </a:r>
          </a:p>
          <a:p>
            <a:r>
              <a:rPr lang="fr-FR" dirty="0"/>
              <a:t>UF 1314 – Insuffisance cardiaque et cardiomyopathies</a:t>
            </a:r>
          </a:p>
        </p:txBody>
      </p:sp>
    </p:spTree>
    <p:extLst>
      <p:ext uri="{BB962C8B-B14F-4D97-AF65-F5344CB8AC3E}">
        <p14:creationId xmlns:p14="http://schemas.microsoft.com/office/powerpoint/2010/main" val="893956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LVOTO : Objectifs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Théorie « </a:t>
            </a:r>
            <a:r>
              <a:rPr lang="fr-FR" dirty="0" err="1"/>
              <a:t>hypercontractile</a:t>
            </a:r>
            <a:r>
              <a:rPr lang="fr-FR" dirty="0"/>
              <a:t> » de la CMH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Phénomène d’obstruction de la CCVG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Effet Venturi notamment sur la valve mitrale</a:t>
            </a:r>
          </a:p>
          <a:p>
            <a:r>
              <a:rPr lang="fr-FR" dirty="0"/>
              <a:t>Intérêt d’un effet inotrope négatif ++++ ; </a:t>
            </a:r>
            <a:r>
              <a:rPr lang="fr-FR" i="1" dirty="0"/>
              <a:t>chronotrope négatif a minima (laisser le temps au cœur)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4971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24A20C-3E59-14F7-7988-E6D7F7665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LVOTO : ETT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28F2AB-C1C5-620D-4823-CE1A507D6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4F08DC3-DF77-3C1B-F5FE-2C4567D2F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643" y="147717"/>
            <a:ext cx="4023198" cy="348385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1ECD02D-DCDC-E624-DB01-9D2540665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20" y="4602723"/>
            <a:ext cx="4320980" cy="210756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997CF71-20A0-9DF6-9A14-6FA7FAEF5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832741"/>
            <a:ext cx="4197745" cy="293320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CD94AC9-748A-E4F3-5CB6-68ABAAD12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20" y="1725065"/>
            <a:ext cx="4023198" cy="277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2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925" y="582103"/>
            <a:ext cx="8506150" cy="5945048"/>
          </a:xfrm>
          <a:prstGeom prst="rect">
            <a:avLst/>
          </a:prstGeom>
        </p:spPr>
      </p:pic>
      <p:sp>
        <p:nvSpPr>
          <p:cNvPr id="5" name="Flèche courbée vers la droite 4"/>
          <p:cNvSpPr/>
          <p:nvPr/>
        </p:nvSpPr>
        <p:spPr>
          <a:xfrm>
            <a:off x="3398109" y="2770535"/>
            <a:ext cx="626076" cy="215007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890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Mesures générales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5625"/>
            <a:ext cx="5315465" cy="435133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Eviter tous les facteurs majorant l’</a:t>
            </a:r>
            <a:r>
              <a:rPr lang="fr-FR" dirty="0" err="1"/>
              <a:t>inotropisme</a:t>
            </a:r>
            <a:r>
              <a:rPr lang="fr-FR" dirty="0"/>
              <a:t> cardiaque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Hydratation adéquate : éviter hypovolémie +++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err="1"/>
              <a:t>Anti-hypertenseurs</a:t>
            </a:r>
            <a:endParaRPr lang="fr-F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err="1"/>
              <a:t>Intropes</a:t>
            </a:r>
            <a:r>
              <a:rPr lang="fr-FR" dirty="0"/>
              <a:t> +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400" i="1" dirty="0"/>
              <a:t>Port de charges lourdes et activité physique intensive (en cas de gradient !!!)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FR" sz="1400" i="1" dirty="0"/>
          </a:p>
          <a:p>
            <a:pPr marL="0" indent="0">
              <a:buNone/>
            </a:pPr>
            <a:r>
              <a:rPr lang="fr-FR" i="1" dirty="0"/>
              <a:t>Maintenir dans la mesure du possible le rythme sinusal / contrôle de la FC adaptée</a:t>
            </a:r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r>
              <a:rPr lang="fr-FR" i="1" dirty="0"/>
              <a:t>Ne pas contre-indiquer totalement l’activité physique</a:t>
            </a:r>
          </a:p>
        </p:txBody>
      </p:sp>
      <p:pic>
        <p:nvPicPr>
          <p:cNvPr id="2050" name="Picture 2" descr="https://ars.els-cdn.com/content/image/1-s2.0-S0033062012000461-g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7" y="2396610"/>
            <a:ext cx="28670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33535" y="6176963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i="1" dirty="0" err="1">
                <a:solidFill>
                  <a:srgbClr val="212121"/>
                </a:solidFill>
                <a:latin typeface="BlinkMacSystemFont"/>
              </a:rPr>
              <a:t>Sherrid</a:t>
            </a:r>
            <a:r>
              <a:rPr lang="fr-FR" sz="1000" i="1" dirty="0">
                <a:solidFill>
                  <a:srgbClr val="212121"/>
                </a:solidFill>
                <a:latin typeface="BlinkMacSystemFont"/>
              </a:rPr>
              <a:t> MV, </a:t>
            </a:r>
            <a:r>
              <a:rPr lang="fr-FR" sz="1000" i="1" dirty="0" err="1">
                <a:solidFill>
                  <a:srgbClr val="212121"/>
                </a:solidFill>
                <a:latin typeface="BlinkMacSystemFont"/>
              </a:rPr>
              <a:t>Arabadjian</a:t>
            </a:r>
            <a:r>
              <a:rPr lang="fr-FR" sz="1000" i="1" dirty="0">
                <a:solidFill>
                  <a:srgbClr val="212121"/>
                </a:solidFill>
                <a:latin typeface="BlinkMacSystemFont"/>
              </a:rPr>
              <a:t> M. A primer of </a:t>
            </a:r>
            <a:r>
              <a:rPr lang="fr-FR" sz="1000" i="1" dirty="0" err="1">
                <a:solidFill>
                  <a:srgbClr val="212121"/>
                </a:solidFill>
                <a:latin typeface="BlinkMacSystemFont"/>
              </a:rPr>
              <a:t>disopyramide</a:t>
            </a:r>
            <a:r>
              <a:rPr lang="fr-FR" sz="1000" i="1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fr-FR" sz="1000" i="1" dirty="0" err="1">
                <a:solidFill>
                  <a:srgbClr val="212121"/>
                </a:solidFill>
                <a:latin typeface="BlinkMacSystemFont"/>
              </a:rPr>
              <a:t>treatment</a:t>
            </a:r>
            <a:r>
              <a:rPr lang="fr-FR" sz="1000" i="1" dirty="0">
                <a:solidFill>
                  <a:srgbClr val="212121"/>
                </a:solidFill>
                <a:latin typeface="BlinkMacSystemFont"/>
              </a:rPr>
              <a:t> of obstructive </a:t>
            </a:r>
            <a:r>
              <a:rPr lang="fr-FR" sz="1000" i="1" dirty="0" err="1">
                <a:solidFill>
                  <a:srgbClr val="212121"/>
                </a:solidFill>
                <a:latin typeface="BlinkMacSystemFont"/>
              </a:rPr>
              <a:t>hypertrophic</a:t>
            </a:r>
            <a:r>
              <a:rPr lang="fr-FR" sz="1000" i="1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fr-FR" sz="1000" i="1" dirty="0" err="1">
                <a:solidFill>
                  <a:srgbClr val="212121"/>
                </a:solidFill>
                <a:latin typeface="BlinkMacSystemFont"/>
              </a:rPr>
              <a:t>cardiomyopathy</a:t>
            </a:r>
            <a:r>
              <a:rPr lang="fr-FR" sz="1000" i="1" dirty="0">
                <a:solidFill>
                  <a:srgbClr val="212121"/>
                </a:solidFill>
                <a:latin typeface="BlinkMacSystemFont"/>
              </a:rPr>
              <a:t>. Prog </a:t>
            </a:r>
            <a:r>
              <a:rPr lang="fr-FR" sz="1000" i="1" dirty="0" err="1">
                <a:solidFill>
                  <a:srgbClr val="212121"/>
                </a:solidFill>
                <a:latin typeface="BlinkMacSystemFont"/>
              </a:rPr>
              <a:t>Cardiovasc</a:t>
            </a:r>
            <a:r>
              <a:rPr lang="fr-FR" sz="1000" i="1" dirty="0">
                <a:solidFill>
                  <a:srgbClr val="212121"/>
                </a:solidFill>
                <a:latin typeface="BlinkMacSystemFont"/>
              </a:rPr>
              <a:t> Dis. 2012 May-Jun;54(6):483-92. </a:t>
            </a:r>
            <a:r>
              <a:rPr lang="fr-FR" sz="1000" i="1" dirty="0" err="1">
                <a:solidFill>
                  <a:srgbClr val="212121"/>
                </a:solidFill>
                <a:latin typeface="BlinkMacSystemFont"/>
              </a:rPr>
              <a:t>doi</a:t>
            </a:r>
            <a:r>
              <a:rPr lang="fr-FR" sz="1000" i="1" dirty="0">
                <a:solidFill>
                  <a:srgbClr val="212121"/>
                </a:solidFill>
                <a:latin typeface="BlinkMacSystemFont"/>
              </a:rPr>
              <a:t>: 10.1016/j.pcad.2012.04.003. PMID: 22687589.</a:t>
            </a:r>
            <a:endParaRPr lang="fr-FR" sz="1000" i="1" dirty="0"/>
          </a:p>
        </p:txBody>
      </p:sp>
    </p:spTree>
    <p:extLst>
      <p:ext uri="{BB962C8B-B14F-4D97-AF65-F5344CB8AC3E}">
        <p14:creationId xmlns:p14="http://schemas.microsoft.com/office/powerpoint/2010/main" val="36182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4ED093-9A30-B53B-5271-3904C3758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Bêta bloqueurs et inhibiteurs calciques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06CADD-3B30-0D67-E5CA-2A05AD8FA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Bêta Bloqueurs</a:t>
            </a:r>
          </a:p>
          <a:p>
            <a:pPr lvl="1"/>
            <a:r>
              <a:rPr lang="fr-FR" dirty="0"/>
              <a:t>Non vasodilatateurs</a:t>
            </a:r>
          </a:p>
          <a:p>
            <a:pPr lvl="1"/>
            <a:r>
              <a:rPr lang="fr-FR" dirty="0"/>
              <a:t>Préférence (très peu d’études !!!!) : </a:t>
            </a:r>
            <a:r>
              <a:rPr lang="fr-FR" i="1" dirty="0"/>
              <a:t>Bisoprolol</a:t>
            </a:r>
            <a:r>
              <a:rPr lang="fr-FR" dirty="0"/>
              <a:t> ; </a:t>
            </a:r>
            <a:r>
              <a:rPr lang="fr-FR" u="sng" dirty="0" err="1"/>
              <a:t>Atenolol</a:t>
            </a:r>
            <a:r>
              <a:rPr lang="fr-FR" dirty="0"/>
              <a:t> ; </a:t>
            </a:r>
            <a:r>
              <a:rPr lang="fr-FR" u="sng" dirty="0" err="1"/>
              <a:t>Corgard</a:t>
            </a:r>
            <a:r>
              <a:rPr lang="fr-FR" dirty="0"/>
              <a:t> ; </a:t>
            </a:r>
            <a:r>
              <a:rPr lang="fr-FR" u="sng" dirty="0" err="1"/>
              <a:t>Metoprolol</a:t>
            </a:r>
            <a:r>
              <a:rPr lang="fr-FR" dirty="0"/>
              <a:t> (effet significatif en 14 jours*)</a:t>
            </a:r>
          </a:p>
          <a:p>
            <a:endParaRPr lang="fr-FR" dirty="0"/>
          </a:p>
          <a:p>
            <a:r>
              <a:rPr lang="fr-FR" dirty="0"/>
              <a:t>Inhibiteurs calciques bradycardisants</a:t>
            </a:r>
          </a:p>
          <a:p>
            <a:pPr lvl="1"/>
            <a:r>
              <a:rPr lang="fr-FR" dirty="0" err="1"/>
              <a:t>Verapamil</a:t>
            </a:r>
            <a:r>
              <a:rPr lang="fr-FR" dirty="0"/>
              <a:t> (120 mg =&gt; 480 mg)</a:t>
            </a:r>
          </a:p>
          <a:p>
            <a:pPr lvl="1"/>
            <a:r>
              <a:rPr lang="fr-FR" dirty="0"/>
              <a:t>Diltiazem (180 mg =&gt; 360 mg)</a:t>
            </a:r>
          </a:p>
          <a:p>
            <a:pPr lvl="1"/>
            <a:r>
              <a:rPr lang="fr-FR" dirty="0"/>
              <a:t>Attention : IC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4E36A89-1C80-EA10-71D9-5BCB60599597}"/>
              </a:ext>
            </a:extLst>
          </p:cNvPr>
          <p:cNvSpPr txBox="1"/>
          <p:nvPr/>
        </p:nvSpPr>
        <p:spPr>
          <a:xfrm>
            <a:off x="4072128" y="5924639"/>
            <a:ext cx="8119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i="1" dirty="0"/>
              <a:t>(*)Anne M. </a:t>
            </a:r>
            <a:r>
              <a:rPr lang="fr-FR" sz="1100" i="1" dirty="0" err="1"/>
              <a:t>Dybro</a:t>
            </a:r>
            <a:r>
              <a:rPr lang="fr-FR" sz="1100" i="1" dirty="0"/>
              <a:t>, Torsten B. Rasmussen, </a:t>
            </a:r>
            <a:r>
              <a:rPr lang="fr-FR" sz="1100" i="1" dirty="0" err="1"/>
              <a:t>Roni</a:t>
            </a:r>
            <a:r>
              <a:rPr lang="fr-FR" sz="1100" i="1" dirty="0"/>
              <a:t> R. Nielsen, </a:t>
            </a:r>
            <a:r>
              <a:rPr lang="fr-FR" sz="1100" i="1" dirty="0" err="1"/>
              <a:t>Mads</a:t>
            </a:r>
            <a:r>
              <a:rPr lang="fr-FR" sz="1100" i="1" dirty="0"/>
              <a:t> J. Andersen, </a:t>
            </a:r>
            <a:r>
              <a:rPr lang="fr-FR" sz="1100" i="1" dirty="0" err="1"/>
              <a:t>Morten</a:t>
            </a:r>
            <a:r>
              <a:rPr lang="fr-FR" sz="1100" i="1" dirty="0"/>
              <a:t> K. Jensen, Steen H. </a:t>
            </a:r>
            <a:r>
              <a:rPr lang="fr-FR" sz="1100" i="1" dirty="0" err="1"/>
              <a:t>Poulsen</a:t>
            </a:r>
            <a:r>
              <a:rPr lang="fr-FR" sz="1100" i="1" dirty="0"/>
              <a:t>, </a:t>
            </a:r>
            <a:r>
              <a:rPr lang="fr-FR" sz="1100" i="1" dirty="0" err="1"/>
              <a:t>Randomized</a:t>
            </a:r>
            <a:r>
              <a:rPr lang="fr-FR" sz="1100" i="1" dirty="0"/>
              <a:t> Trial of </a:t>
            </a:r>
            <a:r>
              <a:rPr lang="fr-FR" sz="1100" i="1" dirty="0" err="1"/>
              <a:t>Metoprolol</a:t>
            </a:r>
            <a:r>
              <a:rPr lang="fr-FR" sz="1100" i="1" dirty="0"/>
              <a:t> in Patients </a:t>
            </a:r>
            <a:r>
              <a:rPr lang="fr-FR" sz="1100" i="1" dirty="0" err="1"/>
              <a:t>With</a:t>
            </a:r>
            <a:r>
              <a:rPr lang="fr-FR" sz="1100" i="1" dirty="0"/>
              <a:t> Obstructive </a:t>
            </a:r>
            <a:r>
              <a:rPr lang="fr-FR" sz="1100" i="1" dirty="0" err="1"/>
              <a:t>Hypertrophic</a:t>
            </a:r>
            <a:r>
              <a:rPr lang="fr-FR" sz="1100" i="1" dirty="0"/>
              <a:t> Cardiomyopathy, Journal of the American </a:t>
            </a:r>
            <a:r>
              <a:rPr lang="fr-FR" sz="1100" i="1" dirty="0" err="1"/>
              <a:t>College</a:t>
            </a:r>
            <a:r>
              <a:rPr lang="fr-FR" sz="1100" i="1" dirty="0"/>
              <a:t> of </a:t>
            </a:r>
            <a:r>
              <a:rPr lang="fr-FR" sz="1100" i="1" dirty="0" err="1"/>
              <a:t>Cardiology</a:t>
            </a:r>
            <a:r>
              <a:rPr lang="fr-FR" sz="1100" i="1" dirty="0"/>
              <a:t>,</a:t>
            </a:r>
          </a:p>
          <a:p>
            <a:r>
              <a:rPr lang="fr-FR" sz="1100" i="1" dirty="0"/>
              <a:t>Volume 78, Issue 25, 2021, Pages 2505-2517, ISSN 0735-1097, </a:t>
            </a:r>
            <a:r>
              <a:rPr lang="fr-FR" sz="1100" i="1" dirty="0">
                <a:hlinkClick r:id="rId2"/>
              </a:rPr>
              <a:t>https://doi.org/10.1016/j.jacc.2021.07.065</a:t>
            </a:r>
            <a:r>
              <a:rPr lang="fr-FR" sz="1100" i="1" dirty="0"/>
              <a:t>. (https://www.sciencedirect.com/science/article/pii/S0735109721078888)</a:t>
            </a:r>
          </a:p>
        </p:txBody>
      </p:sp>
    </p:spTree>
    <p:extLst>
      <p:ext uri="{BB962C8B-B14F-4D97-AF65-F5344CB8AC3E}">
        <p14:creationId xmlns:p14="http://schemas.microsoft.com/office/powerpoint/2010/main" val="3835352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Disopyramide</a:t>
            </a:r>
            <a:r>
              <a:rPr lang="fr-FR" dirty="0"/>
              <a:t> (</a:t>
            </a:r>
            <a:r>
              <a:rPr lang="fr-FR" dirty="0" err="1"/>
              <a:t>Rythmodan</a:t>
            </a:r>
            <a:r>
              <a:rPr lang="fr-FR" dirty="0"/>
              <a:t>©)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Anti-</a:t>
            </a:r>
            <a:r>
              <a:rPr lang="fr-FR" dirty="0" err="1"/>
              <a:t>arrythmique</a:t>
            </a:r>
            <a:r>
              <a:rPr lang="fr-FR" dirty="0"/>
              <a:t> classe </a:t>
            </a:r>
            <a:r>
              <a:rPr lang="fr-FR" dirty="0" err="1"/>
              <a:t>Ia</a:t>
            </a:r>
            <a:r>
              <a:rPr lang="fr-FR" dirty="0"/>
              <a:t> avec effet de classe III</a:t>
            </a:r>
          </a:p>
          <a:p>
            <a:r>
              <a:rPr lang="fr-FR" dirty="0"/>
              <a:t>Voie orale et IV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i="1" dirty="0"/>
              <a:t>400 à 600 mg en gélule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b="1" i="1" u="sng" dirty="0"/>
              <a:t>LP 250 mg gélule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i="1" dirty="0"/>
              <a:t>50 mg IV</a:t>
            </a:r>
          </a:p>
          <a:p>
            <a:r>
              <a:rPr lang="fr-FR" dirty="0"/>
              <a:t>EI 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Allongement </a:t>
            </a:r>
            <a:r>
              <a:rPr lang="fr-FR" dirty="0" err="1"/>
              <a:t>QTc</a:t>
            </a:r>
            <a:r>
              <a:rPr lang="fr-FR" dirty="0"/>
              <a:t> (ECG)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Diminution FEVG (ETT)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Effets </a:t>
            </a:r>
            <a:r>
              <a:rPr lang="fr-FR" dirty="0" err="1"/>
              <a:t>anti-cholinergiques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5590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1618</TotalTime>
  <Words>3123</Words>
  <Application>Microsoft Office PowerPoint</Application>
  <PresentationFormat>Grand écran</PresentationFormat>
  <Paragraphs>417</Paragraphs>
  <Slides>36</Slides>
  <Notes>2</Notes>
  <HiddenSlides>1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36</vt:i4>
      </vt:variant>
    </vt:vector>
  </HeadingPairs>
  <TitlesOfParts>
    <vt:vector size="50" baseType="lpstr">
      <vt:lpstr>Arial</vt:lpstr>
      <vt:lpstr>BlinkMacSystemFont</vt:lpstr>
      <vt:lpstr>Calibri</vt:lpstr>
      <vt:lpstr>Calibri Light</vt:lpstr>
      <vt:lpstr>Cambria</vt:lpstr>
      <vt:lpstr>Courier New</vt:lpstr>
      <vt:lpstr>Times New Roman</vt:lpstr>
      <vt:lpstr>Trebuchet MS</vt:lpstr>
      <vt:lpstr>Tw Cen MT</vt:lpstr>
      <vt:lpstr>Tw Cen MT Condensed</vt:lpstr>
      <vt:lpstr>Wingdings</vt:lpstr>
      <vt:lpstr>Wingdings 3</vt:lpstr>
      <vt:lpstr>Intégral</vt:lpstr>
      <vt:lpstr>Thème Office</vt:lpstr>
      <vt:lpstr>Pharmacopée de l’hypertrophié</vt:lpstr>
      <vt:lpstr>Médicaments de la CMH</vt:lpstr>
      <vt:lpstr>LVOTO : définition</vt:lpstr>
      <vt:lpstr>LVOTO : Objectifs</vt:lpstr>
      <vt:lpstr>LVOTO : ETT</vt:lpstr>
      <vt:lpstr>Présentation PowerPoint</vt:lpstr>
      <vt:lpstr>Mesures générales</vt:lpstr>
      <vt:lpstr>Bêta bloqueurs et inhibiteurs calciques</vt:lpstr>
      <vt:lpstr>Disopyramide (Rythmodan©)</vt:lpstr>
      <vt:lpstr>Disopyramide</vt:lpstr>
      <vt:lpstr>Quelle est sa place ?</vt:lpstr>
      <vt:lpstr>Disopyramide : problématique</vt:lpstr>
      <vt:lpstr>En pratique</vt:lpstr>
      <vt:lpstr>En pratique</vt:lpstr>
      <vt:lpstr>Transition vers Mavacamten ?</vt:lpstr>
      <vt:lpstr>Mavacamten / CAMZYOS©</vt:lpstr>
      <vt:lpstr>Mavacamten / CAMZYOS©</vt:lpstr>
      <vt:lpstr>Mavacamten / CAMZYOS©</vt:lpstr>
      <vt:lpstr>Présentation PowerPoint</vt:lpstr>
      <vt:lpstr>Effet indésirable</vt:lpstr>
      <vt:lpstr>Mavacamten / CAMZYOS©</vt:lpstr>
      <vt:lpstr>Mavacamten / CAMZYOS©</vt:lpstr>
      <vt:lpstr>32 semaines</vt:lpstr>
      <vt:lpstr>56 semaines</vt:lpstr>
      <vt:lpstr>Guidelines ESC 2023</vt:lpstr>
      <vt:lpstr>En pratique</vt:lpstr>
      <vt:lpstr>En pratique (2)</vt:lpstr>
      <vt:lpstr>En pratique (3)</vt:lpstr>
      <vt:lpstr>Exemples de produits susceptibles d’influer sur le mavacamten </vt:lpstr>
      <vt:lpstr>Exemples de produits susceptibles d’influer sur le mavacamten </vt:lpstr>
      <vt:lpstr>Posologie : Instauration phénotype métaboliseur intermédiaire, normal, rapide et ultrarapide du CYP2C19</vt:lpstr>
      <vt:lpstr>Posologie : Maintenance phénotype métaboliseur intermédiaire, normal, rapide et ultrarapide du CYP2C19</vt:lpstr>
      <vt:lpstr>Posologie : Instauration phénotype métaboliseur lent du CYP2C19</vt:lpstr>
      <vt:lpstr>Posologie : Maintenance phénotype métaboliseur lent du CYP2C19</vt:lpstr>
      <vt:lpstr>Posologie : Interruption du traitement lors d’une visite clinique si la FEVG &lt; 50 %</vt:lpstr>
      <vt:lpstr>MERCI DE VOTRE ATTENTION</vt:lpstr>
    </vt:vector>
  </TitlesOfParts>
  <Company>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Pharmacopée de l’hypertrophié</dc:title>
  <dc:creator>SAUER Francois</dc:creator>
  <cp:lastModifiedBy>François SAUER</cp:lastModifiedBy>
  <cp:revision>40</cp:revision>
  <dcterms:created xsi:type="dcterms:W3CDTF">2024-03-07T12:33:39Z</dcterms:created>
  <dcterms:modified xsi:type="dcterms:W3CDTF">2024-03-21T21:16:41Z</dcterms:modified>
</cp:coreProperties>
</file>