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3" r:id="rId4"/>
    <p:sldId id="259" r:id="rId5"/>
    <p:sldId id="272" r:id="rId6"/>
    <p:sldId id="264" r:id="rId7"/>
    <p:sldId id="265" r:id="rId8"/>
    <p:sldId id="266" r:id="rId9"/>
    <p:sldId id="267" r:id="rId10"/>
    <p:sldId id="268" r:id="rId11"/>
    <p:sldId id="269" r:id="rId12"/>
    <p:sldId id="273" r:id="rId13"/>
    <p:sldId id="270" r:id="rId14"/>
    <p:sldId id="274" r:id="rId15"/>
    <p:sldId id="275" r:id="rId16"/>
    <p:sldId id="271" r:id="rId17"/>
    <p:sldId id="276" r:id="rId18"/>
    <p:sldId id="277" r:id="rId19"/>
    <p:sldId id="278" r:id="rId20"/>
    <p:sldId id="280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0000"/>
    <a:srgbClr val="D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12" autoAdjust="0"/>
    <p:restoredTop sz="94671"/>
  </p:normalViewPr>
  <p:slideViewPr>
    <p:cSldViewPr snapToGrid="0" snapToObjects="1">
      <p:cViewPr varScale="1">
        <p:scale>
          <a:sx n="113" d="100"/>
          <a:sy n="113" d="100"/>
        </p:scale>
        <p:origin x="18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067D1E-74D3-854C-8726-0FCC80B1E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A323D8B-101A-424E-8322-056CA9E26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BD411A-64A6-D84A-B1E1-FBB56BBFE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F51565-1AB8-6F41-931A-11C44723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8F2BED-F1AD-9645-8B47-0C4F07000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883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2E19C4-668C-0D47-B379-5BF5AA938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9BA4D9F-0E52-2041-993E-73CAF89B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990E68-8A1A-A049-827F-57896C576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CD5DFE-AADE-694A-A0B1-7059FC015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CAF3B5-06C9-EA44-9CF0-6A82EB5C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357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79BB32B-18A2-7340-B830-CC536AE44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3A38E54-463F-624A-9B4F-35F58A974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AFE303-3AB1-694D-91F9-F2F174D9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F0118F-019D-C145-B716-15C179C6A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A1DA3D-6170-0E41-B9F5-5F057034F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267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3D032-40E5-5045-B95C-D5B8A75ED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C8A692-E91B-5447-A3AB-425F3A9CB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DCA2F9-54DA-6540-9170-4E581536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8F21E9-541C-F846-B966-48BDB9644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32B482-A9CE-8242-A652-59519F6A9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449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B22263-7CFB-BF45-8EB9-4C1E11918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5EBED4-591B-104E-9CC6-320978A11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32E008-D7C0-8F4D-AF62-EB64DC797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FD09B8-FD8F-EA44-8F11-C28BF11ED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E11A86-8BA4-2347-9CA1-69093144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084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5D299D-9F9E-7444-A314-1D8D812C5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F3F1F0-8A8F-6744-8EF9-E8C6CD8B4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7D58A85-C643-854F-A6EC-E7336FFA4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13185A7-4C2D-C24C-BDC8-6F677EDBC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CC3FDF-51F5-F14C-ADEF-E090EBA72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4624C7-BBE9-8D44-AEE5-3E0D3F8F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5107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10A6A9-5A4E-AA41-9535-68E22CF26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F83AD8-DCE5-4445-992C-720C122CF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34FEFA-87E6-2844-97EA-81D7CFDB9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181F620-87FB-8C47-B679-653F36A4E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BB67076-212F-4449-A1E4-94B9FDABE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5BF7074-7887-BC44-B9BF-09AEAF02C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4ABB922-C2FB-E549-ABFB-D343CE44C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A4622D-DD6D-5240-A037-46DAB66FD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077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A12836-28FF-BF47-8752-C72F48BCA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6C26999-3842-3846-8F51-CD5FD1C5F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1DB3CDD-E715-F849-86E7-15DC3F7D0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D3B8DE-9D04-9645-BB17-18A052DE1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607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9DB9885-37A5-F645-AA3C-D545BB0C9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0986B58-212E-9446-9042-136456567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499EF2-3E9C-BE46-AD2C-35FA850F4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8324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B1F7E-E233-1F4A-A589-29BF2D9C0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8399DC-E964-574E-A653-910CF6114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256EB73-6FE5-AE42-ABE1-8E5BC8E8E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F24EAA-4022-DD45-8942-A5ECA1ED9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430DFF-C359-B243-A9E0-9496E3E7A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237BDA-2A82-3E48-90FA-F1C85DC82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773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DE87E7-02F6-2B4A-B49B-8B5B4881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BD3ED85-2F12-B447-9F7D-C80ABDF8A9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100675-2E4A-1F4C-AAA6-56C679DAB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DCF969B-DFD5-FA40-BF71-69A2985F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3B86-4CD0-B044-B4BE-21C38E921E6A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6060AEC-0A25-C84C-BCE0-AA2E52DBE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92302D-14A3-A048-9694-F3F051044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622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FD106E7-5834-6843-AC15-9D410A863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08F6F2-98A9-1544-A717-112ECFF1F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D1D58B-64D8-784D-BA82-B61778D5E3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03B86-4CD0-B044-B4BE-21C38E921E6A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C47F98-A853-6443-B991-48CA970DF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307D5A-DD9C-BB4F-ABAF-9A783557C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CEC97-74F7-7A45-9DBC-FCC2C1FDBA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24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6.mp4"/><Relationship Id="rId7" Type="http://schemas.openxmlformats.org/officeDocument/2006/relationships/image" Target="../media/image1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6.mp4"/><Relationship Id="rId9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jpeg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4.mp4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Relationship Id="rId9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126972"/>
            <a:ext cx="9144000" cy="1655762"/>
          </a:xfrm>
          <a:solidFill>
            <a:srgbClr val="D10000"/>
          </a:solidFill>
        </p:spPr>
        <p:txBody>
          <a:bodyPr>
            <a:normAutofit fontScale="92500" lnSpcReduction="10000"/>
          </a:bodyPr>
          <a:lstStyle/>
          <a:p>
            <a:endParaRPr lang="fr-FR" dirty="0"/>
          </a:p>
          <a:p>
            <a:r>
              <a:rPr lang="fr-FR" sz="4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LES ALÉAS DE TAVI</a:t>
            </a:r>
          </a:p>
          <a:p>
            <a:r>
              <a:rPr lang="fr-FR" sz="4000" b="1" dirty="0" err="1">
                <a:solidFill>
                  <a:schemeClr val="bg1"/>
                </a:solidFill>
                <a:latin typeface="Avenir Next Demi Bold" panose="020B0503020202020204" pitchFamily="34" charset="0"/>
              </a:rPr>
              <a:t>Rythmo</a:t>
            </a:r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249" y="294217"/>
            <a:ext cx="5397500" cy="35941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9C8B58F-8498-E747-AF3E-793EB882DC9A}"/>
              </a:ext>
            </a:extLst>
          </p:cNvPr>
          <p:cNvSpPr txBox="1"/>
          <p:nvPr/>
        </p:nvSpPr>
        <p:spPr>
          <a:xfrm>
            <a:off x="5016305" y="3154017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Helvetica" pitchFamily="2" charset="0"/>
              </a:rPr>
              <a:t>STRASBOURG 2024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F93886-67A3-A146-9915-51D5A6961E68}"/>
              </a:ext>
            </a:extLst>
          </p:cNvPr>
          <p:cNvSpPr/>
          <p:nvPr/>
        </p:nvSpPr>
        <p:spPr>
          <a:xfrm>
            <a:off x="2383372" y="5836723"/>
            <a:ext cx="7669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Demi Bold" panose="020B0503020202020204" pitchFamily="34" charset="0"/>
              </a:rPr>
              <a:t>Modérateurs : Mathieu VALLA – Olivier  MERÇON – Jérôme RISCHNER</a:t>
            </a:r>
          </a:p>
        </p:txBody>
      </p:sp>
    </p:spTree>
    <p:extLst>
      <p:ext uri="{BB962C8B-B14F-4D97-AF65-F5344CB8AC3E}">
        <p14:creationId xmlns:p14="http://schemas.microsoft.com/office/powerpoint/2010/main" val="3346061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611714" y="1393613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8" name="0547FC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80218" y="2043130"/>
            <a:ext cx="3301548" cy="3374177"/>
          </a:xfrm>
          <a:prstGeom prst="rect">
            <a:avLst/>
          </a:prstGeom>
        </p:spPr>
      </p:pic>
      <p:pic>
        <p:nvPicPr>
          <p:cNvPr id="9" name="87CC2C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31720" y="2038004"/>
            <a:ext cx="3352800" cy="337930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684520" y="5893520"/>
            <a:ext cx="2697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HV=65 ms à J6 post-TAVI</a:t>
            </a:r>
          </a:p>
          <a:p>
            <a:r>
              <a:rPr lang="fr-FR" sz="1600" dirty="0"/>
              <a:t>Pas de pacemaker</a:t>
            </a:r>
          </a:p>
        </p:txBody>
      </p:sp>
      <p:pic>
        <p:nvPicPr>
          <p:cNvPr id="11" name="Picture 2" descr="Feux de circulation : infractions, fonctionnement - ActiROUT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8" r="45545"/>
          <a:stretch/>
        </p:blipFill>
        <p:spPr bwMode="auto">
          <a:xfrm>
            <a:off x="4427219" y="5725232"/>
            <a:ext cx="1074421" cy="98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 txBox="1">
            <a:spLocks/>
          </p:cNvSpPr>
          <p:nvPr/>
        </p:nvSpPr>
        <p:spPr>
          <a:xfrm>
            <a:off x="2393813" y="592665"/>
            <a:ext cx="9422849" cy="111760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fr-FR" sz="2800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Les troubles conductifs post-TAVI: les autres situations</a:t>
            </a:r>
          </a:p>
          <a:p>
            <a:endParaRPr lang="fr-FR" sz="2800" b="1" dirty="0">
              <a:solidFill>
                <a:srgbClr val="CE0000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294119" y="1584385"/>
            <a:ext cx="269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Avenir Next Demi Bold" panose="020B0503020202020204"/>
              </a:rPr>
              <a:t>Evolut PRO+ de 26 mm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331720" y="1582404"/>
            <a:ext cx="269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Avenir Next Demi Bold" panose="020B0503020202020204"/>
              </a:rPr>
              <a:t>Prédilatation</a:t>
            </a:r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3910" y="328160"/>
            <a:ext cx="9638874" cy="77134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fr-FR" sz="2800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Les troubles de la conduction : les situations plus compliquées</a:t>
            </a:r>
          </a:p>
          <a:p>
            <a:endParaRPr lang="fr-FR" sz="2800" b="1" dirty="0">
              <a:solidFill>
                <a:srgbClr val="CE0000"/>
              </a:solidFill>
              <a:latin typeface="Avenir Next Demi Bold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08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611714" y="1393613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27605" t="38148" r="33437" b="10185"/>
          <a:stretch/>
        </p:blipFill>
        <p:spPr>
          <a:xfrm>
            <a:off x="6377618" y="1883833"/>
            <a:ext cx="4903019" cy="36576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377618" y="5985934"/>
            <a:ext cx="490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Registre TVT, </a:t>
            </a:r>
            <a:r>
              <a:rPr lang="fr-FR" i="1" dirty="0" err="1"/>
              <a:t>Caroll</a:t>
            </a:r>
            <a:r>
              <a:rPr lang="fr-FR" i="1" dirty="0"/>
              <a:t> et al, J Am </a:t>
            </a:r>
            <a:r>
              <a:rPr lang="fr-FR" i="1" dirty="0" err="1"/>
              <a:t>Coll</a:t>
            </a:r>
            <a:r>
              <a:rPr lang="fr-FR" i="1" dirty="0"/>
              <a:t> Cardio, 2020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l="28438" t="22778" r="28958" b="49630"/>
          <a:stretch/>
        </p:blipFill>
        <p:spPr>
          <a:xfrm>
            <a:off x="624674" y="3358686"/>
            <a:ext cx="4967703" cy="180975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32315" y="5984929"/>
            <a:ext cx="490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Regueiro</a:t>
            </a:r>
            <a:r>
              <a:rPr lang="fr-FR" i="1" dirty="0"/>
              <a:t>, </a:t>
            </a:r>
            <a:r>
              <a:rPr lang="fr-FR" i="1" dirty="0" err="1"/>
              <a:t>Circ</a:t>
            </a:r>
            <a:r>
              <a:rPr lang="fr-FR" i="1" dirty="0"/>
              <a:t> </a:t>
            </a:r>
            <a:r>
              <a:rPr lang="fr-FR" i="1" dirty="0" err="1"/>
              <a:t>Cardiovasc</a:t>
            </a:r>
            <a:r>
              <a:rPr lang="fr-FR" i="1" dirty="0"/>
              <a:t> </a:t>
            </a:r>
            <a:r>
              <a:rPr lang="fr-FR" i="1" dirty="0" err="1"/>
              <a:t>Interv</a:t>
            </a:r>
            <a:r>
              <a:rPr lang="fr-FR" i="1" dirty="0"/>
              <a:t>, 2019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474599" y="2229732"/>
            <a:ext cx="4903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Néo- BBG post-TAVI : 13-37%</a:t>
            </a:r>
          </a:p>
        </p:txBody>
      </p:sp>
      <p:sp>
        <p:nvSpPr>
          <p:cNvPr id="14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1714" y="397460"/>
            <a:ext cx="9313586" cy="77134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fr-FR" sz="2800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Une complication fréquente</a:t>
            </a:r>
          </a:p>
          <a:p>
            <a:endParaRPr lang="fr-FR" sz="2800" b="1" dirty="0">
              <a:solidFill>
                <a:srgbClr val="CE0000"/>
              </a:solidFill>
              <a:latin typeface="Avenir Next Demi Bold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887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611714" y="1393613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 txBox="1">
            <a:spLocks/>
          </p:cNvSpPr>
          <p:nvPr/>
        </p:nvSpPr>
        <p:spPr>
          <a:xfrm>
            <a:off x="1374638" y="496899"/>
            <a:ext cx="9422849" cy="6114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Trouble de la conduction selon le type de valve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24479" t="14259" r="22500" b="40926"/>
          <a:stretch/>
        </p:blipFill>
        <p:spPr>
          <a:xfrm>
            <a:off x="547253" y="2127793"/>
            <a:ext cx="5288973" cy="25146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32315" y="6018811"/>
            <a:ext cx="490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Taux de pacemaker à 30 jours : 6,6 versus 6,1 % ns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40249" t="21996" r="32427" b="46761"/>
          <a:stretch/>
        </p:blipFill>
        <p:spPr>
          <a:xfrm>
            <a:off x="6949252" y="1782232"/>
            <a:ext cx="4591050" cy="295275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6793268" y="6018340"/>
            <a:ext cx="490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Taux de pacemaker à 30 jours 17,4 versus 6,1% *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32314" y="5330602"/>
            <a:ext cx="490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1000 patients, Sapien 3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793267" y="5330602"/>
            <a:ext cx="490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1400 patients, ¾ Evolut R, ¼ Evolut PRO</a:t>
            </a:r>
          </a:p>
        </p:txBody>
      </p:sp>
    </p:spTree>
    <p:extLst>
      <p:ext uri="{BB962C8B-B14F-4D97-AF65-F5344CB8AC3E}">
        <p14:creationId xmlns:p14="http://schemas.microsoft.com/office/powerpoint/2010/main" val="1982233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611714" y="1393613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31875" t="38333" r="46678" b="42037"/>
          <a:stretch/>
        </p:blipFill>
        <p:spPr>
          <a:xfrm>
            <a:off x="710693" y="1592175"/>
            <a:ext cx="4375657" cy="225267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10693" y="5252562"/>
            <a:ext cx="490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Webb et al, Circulation, 2013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 txBox="1">
            <a:spLocks/>
          </p:cNvSpPr>
          <p:nvPr/>
        </p:nvSpPr>
        <p:spPr>
          <a:xfrm>
            <a:off x="1517513" y="475013"/>
            <a:ext cx="9422849" cy="111760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fr-FR" sz="2800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Une situation à faible risque : le « valve-in-valve »</a:t>
            </a:r>
          </a:p>
          <a:p>
            <a:endParaRPr lang="fr-FR" sz="2800" b="1" dirty="0">
              <a:solidFill>
                <a:srgbClr val="CE0000"/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451" y="3302877"/>
            <a:ext cx="5998464" cy="191658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l="53042" t="44005" r="32917" b="47030"/>
          <a:stretch/>
        </p:blipFill>
        <p:spPr>
          <a:xfrm>
            <a:off x="710693" y="4034071"/>
            <a:ext cx="2864554" cy="102870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10693" y="5811684"/>
            <a:ext cx="490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Taux de pacemaker à 30 jours &lt; 3%</a:t>
            </a:r>
          </a:p>
        </p:txBody>
      </p:sp>
    </p:spTree>
    <p:extLst>
      <p:ext uri="{BB962C8B-B14F-4D97-AF65-F5344CB8AC3E}">
        <p14:creationId xmlns:p14="http://schemas.microsoft.com/office/powerpoint/2010/main" val="743357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611714" y="1393613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 txBox="1">
            <a:spLocks/>
          </p:cNvSpPr>
          <p:nvPr/>
        </p:nvSpPr>
        <p:spPr>
          <a:xfrm>
            <a:off x="2393813" y="539509"/>
            <a:ext cx="9422849" cy="6114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Optimiser la hauteur d’implantation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30313" t="36296" r="31875" b="19074"/>
          <a:stretch/>
        </p:blipFill>
        <p:spPr>
          <a:xfrm>
            <a:off x="415653" y="2106758"/>
            <a:ext cx="5216253" cy="3463132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15653" y="6028262"/>
            <a:ext cx="490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Onishi</a:t>
            </a:r>
            <a:r>
              <a:rPr lang="fr-FR" i="1" dirty="0"/>
              <a:t> et al, Arch </a:t>
            </a:r>
            <a:r>
              <a:rPr lang="fr-FR" i="1" dirty="0" err="1"/>
              <a:t>Cardiovasc</a:t>
            </a:r>
            <a:r>
              <a:rPr lang="fr-FR" i="1" dirty="0"/>
              <a:t> Dis, 2023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l="17187" t="23890" r="18021" b="23888"/>
          <a:stretch/>
        </p:blipFill>
        <p:spPr>
          <a:xfrm>
            <a:off x="5945141" y="2416540"/>
            <a:ext cx="5972540" cy="2843569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5868940" y="6028262"/>
            <a:ext cx="490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Sammour</a:t>
            </a:r>
            <a:r>
              <a:rPr lang="fr-FR" i="1" dirty="0"/>
              <a:t> et al, Circulation </a:t>
            </a:r>
            <a:r>
              <a:rPr lang="fr-FR" i="1" dirty="0" err="1"/>
              <a:t>Cardiovasc</a:t>
            </a:r>
            <a:r>
              <a:rPr lang="fr-FR" i="1" dirty="0"/>
              <a:t> </a:t>
            </a:r>
            <a:r>
              <a:rPr lang="fr-FR" i="1" dirty="0" err="1"/>
              <a:t>Interv</a:t>
            </a:r>
            <a:r>
              <a:rPr lang="fr-FR" i="1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196711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611714" y="1393613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 txBox="1">
            <a:spLocks/>
          </p:cNvSpPr>
          <p:nvPr/>
        </p:nvSpPr>
        <p:spPr>
          <a:xfrm>
            <a:off x="2940078" y="489731"/>
            <a:ext cx="8655187" cy="6114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Prédire la survenue du trouble de conduction </a:t>
            </a:r>
          </a:p>
        </p:txBody>
      </p:sp>
      <p:pic>
        <p:nvPicPr>
          <p:cNvPr id="3074" name="Picture 2" descr="https://www.jacc.org/cms/asset/2716bc9d-32ea-464a-aa80-f91413c626c6/fx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59" y="1731735"/>
            <a:ext cx="5650204" cy="463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53750" t="37037" r="18195" b="30494"/>
          <a:stretch/>
        </p:blipFill>
        <p:spPr>
          <a:xfrm>
            <a:off x="8121650" y="1847388"/>
            <a:ext cx="2933700" cy="190981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l="45833" t="28025" r="17292" b="32839"/>
          <a:stretch/>
        </p:blipFill>
        <p:spPr>
          <a:xfrm>
            <a:off x="7772400" y="4165255"/>
            <a:ext cx="3632200" cy="216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3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491" y="542409"/>
            <a:ext cx="5340627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2800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Conclusion</a:t>
            </a:r>
          </a:p>
          <a:p>
            <a:endParaRPr lang="fr-FR" sz="2800" b="1" dirty="0">
              <a:solidFill>
                <a:srgbClr val="CE0000"/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611714" y="1393613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31875" t="31667" r="32917" b="20926"/>
          <a:stretch/>
        </p:blipFill>
        <p:spPr>
          <a:xfrm>
            <a:off x="7095470" y="2228849"/>
            <a:ext cx="4376440" cy="33147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32084" t="45185" r="34688" b="20185"/>
          <a:stretch/>
        </p:blipFill>
        <p:spPr>
          <a:xfrm>
            <a:off x="396074" y="2239090"/>
            <a:ext cx="5637018" cy="330445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32315" y="5937963"/>
            <a:ext cx="490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Badertscher</a:t>
            </a:r>
            <a:r>
              <a:rPr lang="fr-FR" i="1" dirty="0"/>
              <a:t> et al, </a:t>
            </a:r>
            <a:r>
              <a:rPr lang="fr-FR" i="1" dirty="0" err="1"/>
              <a:t>Europace</a:t>
            </a:r>
            <a:r>
              <a:rPr lang="fr-FR" i="1" dirty="0"/>
              <a:t>, 2022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18258" y="5311455"/>
            <a:ext cx="1229802" cy="232094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8249478" y="3770152"/>
            <a:ext cx="292542" cy="232094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0017318" y="4191315"/>
            <a:ext cx="1454592" cy="232094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039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1415" y="468053"/>
            <a:ext cx="5340627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2800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Conclusion</a:t>
            </a:r>
          </a:p>
          <a:p>
            <a:endParaRPr lang="fr-FR" sz="2800" b="1" dirty="0">
              <a:solidFill>
                <a:srgbClr val="CE0000"/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611714" y="1393613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29271" t="17222" r="30313" b="62963"/>
          <a:stretch/>
        </p:blipFill>
        <p:spPr>
          <a:xfrm>
            <a:off x="400878" y="2849576"/>
            <a:ext cx="7391400" cy="203835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333315" y="3499419"/>
            <a:ext cx="490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VPN 97,3%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51415" y="5739369"/>
            <a:ext cx="7211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 venir : population, valves, dispositifs de stimulation temporaire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333315" y="5739369"/>
            <a:ext cx="7211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Une question évolutive</a:t>
            </a:r>
          </a:p>
        </p:txBody>
      </p:sp>
    </p:spTree>
    <p:extLst>
      <p:ext uri="{BB962C8B-B14F-4D97-AF65-F5344CB8AC3E}">
        <p14:creationId xmlns:p14="http://schemas.microsoft.com/office/powerpoint/2010/main" val="1567530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7762" y="528558"/>
            <a:ext cx="8273499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2800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En cas de doute, faites lui « NFS chimie </a:t>
            </a:r>
            <a:r>
              <a:rPr lang="fr-FR" sz="2800" b="1" dirty="0" err="1">
                <a:solidFill>
                  <a:srgbClr val="CE0000"/>
                </a:solidFill>
                <a:latin typeface="Avenir Next Demi Bold" panose="020B0503020202020204" pitchFamily="34" charset="0"/>
              </a:rPr>
              <a:t>iono</a:t>
            </a:r>
            <a:r>
              <a:rPr lang="fr-FR" sz="2800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 »</a:t>
            </a:r>
          </a:p>
          <a:p>
            <a:endParaRPr lang="fr-FR" sz="2800" b="1" dirty="0">
              <a:solidFill>
                <a:srgbClr val="CE0000"/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611714" y="1393613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12290" name="Picture 2" descr="On a revu ... Urgences, la meilleure série médicale (1994-200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889" y="2145149"/>
            <a:ext cx="7123244" cy="400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135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611714" y="1393613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21737" t="34074" r="39791" b="44938"/>
          <a:stretch/>
        </p:blipFill>
        <p:spPr>
          <a:xfrm>
            <a:off x="2611714" y="2946400"/>
            <a:ext cx="70358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54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126972"/>
            <a:ext cx="9144000" cy="1655762"/>
          </a:xfrm>
          <a:solidFill>
            <a:srgbClr val="D10000"/>
          </a:solidFill>
        </p:spPr>
        <p:txBody>
          <a:bodyPr>
            <a:normAutofit fontScale="92500" lnSpcReduction="10000"/>
          </a:bodyPr>
          <a:lstStyle/>
          <a:p>
            <a:endParaRPr lang="fr-FR" dirty="0"/>
          </a:p>
          <a:p>
            <a:pPr>
              <a:lnSpc>
                <a:spcPct val="120000"/>
              </a:lnSpc>
            </a:pPr>
            <a:r>
              <a:rPr lang="fr-FR" sz="4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LES ALÉAS DE TAVI : RYTHMO</a:t>
            </a:r>
          </a:p>
          <a:p>
            <a:r>
              <a:rPr lang="fr-FR" sz="32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Didier BRESSON</a:t>
            </a:r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249" y="294217"/>
            <a:ext cx="5397500" cy="35941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2AB0FB0-541B-5D48-932A-ECDFD8C7801F}"/>
              </a:ext>
            </a:extLst>
          </p:cNvPr>
          <p:cNvSpPr txBox="1"/>
          <p:nvPr/>
        </p:nvSpPr>
        <p:spPr>
          <a:xfrm>
            <a:off x="5016305" y="3154017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Helvetica" pitchFamily="2" charset="0"/>
              </a:rPr>
              <a:t>STRASBOURG 2024</a:t>
            </a:r>
          </a:p>
        </p:txBody>
      </p:sp>
    </p:spTree>
    <p:extLst>
      <p:ext uri="{BB962C8B-B14F-4D97-AF65-F5344CB8AC3E}">
        <p14:creationId xmlns:p14="http://schemas.microsoft.com/office/powerpoint/2010/main" val="882993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611714" y="1393613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64688" t="36481" r="2406" b="30741"/>
          <a:stretch/>
        </p:blipFill>
        <p:spPr>
          <a:xfrm>
            <a:off x="2611714" y="2362200"/>
            <a:ext cx="6017936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0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1651" y="880532"/>
            <a:ext cx="5340627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2800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LES ALÉAS DE TAVI : RYTHMO</a:t>
            </a:r>
          </a:p>
          <a:p>
            <a:endParaRPr lang="fr-FR" sz="2800" b="1" dirty="0">
              <a:solidFill>
                <a:srgbClr val="CE0000"/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56BA7265-62F9-014F-88E3-A231F027592F}"/>
              </a:ext>
            </a:extLst>
          </p:cNvPr>
          <p:cNvSpPr txBox="1">
            <a:spLocks/>
          </p:cNvSpPr>
          <p:nvPr/>
        </p:nvSpPr>
        <p:spPr>
          <a:xfrm>
            <a:off x="6158523" y="2398643"/>
            <a:ext cx="5356144" cy="36973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Demi Bold" panose="020B0503020202020204" pitchFamily="34" charset="0"/>
              </a:rPr>
              <a:t>Dr Didier Bresson</a:t>
            </a:r>
          </a:p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Demi Bold" panose="020B0503020202020204" pitchFamily="34" charset="0"/>
              </a:rPr>
              <a:t>Hôpital Emile Muller</a:t>
            </a:r>
          </a:p>
          <a:p>
            <a:pPr algn="l"/>
            <a:r>
              <a:rPr lang="fr-FR" sz="2800" b="1" strike="sngStrike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Demi Bold" panose="020B0503020202020204" pitchFamily="34" charset="0"/>
              </a:rPr>
              <a:t>Chicago</a:t>
            </a:r>
          </a:p>
          <a:p>
            <a:pPr algn="l"/>
            <a:r>
              <a:rPr lang="fr-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Demi Bold" panose="020B0503020202020204" pitchFamily="34" charset="0"/>
              </a:rPr>
              <a:t>Mulhouse</a:t>
            </a: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 algn="l"/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611714" y="1393613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1026" name="Picture 2" descr="GANG (Groupe des ANgioplasticiens du Grand Est) sur LinkedIn : J - 30 Il  reste quelques places ... Vous pouvez encore vous inscrire 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2239091"/>
            <a:ext cx="2549525" cy="36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236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us-titre 2">
            <a:extLst>
              <a:ext uri="{FF2B5EF4-FFF2-40B4-BE49-F238E27FC236}">
                <a16:creationId xmlns:a16="http://schemas.microsoft.com/office/drawing/2014/main" id="{BB19E46C-47E0-5345-94E6-A11FE3B46779}"/>
              </a:ext>
            </a:extLst>
          </p:cNvPr>
          <p:cNvSpPr txBox="1">
            <a:spLocks/>
          </p:cNvSpPr>
          <p:nvPr/>
        </p:nvSpPr>
        <p:spPr>
          <a:xfrm>
            <a:off x="2611714" y="141710"/>
            <a:ext cx="8648149" cy="11176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r-FR" sz="2800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Les troubles de la conduction post-TAVI : </a:t>
            </a:r>
          </a:p>
          <a:p>
            <a:pPr algn="l">
              <a:lnSpc>
                <a:spcPct val="100000"/>
              </a:lnSpc>
            </a:pPr>
            <a:r>
              <a:rPr lang="fr-FR" sz="2800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un sujet à enjeux </a:t>
            </a:r>
          </a:p>
          <a:p>
            <a:endParaRPr lang="fr-FR" sz="2800" b="1" dirty="0">
              <a:solidFill>
                <a:srgbClr val="CE0000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58814195-6D49-C84F-86B5-D1849E8D1B0A}"/>
              </a:ext>
            </a:extLst>
          </p:cNvPr>
          <p:cNvSpPr txBox="1">
            <a:spLocks/>
          </p:cNvSpPr>
          <p:nvPr/>
        </p:nvSpPr>
        <p:spPr>
          <a:xfrm>
            <a:off x="2611714" y="1393613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AF6D94F-FDE7-9C41-A2DD-34AB6938A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80D3B88-442A-5E43-A132-65829537C977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2050" name="Picture 2" descr="Feux de circulation : infractions, fonctionnement - ActiROU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84" y="3486609"/>
            <a:ext cx="3064815" cy="98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l="34652" t="42839" r="35556" b="35556"/>
          <a:stretch/>
        </p:blipFill>
        <p:spPr>
          <a:xfrm>
            <a:off x="4801028" y="2443201"/>
            <a:ext cx="7191756" cy="29337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801028" y="5788511"/>
            <a:ext cx="318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Zito</a:t>
            </a:r>
            <a:r>
              <a:rPr lang="fr-FR" i="1" dirty="0"/>
              <a:t> et al, </a:t>
            </a:r>
            <a:r>
              <a:rPr lang="fr-FR" i="1" dirty="0" err="1"/>
              <a:t>Europace</a:t>
            </a:r>
            <a:r>
              <a:rPr lang="fr-FR" i="1" dirty="0"/>
              <a:t>, 2022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8470" y="5803900"/>
            <a:ext cx="5373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Une stratégie de prise en charge parfois évasive.</a:t>
            </a:r>
          </a:p>
        </p:txBody>
      </p:sp>
    </p:spTree>
    <p:extLst>
      <p:ext uri="{BB962C8B-B14F-4D97-AF65-F5344CB8AC3E}">
        <p14:creationId xmlns:p14="http://schemas.microsoft.com/office/powerpoint/2010/main" val="900793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ous-titre 2">
            <a:extLst>
              <a:ext uri="{FF2B5EF4-FFF2-40B4-BE49-F238E27FC236}">
                <a16:creationId xmlns:a16="http://schemas.microsoft.com/office/drawing/2014/main" id="{58814195-6D49-C84F-86B5-D1849E8D1B0A}"/>
              </a:ext>
            </a:extLst>
          </p:cNvPr>
          <p:cNvSpPr txBox="1">
            <a:spLocks/>
          </p:cNvSpPr>
          <p:nvPr/>
        </p:nvSpPr>
        <p:spPr>
          <a:xfrm>
            <a:off x="2611714" y="1393613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AF6D94F-FDE7-9C41-A2DD-34AB6938A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80D3B88-442A-5E43-A132-65829537C977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28820" t="33457" r="30000" b="16790"/>
          <a:stretch/>
        </p:blipFill>
        <p:spPr>
          <a:xfrm>
            <a:off x="4042476" y="2146300"/>
            <a:ext cx="4784024" cy="32512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042476" y="5791200"/>
            <a:ext cx="318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Tarantini</a:t>
            </a:r>
            <a:r>
              <a:rPr lang="fr-FR" i="1" dirty="0"/>
              <a:t>, Am J </a:t>
            </a:r>
            <a:r>
              <a:rPr lang="fr-FR" i="1" dirty="0" err="1"/>
              <a:t>Card</a:t>
            </a:r>
            <a:r>
              <a:rPr lang="fr-FR" i="1" dirty="0"/>
              <a:t>, 2023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BB19E46C-47E0-5345-94E6-A11FE3B46779}"/>
              </a:ext>
            </a:extLst>
          </p:cNvPr>
          <p:cNvSpPr txBox="1">
            <a:spLocks/>
          </p:cNvSpPr>
          <p:nvPr/>
        </p:nvSpPr>
        <p:spPr>
          <a:xfrm>
            <a:off x="2611714" y="141710"/>
            <a:ext cx="8648149" cy="11176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r-FR" sz="2800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Les troubles de la conduction post-TAVI : </a:t>
            </a:r>
          </a:p>
          <a:p>
            <a:pPr algn="l">
              <a:lnSpc>
                <a:spcPct val="100000"/>
              </a:lnSpc>
            </a:pPr>
            <a:r>
              <a:rPr lang="fr-FR" sz="2800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un sujet à enjeux </a:t>
            </a:r>
          </a:p>
          <a:p>
            <a:endParaRPr lang="fr-FR" sz="2800" b="1" dirty="0">
              <a:solidFill>
                <a:srgbClr val="CE0000"/>
              </a:solidFill>
              <a:latin typeface="Avenir Next Demi Bold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310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6998" y="464787"/>
            <a:ext cx="8965649" cy="1117601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2800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Les troubles de la conduction : les situations évidentes</a:t>
            </a:r>
          </a:p>
          <a:p>
            <a:endParaRPr lang="fr-FR" sz="2800" b="1" dirty="0">
              <a:solidFill>
                <a:srgbClr val="CE0000"/>
              </a:solidFill>
              <a:latin typeface="Avenir Next Demi Bold" panose="020B0503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611714" y="1393613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8" name="B1C789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1145" y="2074033"/>
            <a:ext cx="3478774" cy="3484602"/>
          </a:xfrm>
          <a:prstGeom prst="rect">
            <a:avLst/>
          </a:prstGeom>
        </p:spPr>
      </p:pic>
      <p:pic>
        <p:nvPicPr>
          <p:cNvPr id="9" name="D14EF69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0649" y="2047572"/>
            <a:ext cx="3518707" cy="353752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9"/>
          <a:srcRect l="18542" t="14075" r="19792" b="7530"/>
          <a:stretch/>
        </p:blipFill>
        <p:spPr>
          <a:xfrm>
            <a:off x="332315" y="2594075"/>
            <a:ext cx="3848100" cy="275173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408305" y="5940589"/>
            <a:ext cx="364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BAVc</a:t>
            </a:r>
            <a:r>
              <a:rPr lang="fr-FR" sz="1600" dirty="0"/>
              <a:t> per-procédural</a:t>
            </a:r>
          </a:p>
          <a:p>
            <a:r>
              <a:rPr lang="fr-FR" sz="1600" dirty="0"/>
              <a:t>Pacemaker au décours du TAVI</a:t>
            </a:r>
          </a:p>
        </p:txBody>
      </p:sp>
      <p:pic>
        <p:nvPicPr>
          <p:cNvPr id="13" name="Picture 2" descr="Feux de circulation : infractions, fonctionnement - ActiROUTE"/>
          <p:cNvPicPr>
            <a:picLocks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5"/>
          <a:stretch/>
        </p:blipFill>
        <p:spPr bwMode="auto">
          <a:xfrm>
            <a:off x="4541145" y="5940589"/>
            <a:ext cx="750137" cy="64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4541145" y="1587530"/>
            <a:ext cx="269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Avenir Next Demi Bold" panose="020B0503020202020204"/>
              </a:rPr>
              <a:t>Evolut PRO+ de 26 mm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32315" y="1587530"/>
            <a:ext cx="269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Avenir Next Demi Bold" panose="020B0503020202020204"/>
              </a:rPr>
              <a:t>ECG de base normal</a:t>
            </a:r>
          </a:p>
        </p:txBody>
      </p:sp>
      <p:sp>
        <p:nvSpPr>
          <p:cNvPr id="2" name="Rectangle 1"/>
          <p:cNvSpPr/>
          <p:nvPr/>
        </p:nvSpPr>
        <p:spPr>
          <a:xfrm>
            <a:off x="231488" y="2500142"/>
            <a:ext cx="1041835" cy="187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18"/>
          <p:cNvCxnSpPr/>
          <p:nvPr/>
        </p:nvCxnSpPr>
        <p:spPr>
          <a:xfrm flipV="1">
            <a:off x="5965750" y="3457833"/>
            <a:ext cx="1123640" cy="7434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6118150" y="3969945"/>
            <a:ext cx="1330087" cy="45677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92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611714" y="1393613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8" name="Espace réservé du contenu 4"/>
          <p:cNvPicPr>
            <a:picLocks noChangeAspect="1"/>
          </p:cNvPicPr>
          <p:nvPr/>
        </p:nvPicPr>
        <p:blipFill rotWithShape="1">
          <a:blip r:embed="rId3"/>
          <a:srcRect l="27928" t="19062" r="37596" b="30153"/>
          <a:stretch/>
        </p:blipFill>
        <p:spPr>
          <a:xfrm>
            <a:off x="396074" y="3290495"/>
            <a:ext cx="1825118" cy="151224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20417" t="13333" r="21736" b="5926"/>
          <a:stretch/>
        </p:blipFill>
        <p:spPr>
          <a:xfrm>
            <a:off x="2802936" y="2226232"/>
            <a:ext cx="4304863" cy="337980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/>
          <a:srcRect l="12500" t="12470" r="28958" b="9012"/>
          <a:stretch/>
        </p:blipFill>
        <p:spPr>
          <a:xfrm>
            <a:off x="7544398" y="2376366"/>
            <a:ext cx="4280842" cy="3229675"/>
          </a:xfrm>
          <a:prstGeom prst="rect">
            <a:avLst/>
          </a:prstGeom>
        </p:spPr>
      </p:pic>
      <p:sp>
        <p:nvSpPr>
          <p:cNvPr id="10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3910" y="328160"/>
            <a:ext cx="8965649" cy="771346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2800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Les troubles de la conduction : les situations fréquentes</a:t>
            </a:r>
          </a:p>
          <a:p>
            <a:endParaRPr lang="fr-FR" sz="2800" b="1" dirty="0">
              <a:solidFill>
                <a:srgbClr val="CE0000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66337" y="2188501"/>
            <a:ext cx="1041835" cy="187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7168625" y="2376366"/>
            <a:ext cx="1041835" cy="187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802936" y="1633575"/>
            <a:ext cx="269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Avenir Next Demi Bold" panose="020B0503020202020204"/>
              </a:rPr>
              <a:t>ECG de base normal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96074" y="1633575"/>
            <a:ext cx="269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Avenir Next Demi Bold" panose="020B0503020202020204"/>
              </a:rPr>
              <a:t>Une valve calcifiée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544398" y="1579699"/>
            <a:ext cx="4280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Avenir Next Demi Bold" panose="020B0503020202020204"/>
              </a:rPr>
              <a:t>Trouble de conduction évolutif J4 PR&gt;240ms QRS&gt;150ms</a:t>
            </a:r>
          </a:p>
        </p:txBody>
      </p:sp>
    </p:spTree>
    <p:extLst>
      <p:ext uri="{BB962C8B-B14F-4D97-AF65-F5344CB8AC3E}">
        <p14:creationId xmlns:p14="http://schemas.microsoft.com/office/powerpoint/2010/main" val="1465728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611714" y="1393613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8" name="1FC8E9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2067" y="1981200"/>
            <a:ext cx="4187184" cy="3946328"/>
          </a:xfrm>
          <a:prstGeom prst="rect">
            <a:avLst/>
          </a:prstGeom>
        </p:spPr>
      </p:pic>
      <p:pic>
        <p:nvPicPr>
          <p:cNvPr id="9" name="61C1F6B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53159" y="1981200"/>
            <a:ext cx="4327616" cy="3946328"/>
          </a:xfrm>
          <a:prstGeom prst="rect">
            <a:avLst/>
          </a:prstGeom>
        </p:spPr>
      </p:pic>
      <p:sp>
        <p:nvSpPr>
          <p:cNvPr id="10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 txBox="1">
            <a:spLocks/>
          </p:cNvSpPr>
          <p:nvPr/>
        </p:nvSpPr>
        <p:spPr>
          <a:xfrm>
            <a:off x="2436836" y="229830"/>
            <a:ext cx="9422849" cy="111760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fr-FR" sz="2800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Les troubles conductifs post-TAVI: les situations fréquentes</a:t>
            </a:r>
          </a:p>
          <a:p>
            <a:endParaRPr lang="fr-FR" sz="2800" b="1" dirty="0">
              <a:solidFill>
                <a:srgbClr val="CE0000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030607" y="6076874"/>
            <a:ext cx="2697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HV=61 ms à J3 post-TAVI</a:t>
            </a:r>
          </a:p>
          <a:p>
            <a:r>
              <a:rPr lang="fr-FR" sz="1600" dirty="0"/>
              <a:t>Pas de pacemaker</a:t>
            </a:r>
          </a:p>
        </p:txBody>
      </p:sp>
      <p:pic>
        <p:nvPicPr>
          <p:cNvPr id="13" name="Picture 2" descr="Feux de circulation : infractions, fonctionnement - ActiROUT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94"/>
          <a:stretch/>
        </p:blipFill>
        <p:spPr bwMode="auto">
          <a:xfrm>
            <a:off x="4259037" y="6041306"/>
            <a:ext cx="690814" cy="67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eur droit 10"/>
          <p:cNvCxnSpPr/>
          <p:nvPr/>
        </p:nvCxnSpPr>
        <p:spPr>
          <a:xfrm flipV="1">
            <a:off x="8702041" y="3509730"/>
            <a:ext cx="1032373" cy="8892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V="1">
            <a:off x="8918813" y="3823855"/>
            <a:ext cx="1207600" cy="82124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6825133" y="1526550"/>
            <a:ext cx="269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Avenir Next Demi Bold" panose="020B0503020202020204"/>
              </a:rPr>
              <a:t>Evolut PRO+ de 34 mm</a:t>
            </a:r>
          </a:p>
        </p:txBody>
      </p:sp>
    </p:spTree>
    <p:extLst>
      <p:ext uri="{BB962C8B-B14F-4D97-AF65-F5344CB8AC3E}">
        <p14:creationId xmlns:p14="http://schemas.microsoft.com/office/powerpoint/2010/main" val="379123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4704B4E-F040-0F47-9DFD-0DD4C877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5" y="209550"/>
            <a:ext cx="1541688" cy="1026583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E03CB9A8-DBA2-394C-AB33-527B9204801B}"/>
              </a:ext>
            </a:extLst>
          </p:cNvPr>
          <p:cNvSpPr txBox="1">
            <a:spLocks/>
          </p:cNvSpPr>
          <p:nvPr/>
        </p:nvSpPr>
        <p:spPr>
          <a:xfrm>
            <a:off x="2611714" y="1393613"/>
            <a:ext cx="9381070" cy="45719"/>
          </a:xfrm>
          <a:prstGeom prst="rect">
            <a:avLst/>
          </a:prstGeom>
          <a:solidFill>
            <a:srgbClr val="D10000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 sz="4000" b="1" dirty="0">
              <a:solidFill>
                <a:schemeClr val="bg1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D22C6A-4CD5-A845-8B23-502571906829}"/>
              </a:ext>
            </a:extLst>
          </p:cNvPr>
          <p:cNvSpPr txBox="1"/>
          <p:nvPr/>
        </p:nvSpPr>
        <p:spPr>
          <a:xfrm>
            <a:off x="396074" y="110121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latin typeface="Helvetica" pitchFamily="2" charset="0"/>
              </a:rPr>
              <a:t>STRASBOURG 2024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l="40139" t="31728" r="36875" b="32716"/>
          <a:stretch/>
        </p:blipFill>
        <p:spPr>
          <a:xfrm>
            <a:off x="5141292" y="5113870"/>
            <a:ext cx="1573259" cy="136887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/>
          <a:srcRect l="20000" t="13333" r="46389" b="36050"/>
          <a:stretch/>
        </p:blipFill>
        <p:spPr>
          <a:xfrm>
            <a:off x="4398718" y="1981201"/>
            <a:ext cx="3058408" cy="25908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/>
          <a:srcRect l="1112" t="16297" r="43680" b="11481"/>
          <a:stretch/>
        </p:blipFill>
        <p:spPr>
          <a:xfrm>
            <a:off x="7710170" y="2021545"/>
            <a:ext cx="3466004" cy="255045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/>
          <a:srcRect l="20208" t="13519" r="21146" b="7593"/>
          <a:stretch/>
        </p:blipFill>
        <p:spPr>
          <a:xfrm>
            <a:off x="585013" y="1981201"/>
            <a:ext cx="3560662" cy="2694213"/>
          </a:xfrm>
          <a:prstGeom prst="rect">
            <a:avLst/>
          </a:prstGeom>
        </p:spPr>
      </p:pic>
      <p:sp>
        <p:nvSpPr>
          <p:cNvPr id="10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3910" y="328160"/>
            <a:ext cx="9638874" cy="77134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fr-FR" sz="2800" b="1" dirty="0">
                <a:solidFill>
                  <a:srgbClr val="CE0000"/>
                </a:solidFill>
                <a:latin typeface="Avenir Next Demi Bold" panose="020B0503020202020204" pitchFamily="34" charset="0"/>
              </a:rPr>
              <a:t>Les troubles de la conduction : les situations plus compliquées</a:t>
            </a:r>
          </a:p>
          <a:p>
            <a:endParaRPr lang="fr-FR" sz="2800" b="1" dirty="0">
              <a:solidFill>
                <a:srgbClr val="CE0000"/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85013" y="1611869"/>
            <a:ext cx="269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Avenir Next Demi Bold" panose="020B0503020202020204"/>
              </a:rPr>
              <a:t>ECG de base normal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398718" y="1611869"/>
            <a:ext cx="615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Avenir Next Demi Bold" panose="020B0503020202020204"/>
              </a:rPr>
              <a:t>Trouble de conduction évolutif J6 PR&gt;240ms QRS fins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7200" y="2021545"/>
            <a:ext cx="842061" cy="81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4299231" y="2079783"/>
            <a:ext cx="842061" cy="81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7652031" y="2062353"/>
            <a:ext cx="842061" cy="81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72600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427</Words>
  <Application>Microsoft Macintosh PowerPoint</Application>
  <PresentationFormat>Grand écran</PresentationFormat>
  <Paragraphs>85</Paragraphs>
  <Slides>20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7" baseType="lpstr">
      <vt:lpstr>Arial</vt:lpstr>
      <vt:lpstr>Avenir Next</vt:lpstr>
      <vt:lpstr>Avenir Next Demi Bold</vt:lpstr>
      <vt:lpstr>Calibri</vt:lpstr>
      <vt:lpstr>Calibri Light</vt:lpstr>
      <vt:lpstr>Helvetica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tomasini sophie APSOS</dc:creator>
  <cp:lastModifiedBy>1</cp:lastModifiedBy>
  <cp:revision>65</cp:revision>
  <dcterms:created xsi:type="dcterms:W3CDTF">2023-03-20T14:16:22Z</dcterms:created>
  <dcterms:modified xsi:type="dcterms:W3CDTF">2024-03-22T15:02:00Z</dcterms:modified>
</cp:coreProperties>
</file>