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1"/>
  </p:notesMasterIdLst>
  <p:sldIdLst>
    <p:sldId id="257" r:id="rId2"/>
    <p:sldId id="789" r:id="rId3"/>
    <p:sldId id="790" r:id="rId4"/>
    <p:sldId id="791" r:id="rId5"/>
    <p:sldId id="792" r:id="rId6"/>
    <p:sldId id="793" r:id="rId7"/>
    <p:sldId id="794" r:id="rId8"/>
    <p:sldId id="797" r:id="rId9"/>
    <p:sldId id="796" r:id="rId10"/>
    <p:sldId id="795" r:id="rId11"/>
    <p:sldId id="798" r:id="rId12"/>
    <p:sldId id="799" r:id="rId13"/>
    <p:sldId id="800" r:id="rId14"/>
    <p:sldId id="801" r:id="rId15"/>
    <p:sldId id="802" r:id="rId16"/>
    <p:sldId id="803" r:id="rId17"/>
    <p:sldId id="804" r:id="rId18"/>
    <p:sldId id="805" r:id="rId19"/>
    <p:sldId id="806" r:id="rId20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689"/>
    <p:restoredTop sz="96561"/>
  </p:normalViewPr>
  <p:slideViewPr>
    <p:cSldViewPr snapToGrid="0" snapToObjects="1">
      <p:cViewPr varScale="1">
        <p:scale>
          <a:sx n="107" d="100"/>
          <a:sy n="107" d="100"/>
        </p:scale>
        <p:origin x="184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A3FD9E-0C5E-D64D-A87C-2E57F206BFB2}" type="datetimeFigureOut">
              <a:rPr lang="fr-FR" smtClean="0"/>
              <a:t>22/03/2024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FC6370-1C53-7942-91FA-487EAC1FEEF0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4392200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3F67C18-2987-0541-A379-7AFA139C65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0DB4FC9F-B19A-E747-91B7-E2153CA4E9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  <a:endParaRPr lang="en-US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C829E6D5-B65E-194D-843C-D0B1D8AAFD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C80C1-A218-2D46-9306-3C4529CAD04F}" type="datetimeFigureOut">
              <a:rPr lang="en-US" smtClean="0"/>
              <a:t>3/22/24</a:t>
            </a:fld>
            <a:endParaRPr lang="en-US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2014FEDC-4594-AB42-8ECA-96A374B265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D721FB33-E7A5-B94C-9B1A-B6F30C1A2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33510-8536-1741-B511-33DA4F07FC5C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7895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8C55483-CD47-8E41-B462-24FF2540F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2CDC69D4-1139-644C-BD50-0FF69BD09A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AC807B14-FF5E-AB45-8C20-F27D15D2B6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C80C1-A218-2D46-9306-3C4529CAD04F}" type="datetimeFigureOut">
              <a:rPr lang="en-US" smtClean="0"/>
              <a:t>3/22/24</a:t>
            </a:fld>
            <a:endParaRPr lang="en-US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94BBEE4B-5D22-6046-96A0-CD54FC9032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E111071-49A5-A848-B9E1-B18D8E78D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33510-8536-1741-B511-33DA4F07FC5C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140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B0997AB-BE0A-D04A-B95D-D4A3408FE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15A3F6B3-1B9B-144C-8FB2-E0A22A70A4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A265C428-C250-A94A-B733-717A3B7F89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C80C1-A218-2D46-9306-3C4529CAD04F}" type="datetimeFigureOut">
              <a:rPr lang="en-US" smtClean="0"/>
              <a:t>3/22/24</a:t>
            </a:fld>
            <a:endParaRPr lang="en-US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8F452534-61D6-0345-BA54-A855D55024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684C9B5-9105-D54D-B1C4-60907715A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33510-8536-1741-B511-33DA4F07FC5C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234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DA12683-A81A-FD40-B68A-FFA5965A7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8C36A625-4447-094B-8851-EA4370DBF8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6B0DD9DA-0F12-AD4D-9197-7124F6B7AD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607E7C21-BFA8-064D-B2B2-3FA393169A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C80C1-A218-2D46-9306-3C4529CAD04F}" type="datetimeFigureOut">
              <a:rPr lang="en-US" smtClean="0"/>
              <a:t>3/22/24</a:t>
            </a:fld>
            <a:endParaRPr lang="en-US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34E0FE0B-8638-2C49-A57B-EE12A5BA19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377FFBAF-29E4-5D40-82A0-94ED101EF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33510-8536-1741-B511-33DA4F07FC5C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252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22EC5BE-4641-D046-8F44-324CE8F999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F7A3627B-F82E-EB4E-99E7-1954D8B599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64879BE5-F178-C74A-9498-AB0DA1A98C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952DAA72-7EDB-0D43-A7F2-36E3795FBB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3745B4BA-37A8-8C4B-A766-EA2FF61F16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37F88943-FA5D-AB49-85D0-1326462CE3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C80C1-A218-2D46-9306-3C4529CAD04F}" type="datetimeFigureOut">
              <a:rPr lang="en-US" smtClean="0"/>
              <a:t>3/22/24</a:t>
            </a:fld>
            <a:endParaRPr lang="en-US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A892CCE6-C710-D441-B5BE-D39BD9410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9F4F7A1F-524C-A64F-B94F-747890828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33510-8536-1741-B511-33DA4F07FC5C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9094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10F03E8-CFA1-AA41-9ADB-AE4F04D112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E949AE6A-7795-5643-82E5-63E0A43CA2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C80C1-A218-2D46-9306-3C4529CAD04F}" type="datetimeFigureOut">
              <a:rPr lang="en-US" smtClean="0"/>
              <a:t>3/22/24</a:t>
            </a:fld>
            <a:endParaRPr lang="en-US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FA8AF704-C88E-F441-ADF7-CA9AD54FC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9398D2E4-C84E-374F-B4B3-1ECA4EE58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33510-8536-1741-B511-33DA4F07FC5C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5313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8436D26B-B848-2F4B-8D6B-E2946649F9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C80C1-A218-2D46-9306-3C4529CAD04F}" type="datetimeFigureOut">
              <a:rPr lang="en-US" smtClean="0"/>
              <a:t>3/22/24</a:t>
            </a:fld>
            <a:endParaRPr lang="en-US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7D548093-DF7F-2747-8FA4-EB36036679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198F141D-D086-E048-9EA0-467C9C00F7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33510-8536-1741-B511-33DA4F07FC5C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352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6101030-4FA6-2D42-9F49-ECA5E92DB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D89D163D-89B9-644F-89DE-CB2B1B402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594EA715-FFFE-7D4E-B4E1-7CCDDB0F7D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8DD0A013-16EA-8F48-9E5E-BA78737DAA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C80C1-A218-2D46-9306-3C4529CAD04F}" type="datetimeFigureOut">
              <a:rPr lang="en-US" smtClean="0"/>
              <a:t>3/22/24</a:t>
            </a:fld>
            <a:endParaRPr lang="en-US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79F34117-24A9-9C4A-89FA-74BF2F7BF4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A7B045FD-E35D-2648-AEB0-B397A23164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33510-8536-1741-B511-33DA4F07FC5C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3205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09F9644-5BB9-8E4F-A13C-3A8E68293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9E2F3047-2956-744A-A93E-8B5153611C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C7CB0207-DF58-F344-AEF2-71FA64C4E4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FEFF3000-D3A1-C44C-8A61-B471A2B8B4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C80C1-A218-2D46-9306-3C4529CAD04F}" type="datetimeFigureOut">
              <a:rPr lang="en-US" smtClean="0"/>
              <a:t>3/22/24</a:t>
            </a:fld>
            <a:endParaRPr lang="en-US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84600AD1-1F0E-404C-B539-8C0AB7BBC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A2FC78B4-F572-BC47-B43B-593D06E33C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33510-8536-1741-B511-33DA4F07FC5C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154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B867C63-E849-B642-94E2-45F3CF005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8471E1DE-855F-DB49-8E81-F6F7E4275B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D697102D-E94B-2942-85EB-53B705AFD7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C80C1-A218-2D46-9306-3C4529CAD04F}" type="datetimeFigureOut">
              <a:rPr lang="en-US" smtClean="0"/>
              <a:t>3/22/24</a:t>
            </a:fld>
            <a:endParaRPr lang="en-US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D37E34AE-B989-3D41-A1C8-33AB90270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04C4D965-C076-A240-93E5-DBFFDFD7D2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33510-8536-1741-B511-33DA4F07FC5C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38616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D69CD6DB-41DA-BE45-8D70-BF2D65FEA1C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6216C95F-D478-A142-9D62-3453B75474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B1D6A691-93F6-9041-9F5E-80526F3E4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C80C1-A218-2D46-9306-3C4529CAD04F}" type="datetimeFigureOut">
              <a:rPr lang="en-US" smtClean="0"/>
              <a:t>3/22/24</a:t>
            </a:fld>
            <a:endParaRPr lang="en-US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32C34B52-161C-7C40-97C3-85DEE5EFA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0F3BD8F9-E791-2747-A202-4812649A32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33510-8536-1741-B511-33DA4F07FC5C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7802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369553AE-6BF4-AA4E-B45F-3C567301B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4E81A720-396B-D84F-AC1E-392D96B0BF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2447E862-86E8-8A47-A821-038F5481E7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5C80C1-A218-2D46-9306-3C4529CAD04F}" type="datetimeFigureOut">
              <a:rPr lang="en-US" smtClean="0"/>
              <a:t>3/22/24</a:t>
            </a:fld>
            <a:endParaRPr lang="en-US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E941FCE5-22F5-A04F-A57A-93704F2076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D4A06C36-927D-D74B-9840-F502CC084C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233510-8536-1741-B511-33DA4F07FC5C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96185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3.mov"/><Relationship Id="rId7" Type="http://schemas.openxmlformats.org/officeDocument/2006/relationships/image" Target="../media/image9.png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6" Type="http://schemas.openxmlformats.org/officeDocument/2006/relationships/image" Target="../media/image8.png"/><Relationship Id="rId5" Type="http://schemas.openxmlformats.org/officeDocument/2006/relationships/slideLayout" Target="../slideLayouts/slideLayout7.xml"/><Relationship Id="rId4" Type="http://schemas.openxmlformats.org/officeDocument/2006/relationships/video" Target="../media/media3.mov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media" Target="../media/media5.mov"/><Relationship Id="rId7" Type="http://schemas.openxmlformats.org/officeDocument/2006/relationships/image" Target="../media/image11.png"/><Relationship Id="rId2" Type="http://schemas.openxmlformats.org/officeDocument/2006/relationships/video" Target="../media/media4.mov"/><Relationship Id="rId1" Type="http://schemas.microsoft.com/office/2007/relationships/media" Target="../media/media4.mov"/><Relationship Id="rId6" Type="http://schemas.openxmlformats.org/officeDocument/2006/relationships/image" Target="../media/image10.png"/><Relationship Id="rId5" Type="http://schemas.openxmlformats.org/officeDocument/2006/relationships/slideLayout" Target="../slideLayouts/slideLayout7.xml"/><Relationship Id="rId4" Type="http://schemas.openxmlformats.org/officeDocument/2006/relationships/video" Target="../media/media5.mov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media" Target="../media/media7.mov"/><Relationship Id="rId7" Type="http://schemas.openxmlformats.org/officeDocument/2006/relationships/image" Target="../media/image13.png"/><Relationship Id="rId2" Type="http://schemas.openxmlformats.org/officeDocument/2006/relationships/video" Target="../media/media6.mov"/><Relationship Id="rId1" Type="http://schemas.microsoft.com/office/2007/relationships/media" Target="../media/media6.mov"/><Relationship Id="rId6" Type="http://schemas.openxmlformats.org/officeDocument/2006/relationships/image" Target="../media/image12.png"/><Relationship Id="rId5" Type="http://schemas.openxmlformats.org/officeDocument/2006/relationships/slideLayout" Target="../slideLayouts/slideLayout7.xml"/><Relationship Id="rId4" Type="http://schemas.openxmlformats.org/officeDocument/2006/relationships/video" Target="../media/media7.mov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media" Target="../media/media9.mov"/><Relationship Id="rId7" Type="http://schemas.openxmlformats.org/officeDocument/2006/relationships/image" Target="../media/image15.png"/><Relationship Id="rId2" Type="http://schemas.openxmlformats.org/officeDocument/2006/relationships/video" Target="../media/media8.mov"/><Relationship Id="rId1" Type="http://schemas.microsoft.com/office/2007/relationships/media" Target="../media/media8.mov"/><Relationship Id="rId6" Type="http://schemas.openxmlformats.org/officeDocument/2006/relationships/image" Target="../media/image14.png"/><Relationship Id="rId5" Type="http://schemas.openxmlformats.org/officeDocument/2006/relationships/slideLayout" Target="../slideLayouts/slideLayout7.xml"/><Relationship Id="rId4" Type="http://schemas.openxmlformats.org/officeDocument/2006/relationships/video" Target="../media/media9.mov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media" Target="../media/media11.mov"/><Relationship Id="rId7" Type="http://schemas.openxmlformats.org/officeDocument/2006/relationships/image" Target="../media/image17.png"/><Relationship Id="rId2" Type="http://schemas.openxmlformats.org/officeDocument/2006/relationships/video" Target="../media/media10.mov"/><Relationship Id="rId1" Type="http://schemas.microsoft.com/office/2007/relationships/media" Target="../media/media10.mov"/><Relationship Id="rId6" Type="http://schemas.openxmlformats.org/officeDocument/2006/relationships/image" Target="../media/image16.png"/><Relationship Id="rId5" Type="http://schemas.openxmlformats.org/officeDocument/2006/relationships/slideLayout" Target="../slideLayouts/slideLayout7.xml"/><Relationship Id="rId4" Type="http://schemas.openxmlformats.org/officeDocument/2006/relationships/video" Target="../media/media11.mov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media" Target="../media/media13.mov"/><Relationship Id="rId7" Type="http://schemas.openxmlformats.org/officeDocument/2006/relationships/image" Target="../media/image19.png"/><Relationship Id="rId2" Type="http://schemas.openxmlformats.org/officeDocument/2006/relationships/video" Target="../media/media12.mov"/><Relationship Id="rId1" Type="http://schemas.microsoft.com/office/2007/relationships/media" Target="../media/media12.mov"/><Relationship Id="rId6" Type="http://schemas.openxmlformats.org/officeDocument/2006/relationships/image" Target="../media/image18.png"/><Relationship Id="rId5" Type="http://schemas.openxmlformats.org/officeDocument/2006/relationships/slideLayout" Target="../slideLayouts/slideLayout7.xml"/><Relationship Id="rId4" Type="http://schemas.openxmlformats.org/officeDocument/2006/relationships/video" Target="../media/media13.mov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media" Target="../media/media15.mov"/><Relationship Id="rId7" Type="http://schemas.openxmlformats.org/officeDocument/2006/relationships/image" Target="../media/image21.png"/><Relationship Id="rId2" Type="http://schemas.openxmlformats.org/officeDocument/2006/relationships/video" Target="../media/media14.mov"/><Relationship Id="rId1" Type="http://schemas.microsoft.com/office/2007/relationships/media" Target="../media/media14.mov"/><Relationship Id="rId6" Type="http://schemas.openxmlformats.org/officeDocument/2006/relationships/image" Target="../media/image20.png"/><Relationship Id="rId5" Type="http://schemas.openxmlformats.org/officeDocument/2006/relationships/slideLayout" Target="../slideLayouts/slideLayout7.xml"/><Relationship Id="rId4" Type="http://schemas.openxmlformats.org/officeDocument/2006/relationships/video" Target="../media/media15.mov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6.mov"/><Relationship Id="rId1" Type="http://schemas.microsoft.com/office/2007/relationships/media" Target="../media/media16.mov"/><Relationship Id="rId4" Type="http://schemas.openxmlformats.org/officeDocument/2006/relationships/image" Target="../media/image22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/>
          <p:cNvSpPr txBox="1"/>
          <p:nvPr/>
        </p:nvSpPr>
        <p:spPr>
          <a:xfrm>
            <a:off x="2947735" y="4500613"/>
            <a:ext cx="62564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400" b="1" dirty="0">
                <a:solidFill>
                  <a:schemeClr val="accent1"/>
                </a:solidFill>
              </a:rPr>
              <a:t>Dr Antonin TRIMAILLE</a:t>
            </a:r>
          </a:p>
          <a:p>
            <a:pPr algn="ctr"/>
            <a:r>
              <a:rPr lang="fr-FR" sz="2400" dirty="0">
                <a:solidFill>
                  <a:schemeClr val="accent1"/>
                </a:solidFill>
              </a:rPr>
              <a:t>Docteur Junior Cardiologie Interventionnelle</a:t>
            </a:r>
          </a:p>
          <a:p>
            <a:pPr algn="ctr"/>
            <a:r>
              <a:rPr lang="fr-FR" sz="2400" dirty="0">
                <a:solidFill>
                  <a:schemeClr val="accent1"/>
                </a:solidFill>
              </a:rPr>
              <a:t>Service de Cardiologie, CHU de Strasbourg</a:t>
            </a:r>
          </a:p>
        </p:txBody>
      </p:sp>
      <p:pic>
        <p:nvPicPr>
          <p:cNvPr id="5" name="Imag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83192"/>
            <a:ext cx="3086100" cy="2628900"/>
          </a:xfrm>
          <a:prstGeom prst="rect">
            <a:avLst/>
          </a:prstGeom>
        </p:spPr>
      </p:pic>
      <p:pic>
        <p:nvPicPr>
          <p:cNvPr id="7" name="Imag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130" y="556763"/>
            <a:ext cx="3165008" cy="1607623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F08B399A-9B61-584B-AFDD-0C9281FF93D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8449" b="36661"/>
          <a:stretch/>
        </p:blipFill>
        <p:spPr>
          <a:xfrm>
            <a:off x="4826934" y="704392"/>
            <a:ext cx="2498023" cy="871557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2CB6691B-757F-0346-AC81-D9A8A40F07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16978" y="5100778"/>
            <a:ext cx="2177724" cy="1411314"/>
          </a:xfrm>
          <a:prstGeom prst="rect">
            <a:avLst/>
          </a:prstGeom>
        </p:spPr>
      </p:pic>
      <p:sp>
        <p:nvSpPr>
          <p:cNvPr id="2" name="ZoneTexte 1"/>
          <p:cNvSpPr txBox="1"/>
          <p:nvPr/>
        </p:nvSpPr>
        <p:spPr>
          <a:xfrm>
            <a:off x="2205808" y="2781807"/>
            <a:ext cx="77402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7200" b="1" dirty="0"/>
              <a:t>Cas clinique</a:t>
            </a:r>
          </a:p>
        </p:txBody>
      </p:sp>
      <p:pic>
        <p:nvPicPr>
          <p:cNvPr id="12" name="Image 11" descr="Une image contenant texte, logo, symbole, Emblème&#10;&#10;Description générée automatiquement">
            <a:extLst>
              <a:ext uri="{FF2B5EF4-FFF2-40B4-BE49-F238E27FC236}">
                <a16:creationId xmlns:a16="http://schemas.microsoft.com/office/drawing/2014/main" id="{5C80AB9A-0964-3E54-8B3E-8CFBC784C38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00105" y="337570"/>
            <a:ext cx="1826816" cy="1826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56806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oneTexte 1"/>
          <p:cNvSpPr txBox="1"/>
          <p:nvPr/>
        </p:nvSpPr>
        <p:spPr>
          <a:xfrm>
            <a:off x="0" y="50800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3600" dirty="0">
                <a:latin typeface="Arial" charset="0"/>
                <a:ea typeface="Arial" charset="0"/>
                <a:cs typeface="Arial" charset="0"/>
              </a:rPr>
              <a:t>Contexte</a:t>
            </a:r>
          </a:p>
        </p:txBody>
      </p:sp>
      <p:cxnSp>
        <p:nvCxnSpPr>
          <p:cNvPr id="4" name="Connecteur droit 3"/>
          <p:cNvCxnSpPr/>
          <p:nvPr/>
        </p:nvCxnSpPr>
        <p:spPr>
          <a:xfrm flipV="1">
            <a:off x="336000" y="749300"/>
            <a:ext cx="1152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oneTexte 2">
            <a:extLst>
              <a:ext uri="{FF2B5EF4-FFF2-40B4-BE49-F238E27FC236}">
                <a16:creationId xmlns:a16="http://schemas.microsoft.com/office/drawing/2014/main" id="{9A9D44C5-FF5B-2074-04B6-798E888F3595}"/>
              </a:ext>
            </a:extLst>
          </p:cNvPr>
          <p:cNvSpPr txBox="1"/>
          <p:nvPr/>
        </p:nvSpPr>
        <p:spPr>
          <a:xfrm>
            <a:off x="266700" y="1006062"/>
            <a:ext cx="11658600" cy="36994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b="1" dirty="0"/>
              <a:t>Mr C., 58 ans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dirty="0"/>
              <a:t>Appel du SAMU pour </a:t>
            </a:r>
            <a:r>
              <a:rPr lang="fr-FR" sz="2000" b="1" dirty="0"/>
              <a:t>douleur thoracique depuis 2 heures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dirty="0"/>
              <a:t>Facteurs de risque cardiovasculaire : </a:t>
            </a:r>
            <a:r>
              <a:rPr lang="fr-FR" sz="2000" b="1" dirty="0"/>
              <a:t>HTA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dirty="0"/>
              <a:t>Antécédents : </a:t>
            </a:r>
            <a:r>
              <a:rPr lang="fr-FR" sz="2000" b="1" dirty="0"/>
              <a:t>aucun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dirty="0"/>
              <a:t>A l’arrivée du SMUR : </a:t>
            </a:r>
            <a:r>
              <a:rPr lang="fr-FR" sz="2000" b="1" dirty="0"/>
              <a:t>douleur thoracique persistante, sueurs, pâleur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dirty="0"/>
              <a:t>Paramètres vitaux : </a:t>
            </a:r>
            <a:r>
              <a:rPr lang="fr-FR" sz="2000" b="1" dirty="0"/>
              <a:t>PA 80/40 mmHg, FC 120 bpm, SpO2 90% </a:t>
            </a:r>
          </a:p>
        </p:txBody>
      </p:sp>
    </p:spTree>
    <p:extLst>
      <p:ext uri="{BB962C8B-B14F-4D97-AF65-F5344CB8AC3E}">
        <p14:creationId xmlns:p14="http://schemas.microsoft.com/office/powerpoint/2010/main" val="13513179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oneTexte 1"/>
          <p:cNvSpPr txBox="1"/>
          <p:nvPr/>
        </p:nvSpPr>
        <p:spPr>
          <a:xfrm>
            <a:off x="0" y="50800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3600" dirty="0">
                <a:latin typeface="Arial" charset="0"/>
                <a:ea typeface="Arial" charset="0"/>
                <a:cs typeface="Arial" charset="0"/>
              </a:rPr>
              <a:t>ECG</a:t>
            </a:r>
          </a:p>
        </p:txBody>
      </p:sp>
      <p:cxnSp>
        <p:nvCxnSpPr>
          <p:cNvPr id="4" name="Connecteur droit 3"/>
          <p:cNvCxnSpPr/>
          <p:nvPr/>
        </p:nvCxnSpPr>
        <p:spPr>
          <a:xfrm flipV="1">
            <a:off x="336000" y="749300"/>
            <a:ext cx="1152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Image 5" descr="Une image contenant motif&#10;&#10;Description générée automatiquement avec une confiance moyenne">
            <a:extLst>
              <a:ext uri="{FF2B5EF4-FFF2-40B4-BE49-F238E27FC236}">
                <a16:creationId xmlns:a16="http://schemas.microsoft.com/office/drawing/2014/main" id="{4631D7DC-F88E-0BF4-14EE-8C51F326AE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0309" y="801470"/>
            <a:ext cx="10031382" cy="5859222"/>
          </a:xfrm>
          <a:prstGeom prst="rect">
            <a:avLst/>
          </a:prstGeom>
        </p:spPr>
      </p:pic>
      <p:sp>
        <p:nvSpPr>
          <p:cNvPr id="3" name="Ellipse 2">
            <a:extLst>
              <a:ext uri="{FF2B5EF4-FFF2-40B4-BE49-F238E27FC236}">
                <a16:creationId xmlns:a16="http://schemas.microsoft.com/office/drawing/2014/main" id="{F1B302FD-58AD-7A01-3D12-0164FACCF8F1}"/>
              </a:ext>
            </a:extLst>
          </p:cNvPr>
          <p:cNvSpPr/>
          <p:nvPr/>
        </p:nvSpPr>
        <p:spPr>
          <a:xfrm>
            <a:off x="901148" y="6268278"/>
            <a:ext cx="1524000" cy="589722"/>
          </a:xfrm>
          <a:prstGeom prst="ellipse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04336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oneTexte 1"/>
          <p:cNvSpPr txBox="1"/>
          <p:nvPr/>
        </p:nvSpPr>
        <p:spPr>
          <a:xfrm>
            <a:off x="0" y="50800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3600" dirty="0">
                <a:latin typeface="Arial" charset="0"/>
                <a:ea typeface="Arial" charset="0"/>
                <a:cs typeface="Arial" charset="0"/>
              </a:rPr>
              <a:t>Prise en charge </a:t>
            </a:r>
            <a:r>
              <a:rPr lang="fr-FR" sz="3600" dirty="0" err="1">
                <a:latin typeface="Arial" charset="0"/>
                <a:ea typeface="Arial" charset="0"/>
                <a:cs typeface="Arial" charset="0"/>
              </a:rPr>
              <a:t>pré-hospitalière</a:t>
            </a:r>
            <a:endParaRPr lang="fr-FR" sz="3600" dirty="0">
              <a:latin typeface="Arial" charset="0"/>
              <a:ea typeface="Arial" charset="0"/>
              <a:cs typeface="Arial" charset="0"/>
            </a:endParaRPr>
          </a:p>
        </p:txBody>
      </p:sp>
      <p:cxnSp>
        <p:nvCxnSpPr>
          <p:cNvPr id="4" name="Connecteur droit 3"/>
          <p:cNvCxnSpPr/>
          <p:nvPr/>
        </p:nvCxnSpPr>
        <p:spPr>
          <a:xfrm flipV="1">
            <a:off x="336000" y="749300"/>
            <a:ext cx="1152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oneTexte 2">
            <a:extLst>
              <a:ext uri="{FF2B5EF4-FFF2-40B4-BE49-F238E27FC236}">
                <a16:creationId xmlns:a16="http://schemas.microsoft.com/office/drawing/2014/main" id="{9A9D44C5-FF5B-2074-04B6-798E888F3595}"/>
              </a:ext>
            </a:extLst>
          </p:cNvPr>
          <p:cNvSpPr txBox="1"/>
          <p:nvPr/>
        </p:nvSpPr>
        <p:spPr>
          <a:xfrm>
            <a:off x="266700" y="985252"/>
            <a:ext cx="11658600" cy="1852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dirty="0"/>
              <a:t>Dose de charge </a:t>
            </a:r>
            <a:r>
              <a:rPr lang="fr-FR" sz="2000" b="1" dirty="0"/>
              <a:t>Aspirine</a:t>
            </a:r>
            <a:r>
              <a:rPr lang="fr-FR" sz="2000" dirty="0"/>
              <a:t> 250 mg IVD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dirty="0"/>
              <a:t>Bolus d’</a:t>
            </a:r>
            <a:r>
              <a:rPr lang="fr-FR" sz="2000" b="1" dirty="0"/>
              <a:t>Héparine</a:t>
            </a:r>
            <a:r>
              <a:rPr lang="fr-FR" sz="2000" dirty="0"/>
              <a:t> 5000 UI IVD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b="1" dirty="0"/>
              <a:t>Transfert immédiat en salle de cathétérisme cardiaque </a:t>
            </a:r>
          </a:p>
        </p:txBody>
      </p:sp>
    </p:spTree>
    <p:extLst>
      <p:ext uri="{BB962C8B-B14F-4D97-AF65-F5344CB8AC3E}">
        <p14:creationId xmlns:p14="http://schemas.microsoft.com/office/powerpoint/2010/main" val="34555820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oneTexte 1"/>
          <p:cNvSpPr txBox="1"/>
          <p:nvPr/>
        </p:nvSpPr>
        <p:spPr>
          <a:xfrm>
            <a:off x="0" y="50800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3600" dirty="0">
                <a:latin typeface="Arial" charset="0"/>
                <a:ea typeface="Arial" charset="0"/>
                <a:cs typeface="Arial" charset="0"/>
              </a:rPr>
              <a:t>Arrivée en salle</a:t>
            </a:r>
          </a:p>
        </p:txBody>
      </p:sp>
      <p:cxnSp>
        <p:nvCxnSpPr>
          <p:cNvPr id="4" name="Connecteur droit 3"/>
          <p:cNvCxnSpPr/>
          <p:nvPr/>
        </p:nvCxnSpPr>
        <p:spPr>
          <a:xfrm flipV="1">
            <a:off x="336000" y="749300"/>
            <a:ext cx="1152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oneTexte 2">
            <a:extLst>
              <a:ext uri="{FF2B5EF4-FFF2-40B4-BE49-F238E27FC236}">
                <a16:creationId xmlns:a16="http://schemas.microsoft.com/office/drawing/2014/main" id="{9A9D44C5-FF5B-2074-04B6-798E888F3595}"/>
              </a:ext>
            </a:extLst>
          </p:cNvPr>
          <p:cNvSpPr txBox="1"/>
          <p:nvPr/>
        </p:nvSpPr>
        <p:spPr>
          <a:xfrm>
            <a:off x="266700" y="985252"/>
            <a:ext cx="11658600" cy="55461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b="1" dirty="0"/>
              <a:t>Paramètres vitaux </a:t>
            </a:r>
            <a:r>
              <a:rPr lang="fr-FR" sz="2000" dirty="0"/>
              <a:t>: PA 85/40 mmHg, FC 125 bpm, SpO2 94% sous O2 10 L/min au MHC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b="1" dirty="0"/>
              <a:t>Douleur thoracique persistante</a:t>
            </a:r>
            <a:r>
              <a:rPr lang="fr-FR" sz="2000" dirty="0"/>
              <a:t>, teint gris, extrémités froides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dirty="0"/>
              <a:t>Appel de l’équipe d’anesthésie-réanimation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dirty="0"/>
              <a:t>Echoscopie : </a:t>
            </a:r>
            <a:r>
              <a:rPr lang="fr-FR" sz="2000" b="1" dirty="0"/>
              <a:t>FEVG 10-15% </a:t>
            </a:r>
            <a:r>
              <a:rPr lang="fr-FR" sz="2000" dirty="0"/>
              <a:t>avec akinésie du territoire antérieur, </a:t>
            </a:r>
            <a:r>
              <a:rPr lang="fr-FR" sz="2000" b="1" dirty="0"/>
              <a:t>VD hypokinétique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dirty="0"/>
              <a:t>Introduction de </a:t>
            </a:r>
            <a:r>
              <a:rPr lang="fr-FR" sz="2000" b="1" dirty="0"/>
              <a:t>Dobutamine</a:t>
            </a:r>
            <a:r>
              <a:rPr lang="fr-FR" sz="2000" dirty="0"/>
              <a:t> 5 </a:t>
            </a:r>
            <a:r>
              <a:rPr lang="el-GR" sz="2000" dirty="0"/>
              <a:t>μ</a:t>
            </a:r>
            <a:r>
              <a:rPr lang="fr-FR" sz="2000" dirty="0"/>
              <a:t>g/kg/min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b="1" dirty="0"/>
              <a:t>Stratégie</a:t>
            </a:r>
            <a:r>
              <a:rPr lang="fr-FR" sz="2000" dirty="0"/>
              <a:t> : </a:t>
            </a:r>
          </a:p>
          <a:p>
            <a:pPr marL="896938" indent="-339725">
              <a:lnSpc>
                <a:spcPct val="200000"/>
              </a:lnSpc>
              <a:buFont typeface="Wingdings" pitchFamily="2" charset="2"/>
              <a:buChar char="§"/>
            </a:pPr>
            <a:r>
              <a:rPr lang="fr-FR" sz="2000" dirty="0"/>
              <a:t>Voie d’abord fémorale</a:t>
            </a:r>
          </a:p>
          <a:p>
            <a:pPr marL="896938" indent="-339725">
              <a:lnSpc>
                <a:spcPct val="200000"/>
              </a:lnSpc>
              <a:buFont typeface="Wingdings" pitchFamily="2" charset="2"/>
              <a:buChar char="§"/>
            </a:pPr>
            <a:r>
              <a:rPr lang="fr-FR" sz="2000" dirty="0"/>
              <a:t>Sonde diagnostique JR4 5F et sonde porteuse EBU 3.5 6F </a:t>
            </a:r>
          </a:p>
          <a:p>
            <a:pPr marL="896938" indent="-339725">
              <a:lnSpc>
                <a:spcPct val="200000"/>
              </a:lnSpc>
              <a:buFont typeface="Wingdings" pitchFamily="2" charset="2"/>
              <a:buChar char="§"/>
            </a:pPr>
            <a:r>
              <a:rPr lang="fr-FR" sz="2000" dirty="0"/>
              <a:t>Préparation d’emblée d’un guide Sion Blue et du matériel d’angioplastie</a:t>
            </a:r>
          </a:p>
        </p:txBody>
      </p:sp>
    </p:spTree>
    <p:extLst>
      <p:ext uri="{BB962C8B-B14F-4D97-AF65-F5344CB8AC3E}">
        <p14:creationId xmlns:p14="http://schemas.microsoft.com/office/powerpoint/2010/main" val="30120599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oneTexte 1"/>
          <p:cNvSpPr txBox="1"/>
          <p:nvPr/>
        </p:nvSpPr>
        <p:spPr>
          <a:xfrm>
            <a:off x="0" y="50800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3600" dirty="0">
                <a:latin typeface="Arial" charset="0"/>
                <a:ea typeface="Arial" charset="0"/>
                <a:cs typeface="Arial" charset="0"/>
              </a:rPr>
              <a:t>Coronarographie</a:t>
            </a:r>
          </a:p>
        </p:txBody>
      </p:sp>
      <p:cxnSp>
        <p:nvCxnSpPr>
          <p:cNvPr id="4" name="Connecteur droit 3"/>
          <p:cNvCxnSpPr/>
          <p:nvPr/>
        </p:nvCxnSpPr>
        <p:spPr>
          <a:xfrm flipV="1">
            <a:off x="336000" y="749300"/>
            <a:ext cx="1152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Enregistrement de l’écran 2024-03-10 à 21.58.04">
            <a:hlinkClick r:id="" action="ppaction://media"/>
            <a:extLst>
              <a:ext uri="{FF2B5EF4-FFF2-40B4-BE49-F238E27FC236}">
                <a16:creationId xmlns:a16="http://schemas.microsoft.com/office/drawing/2014/main" id="{881B457F-1833-F1AB-0AF0-6B4B4A54A74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111301" y="809625"/>
            <a:ext cx="5969397" cy="5987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327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5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oneTexte 1"/>
          <p:cNvSpPr txBox="1"/>
          <p:nvPr/>
        </p:nvSpPr>
        <p:spPr>
          <a:xfrm>
            <a:off x="0" y="50800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3600" dirty="0">
                <a:latin typeface="Arial" charset="0"/>
                <a:ea typeface="Arial" charset="0"/>
                <a:cs typeface="Arial" charset="0"/>
              </a:rPr>
              <a:t>Stratégie</a:t>
            </a:r>
          </a:p>
        </p:txBody>
      </p:sp>
      <p:cxnSp>
        <p:nvCxnSpPr>
          <p:cNvPr id="4" name="Connecteur droit 3"/>
          <p:cNvCxnSpPr/>
          <p:nvPr/>
        </p:nvCxnSpPr>
        <p:spPr>
          <a:xfrm flipV="1">
            <a:off x="336000" y="749300"/>
            <a:ext cx="1152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oneTexte 2">
            <a:extLst>
              <a:ext uri="{FF2B5EF4-FFF2-40B4-BE49-F238E27FC236}">
                <a16:creationId xmlns:a16="http://schemas.microsoft.com/office/drawing/2014/main" id="{9A9D44C5-FF5B-2074-04B6-798E888F3595}"/>
              </a:ext>
            </a:extLst>
          </p:cNvPr>
          <p:cNvSpPr txBox="1"/>
          <p:nvPr/>
        </p:nvSpPr>
        <p:spPr>
          <a:xfrm>
            <a:off x="266700" y="985252"/>
            <a:ext cx="11658600" cy="24683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dirty="0"/>
              <a:t>Appel équipe de chirurgie cardiaque et </a:t>
            </a:r>
            <a:r>
              <a:rPr lang="fr-FR" sz="2000" dirty="0" err="1"/>
              <a:t>perfusionistes</a:t>
            </a:r>
            <a:r>
              <a:rPr lang="fr-FR" sz="2000" dirty="0"/>
              <a:t> pour implantation immédiate par voie fémorale percutanée d’une </a:t>
            </a:r>
            <a:r>
              <a:rPr lang="fr-FR" sz="2000" b="1" dirty="0"/>
              <a:t>ECMO veino-artérielle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dirty="0"/>
              <a:t>Dans l’attente : </a:t>
            </a:r>
          </a:p>
          <a:p>
            <a:pPr marL="720725" indent="-334963">
              <a:lnSpc>
                <a:spcPct val="200000"/>
              </a:lnSpc>
              <a:buFont typeface="Wingdings" pitchFamily="2" charset="2"/>
              <a:buChar char="§"/>
            </a:pPr>
            <a:r>
              <a:rPr lang="fr-FR" sz="2000" dirty="0"/>
              <a:t>Passage d’un </a:t>
            </a:r>
            <a:r>
              <a:rPr lang="fr-FR" sz="2000" b="1" dirty="0"/>
              <a:t>guide IVA </a:t>
            </a:r>
            <a:r>
              <a:rPr lang="fr-FR" sz="2000" dirty="0"/>
              <a:t>et</a:t>
            </a:r>
            <a:r>
              <a:rPr lang="fr-FR" sz="2000" b="1" dirty="0"/>
              <a:t> un guide Cx</a:t>
            </a:r>
          </a:p>
        </p:txBody>
      </p:sp>
    </p:spTree>
    <p:extLst>
      <p:ext uri="{BB962C8B-B14F-4D97-AF65-F5344CB8AC3E}">
        <p14:creationId xmlns:p14="http://schemas.microsoft.com/office/powerpoint/2010/main" val="38402469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Enregistrement de l’écran 2024-03-10 à 21.58.46">
            <a:hlinkClick r:id="" action="ppaction://media"/>
            <a:extLst>
              <a:ext uri="{FF2B5EF4-FFF2-40B4-BE49-F238E27FC236}">
                <a16:creationId xmlns:a16="http://schemas.microsoft.com/office/drawing/2014/main" id="{1D33C30E-27FF-E06E-890F-7DAB6D7D3B8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0948" y="438633"/>
            <a:ext cx="5975397" cy="5993433"/>
          </a:xfrm>
          <a:prstGeom prst="rect">
            <a:avLst/>
          </a:prstGeom>
        </p:spPr>
      </p:pic>
      <p:pic>
        <p:nvPicPr>
          <p:cNvPr id="3" name="Enregistrement de l’écran 2024-03-10 à 21.59.20">
            <a:hlinkClick r:id="" action="ppaction://media"/>
            <a:extLst>
              <a:ext uri="{FF2B5EF4-FFF2-40B4-BE49-F238E27FC236}">
                <a16:creationId xmlns:a16="http://schemas.microsoft.com/office/drawing/2014/main" id="{637E4031-B6C5-A928-9AF2-5372D386DA65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163594" y="432283"/>
            <a:ext cx="5975398" cy="5993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473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2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oneTexte 1"/>
          <p:cNvSpPr txBox="1"/>
          <p:nvPr/>
        </p:nvSpPr>
        <p:spPr>
          <a:xfrm>
            <a:off x="0" y="50800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3600" dirty="0">
                <a:latin typeface="Arial" charset="0"/>
                <a:ea typeface="Arial" charset="0"/>
                <a:cs typeface="Arial" charset="0"/>
              </a:rPr>
              <a:t>Stratégie</a:t>
            </a:r>
          </a:p>
        </p:txBody>
      </p:sp>
      <p:cxnSp>
        <p:nvCxnSpPr>
          <p:cNvPr id="4" name="Connecteur droit 3"/>
          <p:cNvCxnSpPr/>
          <p:nvPr/>
        </p:nvCxnSpPr>
        <p:spPr>
          <a:xfrm flipV="1">
            <a:off x="336000" y="749300"/>
            <a:ext cx="1152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oneTexte 2">
            <a:extLst>
              <a:ext uri="{FF2B5EF4-FFF2-40B4-BE49-F238E27FC236}">
                <a16:creationId xmlns:a16="http://schemas.microsoft.com/office/drawing/2014/main" id="{9A9D44C5-FF5B-2074-04B6-798E888F3595}"/>
              </a:ext>
            </a:extLst>
          </p:cNvPr>
          <p:cNvSpPr txBox="1"/>
          <p:nvPr/>
        </p:nvSpPr>
        <p:spPr>
          <a:xfrm>
            <a:off x="266700" y="749300"/>
            <a:ext cx="11658600" cy="4930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dirty="0"/>
              <a:t>Appel équipe de chirurgie cardiaque et </a:t>
            </a:r>
            <a:r>
              <a:rPr lang="fr-FR" sz="2000" dirty="0" err="1"/>
              <a:t>perfusionistes</a:t>
            </a:r>
            <a:r>
              <a:rPr lang="fr-FR" sz="2000" dirty="0"/>
              <a:t> pour implantation immédiate par voie fémorale percutanée d’une </a:t>
            </a:r>
            <a:r>
              <a:rPr lang="fr-FR" sz="2000" b="1" dirty="0"/>
              <a:t>ECMO veino-artérielle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dirty="0"/>
              <a:t>Dans l’attente : </a:t>
            </a:r>
          </a:p>
          <a:p>
            <a:pPr marL="720725" indent="-334963">
              <a:lnSpc>
                <a:spcPct val="200000"/>
              </a:lnSpc>
              <a:buFont typeface="Wingdings" pitchFamily="2" charset="2"/>
              <a:buChar char="§"/>
            </a:pPr>
            <a:r>
              <a:rPr lang="fr-FR" sz="2000" dirty="0"/>
              <a:t>Passage d’un </a:t>
            </a:r>
            <a:r>
              <a:rPr lang="fr-FR" sz="2000" b="1" dirty="0"/>
              <a:t>guide</a:t>
            </a:r>
          </a:p>
          <a:p>
            <a:pPr marL="720725" indent="-334963">
              <a:lnSpc>
                <a:spcPct val="200000"/>
              </a:lnSpc>
              <a:buFont typeface="Wingdings" pitchFamily="2" charset="2"/>
              <a:buChar char="§"/>
            </a:pPr>
            <a:r>
              <a:rPr lang="fr-FR" sz="2000" dirty="0"/>
              <a:t>Mise en place d’un désilet 6F dans la </a:t>
            </a:r>
            <a:r>
              <a:rPr lang="fr-FR" sz="2000" b="1" dirty="0"/>
              <a:t>veine fémorale droite </a:t>
            </a:r>
            <a:r>
              <a:rPr lang="fr-FR" sz="2000" dirty="0"/>
              <a:t>et d’un désilet 6F dans l’</a:t>
            </a:r>
            <a:r>
              <a:rPr lang="fr-FR" sz="2000" b="1" dirty="0"/>
              <a:t>artère fémorale gauche</a:t>
            </a:r>
            <a:r>
              <a:rPr lang="fr-FR" sz="2000" dirty="0"/>
              <a:t>  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dirty="0"/>
              <a:t>Puis </a:t>
            </a:r>
            <a:r>
              <a:rPr lang="fr-FR" sz="2000" b="1" dirty="0"/>
              <a:t>angioplastie sous ECMO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b="1" dirty="0"/>
              <a:t>Stratégie anti-thrombotique </a:t>
            </a:r>
            <a:r>
              <a:rPr lang="fr-FR" sz="2000" dirty="0"/>
              <a:t>: Héparine 1.5 mg/kg + Cangrélor IV 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DCAC9DF0-9147-C356-3F2A-1AD1D9B0AEE0}"/>
              </a:ext>
            </a:extLst>
          </p:cNvPr>
          <p:cNvSpPr txBox="1"/>
          <p:nvPr/>
        </p:nvSpPr>
        <p:spPr>
          <a:xfrm>
            <a:off x="1866092" y="5668427"/>
            <a:ext cx="8459816" cy="1138773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fr-FR" sz="2800" b="1" dirty="0">
                <a:solidFill>
                  <a:schemeClr val="bg1"/>
                </a:solidFill>
              </a:rPr>
              <a:t>Début coronarographie : 17h33 </a:t>
            </a:r>
            <a:r>
              <a:rPr lang="fr-FR" sz="2800" b="1" dirty="0">
                <a:solidFill>
                  <a:schemeClr val="bg1"/>
                </a:solidFill>
                <a:sym typeface="Wingdings" pitchFamily="2" charset="2"/>
              </a:rPr>
              <a:t> Début ECMO : 17h50</a:t>
            </a:r>
          </a:p>
          <a:p>
            <a:pPr algn="ctr"/>
            <a:r>
              <a:rPr lang="fr-FR" sz="2000" b="1" dirty="0">
                <a:solidFill>
                  <a:schemeClr val="bg1"/>
                </a:solidFill>
              </a:rPr>
              <a:t>Délai ECG qualifiant – Passage du guide = </a:t>
            </a:r>
            <a:r>
              <a:rPr lang="fr-FR" sz="2000" b="1" dirty="0"/>
              <a:t>27 min</a:t>
            </a:r>
          </a:p>
          <a:p>
            <a:pPr algn="ctr"/>
            <a:r>
              <a:rPr lang="fr-FR" sz="2000" b="1" dirty="0">
                <a:solidFill>
                  <a:schemeClr val="bg1"/>
                </a:solidFill>
              </a:rPr>
              <a:t>Délai ECG qualifiant – Début ECMO = </a:t>
            </a:r>
            <a:r>
              <a:rPr lang="fr-FR" sz="2000" b="1" dirty="0"/>
              <a:t>44 min</a:t>
            </a:r>
          </a:p>
        </p:txBody>
      </p:sp>
    </p:spTree>
    <p:extLst>
      <p:ext uri="{BB962C8B-B14F-4D97-AF65-F5344CB8AC3E}">
        <p14:creationId xmlns:p14="http://schemas.microsoft.com/office/powerpoint/2010/main" val="2165723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oneTexte 1"/>
          <p:cNvSpPr txBox="1"/>
          <p:nvPr/>
        </p:nvSpPr>
        <p:spPr>
          <a:xfrm>
            <a:off x="0" y="112950"/>
            <a:ext cx="12192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800" dirty="0">
                <a:latin typeface="Arial" charset="0"/>
                <a:ea typeface="Arial" charset="0"/>
                <a:cs typeface="Arial" charset="0"/>
              </a:rPr>
              <a:t>Implantation d’un stent TC-IVA SYNERGY </a:t>
            </a:r>
            <a:r>
              <a:rPr lang="fr-FR" sz="2800" dirty="0" err="1">
                <a:latin typeface="Arial" charset="0"/>
                <a:ea typeface="Arial" charset="0"/>
                <a:cs typeface="Arial" charset="0"/>
              </a:rPr>
              <a:t>Megatron</a:t>
            </a:r>
            <a:r>
              <a:rPr lang="fr-FR" sz="2800" dirty="0">
                <a:latin typeface="Arial" charset="0"/>
                <a:ea typeface="Arial" charset="0"/>
                <a:cs typeface="Arial" charset="0"/>
              </a:rPr>
              <a:t> 3.5 x 28 mm</a:t>
            </a:r>
          </a:p>
        </p:txBody>
      </p:sp>
      <p:cxnSp>
        <p:nvCxnSpPr>
          <p:cNvPr id="4" name="Connecteur droit 3"/>
          <p:cNvCxnSpPr/>
          <p:nvPr/>
        </p:nvCxnSpPr>
        <p:spPr>
          <a:xfrm flipV="1">
            <a:off x="336000" y="749300"/>
            <a:ext cx="1152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Enregistrement de l’écran 2024-03-10 à 21.59.53">
            <a:hlinkClick r:id="" action="ppaction://media"/>
            <a:extLst>
              <a:ext uri="{FF2B5EF4-FFF2-40B4-BE49-F238E27FC236}">
                <a16:creationId xmlns:a16="http://schemas.microsoft.com/office/drawing/2014/main" id="{40D3DB16-B23B-FB6C-6589-3C6D038C741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5660" y="862431"/>
            <a:ext cx="5866519" cy="5884227"/>
          </a:xfrm>
          <a:prstGeom prst="rect">
            <a:avLst/>
          </a:prstGeom>
        </p:spPr>
      </p:pic>
      <p:pic>
        <p:nvPicPr>
          <p:cNvPr id="6" name="Enregistrement de l’écran 2024-03-10 à 22.00.19">
            <a:hlinkClick r:id="" action="ppaction://media"/>
            <a:extLst>
              <a:ext uri="{FF2B5EF4-FFF2-40B4-BE49-F238E27FC236}">
                <a16:creationId xmlns:a16="http://schemas.microsoft.com/office/drawing/2014/main" id="{3CF76A01-9E1F-8AD4-A9DF-DA8BA54AE3EC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126480" y="862430"/>
            <a:ext cx="5866521" cy="5884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2751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5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18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oneTexte 1"/>
          <p:cNvSpPr txBox="1"/>
          <p:nvPr/>
        </p:nvSpPr>
        <p:spPr>
          <a:xfrm>
            <a:off x="0" y="112950"/>
            <a:ext cx="12192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800" dirty="0">
                <a:latin typeface="Arial" charset="0"/>
                <a:ea typeface="Arial" charset="0"/>
                <a:cs typeface="Arial" charset="0"/>
              </a:rPr>
              <a:t>POT avec ballon NC 4.5 x 15 mm dans le TC</a:t>
            </a:r>
          </a:p>
        </p:txBody>
      </p:sp>
      <p:cxnSp>
        <p:nvCxnSpPr>
          <p:cNvPr id="4" name="Connecteur droit 3"/>
          <p:cNvCxnSpPr/>
          <p:nvPr/>
        </p:nvCxnSpPr>
        <p:spPr>
          <a:xfrm flipV="1">
            <a:off x="336000" y="749300"/>
            <a:ext cx="1152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Enregistrement de l’écran 2024-03-10 à 22.00.45">
            <a:hlinkClick r:id="" action="ppaction://media"/>
            <a:extLst>
              <a:ext uri="{FF2B5EF4-FFF2-40B4-BE49-F238E27FC236}">
                <a16:creationId xmlns:a16="http://schemas.microsoft.com/office/drawing/2014/main" id="{2E1A972B-0C99-F512-580E-0A889BE5423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7187" y="834798"/>
            <a:ext cx="5908621" cy="5926455"/>
          </a:xfrm>
          <a:prstGeom prst="rect">
            <a:avLst/>
          </a:prstGeom>
        </p:spPr>
      </p:pic>
      <p:pic>
        <p:nvPicPr>
          <p:cNvPr id="7" name="Enregistrement de l’écran 2024-03-10 à 22.01.21">
            <a:hlinkClick r:id="" action="ppaction://media"/>
            <a:extLst>
              <a:ext uri="{FF2B5EF4-FFF2-40B4-BE49-F238E27FC236}">
                <a16:creationId xmlns:a16="http://schemas.microsoft.com/office/drawing/2014/main" id="{7D99FD22-DE74-D5D4-3BF5-55FDE295A368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196295" y="834798"/>
            <a:ext cx="5908621" cy="5926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825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86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oneTexte 1"/>
          <p:cNvSpPr txBox="1"/>
          <p:nvPr/>
        </p:nvSpPr>
        <p:spPr>
          <a:xfrm>
            <a:off x="0" y="112950"/>
            <a:ext cx="12192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800" dirty="0">
                <a:latin typeface="Arial" charset="0"/>
                <a:ea typeface="Arial" charset="0"/>
                <a:cs typeface="Arial" charset="0"/>
              </a:rPr>
              <a:t>Contrôle angiographique</a:t>
            </a:r>
          </a:p>
        </p:txBody>
      </p:sp>
      <p:cxnSp>
        <p:nvCxnSpPr>
          <p:cNvPr id="4" name="Connecteur droit 3"/>
          <p:cNvCxnSpPr/>
          <p:nvPr/>
        </p:nvCxnSpPr>
        <p:spPr>
          <a:xfrm flipV="1">
            <a:off x="336000" y="749300"/>
            <a:ext cx="1152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Enregistrement de l’écran 2024-03-10 à 22.01.49">
            <a:hlinkClick r:id="" action="ppaction://media"/>
            <a:extLst>
              <a:ext uri="{FF2B5EF4-FFF2-40B4-BE49-F238E27FC236}">
                <a16:creationId xmlns:a16="http://schemas.microsoft.com/office/drawing/2014/main" id="{2DA19648-1250-4688-3E1B-1EBFBE8A988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64228" y="942381"/>
            <a:ext cx="5708481" cy="5725711"/>
          </a:xfrm>
          <a:prstGeom prst="rect">
            <a:avLst/>
          </a:prstGeom>
        </p:spPr>
      </p:pic>
      <p:pic>
        <p:nvPicPr>
          <p:cNvPr id="6" name="Enregistrement de l’écran 2024-03-10 à 22.02.17">
            <a:hlinkClick r:id="" action="ppaction://media"/>
            <a:extLst>
              <a:ext uri="{FF2B5EF4-FFF2-40B4-BE49-F238E27FC236}">
                <a16:creationId xmlns:a16="http://schemas.microsoft.com/office/drawing/2014/main" id="{CAB73143-A42F-BAA5-A86A-81C757C0D166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147519" y="942382"/>
            <a:ext cx="5708481" cy="5725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616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5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28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oneTexte 1"/>
          <p:cNvSpPr txBox="1"/>
          <p:nvPr/>
        </p:nvSpPr>
        <p:spPr>
          <a:xfrm>
            <a:off x="0" y="112950"/>
            <a:ext cx="12192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800" dirty="0">
                <a:latin typeface="Arial" charset="0"/>
                <a:ea typeface="Arial" charset="0"/>
                <a:cs typeface="Arial" charset="0"/>
              </a:rPr>
              <a:t>Implantation d’un stent IVA proximale et moyenne SYNERGY 2.5 x 32 mm</a:t>
            </a:r>
          </a:p>
        </p:txBody>
      </p:sp>
      <p:cxnSp>
        <p:nvCxnSpPr>
          <p:cNvPr id="4" name="Connecteur droit 3"/>
          <p:cNvCxnSpPr/>
          <p:nvPr/>
        </p:nvCxnSpPr>
        <p:spPr>
          <a:xfrm flipV="1">
            <a:off x="336000" y="749300"/>
            <a:ext cx="1152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Enregistrement de l’écran 2024-03-10 à 22.02.44">
            <a:hlinkClick r:id="" action="ppaction://media"/>
            <a:extLst>
              <a:ext uri="{FF2B5EF4-FFF2-40B4-BE49-F238E27FC236}">
                <a16:creationId xmlns:a16="http://schemas.microsoft.com/office/drawing/2014/main" id="{D8BC8323-0E13-F32C-C0C8-1DC1A160ACF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7237" y="905521"/>
            <a:ext cx="5821958" cy="5839530"/>
          </a:xfrm>
          <a:prstGeom prst="rect">
            <a:avLst/>
          </a:prstGeom>
        </p:spPr>
      </p:pic>
      <p:pic>
        <p:nvPicPr>
          <p:cNvPr id="7" name="Enregistrement de l’écran 2024-03-10 à 22.03.13">
            <a:hlinkClick r:id="" action="ppaction://media"/>
            <a:extLst>
              <a:ext uri="{FF2B5EF4-FFF2-40B4-BE49-F238E27FC236}">
                <a16:creationId xmlns:a16="http://schemas.microsoft.com/office/drawing/2014/main" id="{C48E5A68-73E1-4C1C-8F2B-D8CA15334D8B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146240" y="905521"/>
            <a:ext cx="5821956" cy="5839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1464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63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oneTexte 1"/>
          <p:cNvSpPr txBox="1"/>
          <p:nvPr/>
        </p:nvSpPr>
        <p:spPr>
          <a:xfrm>
            <a:off x="0" y="112950"/>
            <a:ext cx="12192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800" dirty="0">
                <a:latin typeface="Arial" charset="0"/>
                <a:ea typeface="Arial" charset="0"/>
                <a:cs typeface="Arial" charset="0"/>
              </a:rPr>
              <a:t>Implantation d’un stent IVA distale SYNERGY 2.25 x 12 mm</a:t>
            </a:r>
          </a:p>
        </p:txBody>
      </p:sp>
      <p:cxnSp>
        <p:nvCxnSpPr>
          <p:cNvPr id="4" name="Connecteur droit 3"/>
          <p:cNvCxnSpPr/>
          <p:nvPr/>
        </p:nvCxnSpPr>
        <p:spPr>
          <a:xfrm flipV="1">
            <a:off x="336000" y="749300"/>
            <a:ext cx="1152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Enregistrement de l’écran 2024-03-10 à 22.03.44">
            <a:hlinkClick r:id="" action="ppaction://media"/>
            <a:extLst>
              <a:ext uri="{FF2B5EF4-FFF2-40B4-BE49-F238E27FC236}">
                <a16:creationId xmlns:a16="http://schemas.microsoft.com/office/drawing/2014/main" id="{9C607582-DB2C-DA46-1853-1F69E415F23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10122" y="1051607"/>
            <a:ext cx="5484665" cy="5501219"/>
          </a:xfrm>
          <a:prstGeom prst="rect">
            <a:avLst/>
          </a:prstGeom>
        </p:spPr>
      </p:pic>
      <p:pic>
        <p:nvPicPr>
          <p:cNvPr id="6" name="Enregistrement de l’écran 2024-03-10 à 22.04.11">
            <a:hlinkClick r:id="" action="ppaction://media"/>
            <a:extLst>
              <a:ext uri="{FF2B5EF4-FFF2-40B4-BE49-F238E27FC236}">
                <a16:creationId xmlns:a16="http://schemas.microsoft.com/office/drawing/2014/main" id="{E7FD6275-BCAA-BC6F-0EE4-E1504F9B9FE8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297211" y="1051607"/>
            <a:ext cx="5484667" cy="5501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8985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8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6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oneTexte 1"/>
          <p:cNvSpPr txBox="1"/>
          <p:nvPr/>
        </p:nvSpPr>
        <p:spPr>
          <a:xfrm>
            <a:off x="0" y="112950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400" dirty="0">
                <a:latin typeface="Arial" charset="0"/>
                <a:ea typeface="Arial" charset="0"/>
                <a:cs typeface="Arial" charset="0"/>
              </a:rPr>
              <a:t>Contrôle après injection </a:t>
            </a:r>
            <a:r>
              <a:rPr lang="fr-FR" sz="2400" dirty="0" err="1">
                <a:latin typeface="Arial" charset="0"/>
                <a:ea typeface="Arial" charset="0"/>
                <a:cs typeface="Arial" charset="0"/>
              </a:rPr>
              <a:t>intra-coronaire</a:t>
            </a:r>
            <a:r>
              <a:rPr lang="fr-FR" sz="2400" dirty="0">
                <a:latin typeface="Arial" charset="0"/>
                <a:ea typeface="Arial" charset="0"/>
                <a:cs typeface="Arial" charset="0"/>
              </a:rPr>
              <a:t> de 600 </a:t>
            </a:r>
            <a:r>
              <a:rPr lang="el-GR" sz="2400" dirty="0">
                <a:latin typeface="Arial" charset="0"/>
                <a:ea typeface="Arial" charset="0"/>
                <a:cs typeface="Arial" charset="0"/>
              </a:rPr>
              <a:t>μ</a:t>
            </a:r>
            <a:r>
              <a:rPr lang="fr-FR" sz="2400" dirty="0">
                <a:latin typeface="Arial" charset="0"/>
                <a:ea typeface="Arial" charset="0"/>
                <a:cs typeface="Arial" charset="0"/>
              </a:rPr>
              <a:t>g de Krenosin pour no-reflow</a:t>
            </a:r>
          </a:p>
        </p:txBody>
      </p:sp>
      <p:cxnSp>
        <p:nvCxnSpPr>
          <p:cNvPr id="4" name="Connecteur droit 3"/>
          <p:cNvCxnSpPr/>
          <p:nvPr/>
        </p:nvCxnSpPr>
        <p:spPr>
          <a:xfrm flipV="1">
            <a:off x="336000" y="749300"/>
            <a:ext cx="1152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Enregistrement de l’écran 2024-03-10 à 22.06.13">
            <a:hlinkClick r:id="" action="ppaction://media"/>
            <a:extLst>
              <a:ext uri="{FF2B5EF4-FFF2-40B4-BE49-F238E27FC236}">
                <a16:creationId xmlns:a16="http://schemas.microsoft.com/office/drawing/2014/main" id="{B05863AF-CBEB-2D5D-2BB7-FF359938BCE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63650" y="878663"/>
            <a:ext cx="5848733" cy="5866387"/>
          </a:xfrm>
          <a:prstGeom prst="rect">
            <a:avLst/>
          </a:prstGeom>
        </p:spPr>
      </p:pic>
      <p:pic>
        <p:nvPicPr>
          <p:cNvPr id="10" name="Enregistrement de l’écran 2024-03-10 à 22.05.48">
            <a:hlinkClick r:id="" action="ppaction://media"/>
            <a:extLst>
              <a:ext uri="{FF2B5EF4-FFF2-40B4-BE49-F238E27FC236}">
                <a16:creationId xmlns:a16="http://schemas.microsoft.com/office/drawing/2014/main" id="{FC12AE57-4269-F8D4-3205-4FD0986334CB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126144" y="878663"/>
            <a:ext cx="5843617" cy="5861256"/>
          </a:xfrm>
          <a:prstGeom prst="rect">
            <a:avLst/>
          </a:prstGeom>
        </p:spPr>
      </p:pic>
      <p:sp>
        <p:nvSpPr>
          <p:cNvPr id="11" name="ZoneTexte 10">
            <a:extLst>
              <a:ext uri="{FF2B5EF4-FFF2-40B4-BE49-F238E27FC236}">
                <a16:creationId xmlns:a16="http://schemas.microsoft.com/office/drawing/2014/main" id="{03903D9E-D98D-B9B6-4B47-397117E15E5C}"/>
              </a:ext>
            </a:extLst>
          </p:cNvPr>
          <p:cNvSpPr txBox="1"/>
          <p:nvPr/>
        </p:nvSpPr>
        <p:spPr>
          <a:xfrm>
            <a:off x="4069806" y="3809291"/>
            <a:ext cx="4052387" cy="1107996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2200" b="1" dirty="0">
                <a:solidFill>
                  <a:schemeClr val="bg1"/>
                </a:solidFill>
              </a:rPr>
              <a:t>SEES implantée devant BAV complet transitoire mal toléré avec OAP ayant nécessité IOT </a:t>
            </a:r>
          </a:p>
        </p:txBody>
      </p:sp>
      <p:cxnSp>
        <p:nvCxnSpPr>
          <p:cNvPr id="13" name="Connecteur droit avec flèche 12">
            <a:extLst>
              <a:ext uri="{FF2B5EF4-FFF2-40B4-BE49-F238E27FC236}">
                <a16:creationId xmlns:a16="http://schemas.microsoft.com/office/drawing/2014/main" id="{22C62E23-66EC-D1A2-1403-4EDF8B19BAB1}"/>
              </a:ext>
            </a:extLst>
          </p:cNvPr>
          <p:cNvCxnSpPr/>
          <p:nvPr/>
        </p:nvCxnSpPr>
        <p:spPr>
          <a:xfrm flipH="1">
            <a:off x="5285433" y="5024176"/>
            <a:ext cx="542611" cy="592853"/>
          </a:xfrm>
          <a:prstGeom prst="straightConnector1">
            <a:avLst/>
          </a:prstGeom>
          <a:ln w="635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necteur droit avec flèche 13">
            <a:extLst>
              <a:ext uri="{FF2B5EF4-FFF2-40B4-BE49-F238E27FC236}">
                <a16:creationId xmlns:a16="http://schemas.microsoft.com/office/drawing/2014/main" id="{0148B559-1A68-7F45-5E12-88B4779D3056}"/>
              </a:ext>
            </a:extLst>
          </p:cNvPr>
          <p:cNvCxnSpPr>
            <a:cxnSpLocks/>
          </p:cNvCxnSpPr>
          <p:nvPr/>
        </p:nvCxnSpPr>
        <p:spPr>
          <a:xfrm>
            <a:off x="8295721" y="4465983"/>
            <a:ext cx="1245844" cy="238539"/>
          </a:xfrm>
          <a:prstGeom prst="straightConnector1">
            <a:avLst/>
          </a:prstGeom>
          <a:ln w="635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2823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7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3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8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29" repeatCount="indefinite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4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oneTexte 1"/>
          <p:cNvSpPr txBox="1"/>
          <p:nvPr/>
        </p:nvSpPr>
        <p:spPr>
          <a:xfrm>
            <a:off x="0" y="112950"/>
            <a:ext cx="12192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800" dirty="0">
                <a:latin typeface="Arial" charset="0"/>
                <a:ea typeface="Arial" charset="0"/>
                <a:cs typeface="Arial" charset="0"/>
              </a:rPr>
              <a:t>Contrôle coronaire droite</a:t>
            </a:r>
          </a:p>
        </p:txBody>
      </p:sp>
      <p:cxnSp>
        <p:nvCxnSpPr>
          <p:cNvPr id="4" name="Connecteur droit 3"/>
          <p:cNvCxnSpPr/>
          <p:nvPr/>
        </p:nvCxnSpPr>
        <p:spPr>
          <a:xfrm flipV="1">
            <a:off x="336000" y="749300"/>
            <a:ext cx="1152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Enregistrement de l’écran 2024-03-10 à 22.05.23">
            <a:hlinkClick r:id="" action="ppaction://media"/>
            <a:extLst>
              <a:ext uri="{FF2B5EF4-FFF2-40B4-BE49-F238E27FC236}">
                <a16:creationId xmlns:a16="http://schemas.microsoft.com/office/drawing/2014/main" id="{6520C48A-91DE-F637-A9C1-B48CFD3B796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61796" y="923986"/>
            <a:ext cx="5668408" cy="5685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7779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8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oneTexte 1"/>
          <p:cNvSpPr txBox="1"/>
          <p:nvPr/>
        </p:nvSpPr>
        <p:spPr>
          <a:xfrm>
            <a:off x="0" y="112950"/>
            <a:ext cx="12192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3200" dirty="0">
                <a:latin typeface="Arial" charset="0"/>
                <a:ea typeface="Arial" charset="0"/>
                <a:cs typeface="Arial" charset="0"/>
              </a:rPr>
              <a:t>Suites</a:t>
            </a:r>
          </a:p>
        </p:txBody>
      </p:sp>
      <p:cxnSp>
        <p:nvCxnSpPr>
          <p:cNvPr id="4" name="Connecteur droit 3"/>
          <p:cNvCxnSpPr/>
          <p:nvPr/>
        </p:nvCxnSpPr>
        <p:spPr>
          <a:xfrm flipV="1">
            <a:off x="336000" y="749300"/>
            <a:ext cx="1152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oneTexte 2">
            <a:extLst>
              <a:ext uri="{FF2B5EF4-FFF2-40B4-BE49-F238E27FC236}">
                <a16:creationId xmlns:a16="http://schemas.microsoft.com/office/drawing/2014/main" id="{51B43F96-20D8-40E9-1A8F-CAC4814E5EF3}"/>
              </a:ext>
            </a:extLst>
          </p:cNvPr>
          <p:cNvSpPr txBox="1"/>
          <p:nvPr/>
        </p:nvSpPr>
        <p:spPr>
          <a:xfrm>
            <a:off x="266700" y="1006062"/>
            <a:ext cx="11658600" cy="36994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b="1" dirty="0"/>
              <a:t>Stratégie anti-thrombotique </a:t>
            </a:r>
            <a:r>
              <a:rPr lang="fr-FR" sz="2000" dirty="0"/>
              <a:t>: Cangrélor IV pendant 4 heures au total, charge en Plavix 600 mg dans la SNG dès que possible 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b="1" dirty="0"/>
              <a:t>Retrait de la SEES 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b="1" dirty="0"/>
              <a:t>Transfert en Réanimation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dirty="0"/>
              <a:t>Retrait ECMO à </a:t>
            </a:r>
            <a:r>
              <a:rPr lang="fr-FR" sz="2000" b="1" dirty="0"/>
              <a:t>J6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b="1" dirty="0"/>
              <a:t>A J14 : </a:t>
            </a:r>
            <a:r>
              <a:rPr lang="fr-FR" sz="2000" dirty="0"/>
              <a:t>FEVG 35-40%, sevrage Dobu en cours, réveil adapté, complications infectieuses</a:t>
            </a:r>
            <a:endParaRPr lang="fr-FR" sz="2000" b="1" dirty="0"/>
          </a:p>
        </p:txBody>
      </p:sp>
    </p:spTree>
    <p:extLst>
      <p:ext uri="{BB962C8B-B14F-4D97-AF65-F5344CB8AC3E}">
        <p14:creationId xmlns:p14="http://schemas.microsoft.com/office/powerpoint/2010/main" val="500334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oneTexte 1"/>
          <p:cNvSpPr txBox="1"/>
          <p:nvPr/>
        </p:nvSpPr>
        <p:spPr>
          <a:xfrm>
            <a:off x="0" y="112950"/>
            <a:ext cx="12192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3200" dirty="0">
                <a:latin typeface="Arial" charset="0"/>
                <a:ea typeface="Arial" charset="0"/>
                <a:cs typeface="Arial" charset="0"/>
              </a:rPr>
              <a:t>Discussion</a:t>
            </a:r>
          </a:p>
        </p:txBody>
      </p:sp>
      <p:cxnSp>
        <p:nvCxnSpPr>
          <p:cNvPr id="4" name="Connecteur droit 3"/>
          <p:cNvCxnSpPr/>
          <p:nvPr/>
        </p:nvCxnSpPr>
        <p:spPr>
          <a:xfrm flipV="1">
            <a:off x="336000" y="749300"/>
            <a:ext cx="1152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oneTexte 2">
            <a:extLst>
              <a:ext uri="{FF2B5EF4-FFF2-40B4-BE49-F238E27FC236}">
                <a16:creationId xmlns:a16="http://schemas.microsoft.com/office/drawing/2014/main" id="{51B43F96-20D8-40E9-1A8F-CAC4814E5EF3}"/>
              </a:ext>
            </a:extLst>
          </p:cNvPr>
          <p:cNvSpPr txBox="1"/>
          <p:nvPr/>
        </p:nvSpPr>
        <p:spPr>
          <a:xfrm>
            <a:off x="266700" y="1006062"/>
            <a:ext cx="11658600" cy="43150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dirty="0"/>
              <a:t>Peu de données sur les occlusions aigue du TC car </a:t>
            </a:r>
            <a:r>
              <a:rPr lang="fr-FR" sz="2000" b="1" dirty="0"/>
              <a:t>mortalité </a:t>
            </a:r>
            <a:r>
              <a:rPr lang="fr-FR" sz="2000" b="1" dirty="0" err="1"/>
              <a:t>pré-hospitalière</a:t>
            </a:r>
            <a:r>
              <a:rPr lang="fr-FR" sz="2000" b="1" dirty="0"/>
              <a:t> élevée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dirty="0"/>
              <a:t>Etat de </a:t>
            </a:r>
            <a:r>
              <a:rPr lang="fr-FR" sz="2000" b="1" dirty="0"/>
              <a:t>choc cardiogénique </a:t>
            </a:r>
            <a:r>
              <a:rPr lang="fr-FR" sz="2000" dirty="0"/>
              <a:t>très fréquent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dirty="0"/>
              <a:t>Mortalité à 30 jours proche de </a:t>
            </a:r>
            <a:r>
              <a:rPr lang="fr-FR" sz="2000" b="1" dirty="0"/>
              <a:t>70%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b="1" dirty="0"/>
              <a:t>Double objectif : </a:t>
            </a:r>
          </a:p>
          <a:p>
            <a:pPr marL="714375" indent="-357188">
              <a:lnSpc>
                <a:spcPct val="200000"/>
              </a:lnSpc>
              <a:buFont typeface="Wingdings" pitchFamily="2" charset="2"/>
              <a:buChar char="§"/>
            </a:pPr>
            <a:r>
              <a:rPr lang="fr-FR" sz="2000" dirty="0"/>
              <a:t>Récupération d’un flux le plus rapidement possible</a:t>
            </a:r>
          </a:p>
          <a:p>
            <a:pPr marL="714375" indent="-357188">
              <a:lnSpc>
                <a:spcPct val="200000"/>
              </a:lnSpc>
              <a:buFont typeface="Wingdings" pitchFamily="2" charset="2"/>
              <a:buChar char="§"/>
            </a:pPr>
            <a:r>
              <a:rPr lang="fr-FR" sz="2000" dirty="0"/>
              <a:t>Assistance circulatoire précoce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endParaRPr lang="fr-FR" sz="2000" dirty="0"/>
          </a:p>
        </p:txBody>
      </p:sp>
      <p:pic>
        <p:nvPicPr>
          <p:cNvPr id="6" name="Image 5" descr="Une image contenant texte, ligne, diagramme, capture d’écran&#10;&#10;Description générée automatiquement">
            <a:extLst>
              <a:ext uri="{FF2B5EF4-FFF2-40B4-BE49-F238E27FC236}">
                <a16:creationId xmlns:a16="http://schemas.microsoft.com/office/drawing/2014/main" id="{C9E5A3BF-F9D0-EDA3-F541-26E24C290A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0082" y="1752354"/>
            <a:ext cx="4999014" cy="4579454"/>
          </a:xfrm>
          <a:prstGeom prst="rect">
            <a:avLst/>
          </a:prstGeom>
        </p:spPr>
      </p:pic>
      <p:sp>
        <p:nvSpPr>
          <p:cNvPr id="7" name="ZoneTexte 6">
            <a:extLst>
              <a:ext uri="{FF2B5EF4-FFF2-40B4-BE49-F238E27FC236}">
                <a16:creationId xmlns:a16="http://schemas.microsoft.com/office/drawing/2014/main" id="{E3550F5C-D531-7423-F77D-7FAE5104C5F6}"/>
              </a:ext>
            </a:extLst>
          </p:cNvPr>
          <p:cNvSpPr txBox="1"/>
          <p:nvPr/>
        </p:nvSpPr>
        <p:spPr>
          <a:xfrm>
            <a:off x="7332234" y="6375718"/>
            <a:ext cx="38547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Patel et al, </a:t>
            </a:r>
            <a:r>
              <a:rPr lang="fr-FR" i="1" dirty="0"/>
              <a:t>JACC Cardiovasc </a:t>
            </a:r>
            <a:r>
              <a:rPr lang="fr-FR" i="1" dirty="0" err="1"/>
              <a:t>Interv</a:t>
            </a:r>
            <a:r>
              <a:rPr lang="fr-FR" i="1" dirty="0"/>
              <a:t> </a:t>
            </a:r>
            <a:r>
              <a:rPr lang="fr-FR" dirty="0"/>
              <a:t>2014</a:t>
            </a:r>
          </a:p>
        </p:txBody>
      </p:sp>
    </p:spTree>
    <p:extLst>
      <p:ext uri="{BB962C8B-B14F-4D97-AF65-F5344CB8AC3E}">
        <p14:creationId xmlns:p14="http://schemas.microsoft.com/office/powerpoint/2010/main" val="34140257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oneTexte 1"/>
          <p:cNvSpPr txBox="1"/>
          <p:nvPr/>
        </p:nvSpPr>
        <p:spPr>
          <a:xfrm>
            <a:off x="0" y="112950"/>
            <a:ext cx="12192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3200" dirty="0">
                <a:latin typeface="Arial" charset="0"/>
                <a:ea typeface="Arial" charset="0"/>
                <a:cs typeface="Arial" charset="0"/>
              </a:rPr>
              <a:t>Discussion</a:t>
            </a:r>
          </a:p>
        </p:txBody>
      </p:sp>
      <p:cxnSp>
        <p:nvCxnSpPr>
          <p:cNvPr id="4" name="Connecteur droit 3"/>
          <p:cNvCxnSpPr/>
          <p:nvPr/>
        </p:nvCxnSpPr>
        <p:spPr>
          <a:xfrm flipV="1">
            <a:off x="336000" y="749300"/>
            <a:ext cx="1152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oneTexte 2">
            <a:extLst>
              <a:ext uri="{FF2B5EF4-FFF2-40B4-BE49-F238E27FC236}">
                <a16:creationId xmlns:a16="http://schemas.microsoft.com/office/drawing/2014/main" id="{51B43F96-20D8-40E9-1A8F-CAC4814E5EF3}"/>
              </a:ext>
            </a:extLst>
          </p:cNvPr>
          <p:cNvSpPr txBox="1"/>
          <p:nvPr/>
        </p:nvSpPr>
        <p:spPr>
          <a:xfrm>
            <a:off x="266700" y="1006062"/>
            <a:ext cx="11658600" cy="4930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dirty="0"/>
              <a:t>Peu de données sur les occlusions aigue du TC car </a:t>
            </a:r>
            <a:r>
              <a:rPr lang="fr-FR" sz="2000" b="1" dirty="0"/>
              <a:t>mortalité </a:t>
            </a:r>
            <a:r>
              <a:rPr lang="fr-FR" sz="2000" b="1" dirty="0" err="1"/>
              <a:t>pré-hospitalière</a:t>
            </a:r>
            <a:r>
              <a:rPr lang="fr-FR" sz="2000" b="1" dirty="0"/>
              <a:t> élevée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dirty="0"/>
              <a:t>Etat de </a:t>
            </a:r>
            <a:r>
              <a:rPr lang="fr-FR" sz="2000" b="1" dirty="0"/>
              <a:t>choc cardiogénique </a:t>
            </a:r>
            <a:r>
              <a:rPr lang="fr-FR" sz="2000" dirty="0"/>
              <a:t>très fréquent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dirty="0"/>
              <a:t>Mortalité à 30 jours proche de </a:t>
            </a:r>
            <a:r>
              <a:rPr lang="fr-FR" sz="2000" b="1" dirty="0"/>
              <a:t>70%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b="1" dirty="0"/>
              <a:t>Double objectif : </a:t>
            </a:r>
          </a:p>
          <a:p>
            <a:pPr marL="714375" indent="-357188">
              <a:lnSpc>
                <a:spcPct val="200000"/>
              </a:lnSpc>
              <a:buFont typeface="Wingdings" pitchFamily="2" charset="2"/>
              <a:buChar char="§"/>
            </a:pPr>
            <a:r>
              <a:rPr lang="fr-FR" sz="2000" dirty="0"/>
              <a:t>Récupération d’un flux le plus rapidement possible</a:t>
            </a:r>
          </a:p>
          <a:p>
            <a:pPr marL="714375" indent="-357188">
              <a:lnSpc>
                <a:spcPct val="200000"/>
              </a:lnSpc>
              <a:buFont typeface="Wingdings" pitchFamily="2" charset="2"/>
              <a:buChar char="§"/>
            </a:pPr>
            <a:r>
              <a:rPr lang="fr-FR" sz="2000" dirty="0"/>
              <a:t>Assistance circulatoire précoce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fr-FR" sz="2000" dirty="0"/>
              <a:t>Si sortie de l’hôpital possible, </a:t>
            </a:r>
            <a:r>
              <a:rPr lang="fr-FR" sz="2000" b="1" dirty="0"/>
              <a:t>mortalité à long terme </a:t>
            </a:r>
          </a:p>
          <a:p>
            <a:pPr>
              <a:lnSpc>
                <a:spcPct val="200000"/>
              </a:lnSpc>
            </a:pPr>
            <a:r>
              <a:rPr lang="fr-FR" sz="2000" b="1" dirty="0"/>
              <a:t>similaire aux autres STEMI</a:t>
            </a: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E3550F5C-D531-7423-F77D-7FAE5104C5F6}"/>
              </a:ext>
            </a:extLst>
          </p:cNvPr>
          <p:cNvSpPr txBox="1"/>
          <p:nvPr/>
        </p:nvSpPr>
        <p:spPr>
          <a:xfrm>
            <a:off x="7371991" y="5906369"/>
            <a:ext cx="387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 err="1"/>
              <a:t>Dürig</a:t>
            </a:r>
            <a:r>
              <a:rPr lang="fr-FR" dirty="0"/>
              <a:t> et al, </a:t>
            </a:r>
            <a:r>
              <a:rPr lang="fr-FR" i="1" dirty="0"/>
              <a:t>Cath Cardiovasc </a:t>
            </a:r>
            <a:r>
              <a:rPr lang="fr-FR" i="1" dirty="0" err="1"/>
              <a:t>Interv</a:t>
            </a:r>
            <a:r>
              <a:rPr lang="fr-FR" i="1" dirty="0"/>
              <a:t> </a:t>
            </a:r>
            <a:r>
              <a:rPr lang="fr-FR" dirty="0"/>
              <a:t>2023</a:t>
            </a:r>
          </a:p>
        </p:txBody>
      </p:sp>
      <p:pic>
        <p:nvPicPr>
          <p:cNvPr id="8" name="Image 7" descr="Une image contenant texte, capture d’écran, ligne, Police&#10;&#10;Description générée automatiquement">
            <a:extLst>
              <a:ext uri="{FF2B5EF4-FFF2-40B4-BE49-F238E27FC236}">
                <a16:creationId xmlns:a16="http://schemas.microsoft.com/office/drawing/2014/main" id="{99C7EA95-22EF-D6FE-BBA9-BF33BB6913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4261" y="2236602"/>
            <a:ext cx="4872053" cy="3615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0119095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3222</TotalTime>
  <Words>527</Words>
  <Application>Microsoft Macintosh PowerPoint</Application>
  <PresentationFormat>Grand écran</PresentationFormat>
  <Paragraphs>73</Paragraphs>
  <Slides>19</Slides>
  <Notes>0</Notes>
  <HiddenSlides>0</HiddenSlides>
  <MMClips>16</MMClips>
  <ScaleCrop>false</ScaleCrop>
  <HeadingPairs>
    <vt:vector size="6" baseType="variant">
      <vt:variant>
        <vt:lpstr>Polices utilisées</vt:lpstr>
      </vt:variant>
      <vt:variant>
        <vt:i4>4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19</vt:i4>
      </vt:variant>
    </vt:vector>
  </HeadingPairs>
  <TitlesOfParts>
    <vt:vector size="24" baseType="lpstr">
      <vt:lpstr>Arial</vt:lpstr>
      <vt:lpstr>Calibri</vt:lpstr>
      <vt:lpstr>Calibri Light</vt:lpstr>
      <vt:lpstr>Wingdings</vt:lpstr>
      <vt:lpstr>Thème Office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Antonin Trimaille</dc:creator>
  <cp:lastModifiedBy>Antonin Trimaille</cp:lastModifiedBy>
  <cp:revision>36</cp:revision>
  <dcterms:created xsi:type="dcterms:W3CDTF">2023-03-16T18:11:26Z</dcterms:created>
  <dcterms:modified xsi:type="dcterms:W3CDTF">2024-03-23T08:05:17Z</dcterms:modified>
</cp:coreProperties>
</file>