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95" r:id="rId11"/>
    <p:sldId id="265" r:id="rId12"/>
    <p:sldId id="270" r:id="rId13"/>
    <p:sldId id="271" r:id="rId14"/>
    <p:sldId id="273" r:id="rId15"/>
    <p:sldId id="286" r:id="rId16"/>
    <p:sldId id="287" r:id="rId17"/>
    <p:sldId id="288" r:id="rId18"/>
    <p:sldId id="289" r:id="rId19"/>
    <p:sldId id="290" r:id="rId20"/>
    <p:sldId id="269" r:id="rId21"/>
    <p:sldId id="266" r:id="rId22"/>
    <p:sldId id="291" r:id="rId23"/>
    <p:sldId id="267" r:id="rId24"/>
    <p:sldId id="292" r:id="rId25"/>
    <p:sldId id="293" r:id="rId2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62"/>
    <p:restoredTop sz="94626"/>
  </p:normalViewPr>
  <p:slideViewPr>
    <p:cSldViewPr snapToGrid="0">
      <p:cViewPr varScale="1">
        <p:scale>
          <a:sx n="95" d="100"/>
          <a:sy n="95" d="100"/>
        </p:scale>
        <p:origin x="192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0488CE-3B32-F347-84A2-390CCD92E928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9E120-8B2C-344B-BF8E-D2563AD5395E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77060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9207695/#r2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ncbi.nlm.nih.gov/pmc/articles/PMC9207695/#r11" TargetMode="External"/><Relationship Id="rId5" Type="http://schemas.openxmlformats.org/officeDocument/2006/relationships/hyperlink" Target="https://www.ncbi.nlm.nih.gov/pmc/articles/PMC9207695/figure/f1/" TargetMode="External"/><Relationship Id="rId4" Type="http://schemas.openxmlformats.org/officeDocument/2006/relationships/hyperlink" Target="https://www.ncbi.nlm.nih.gov/pmc/articles/PMC9207695/#r9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D9E120-8B2C-344B-BF8E-D2563AD5395E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2565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Equipe du Texas qui a publié dans le JACC en 2019 une étude observationnelle sur 4 millions de STEMI et 5 millions de NSTEMI de 2003 à 2015. Dans cette étude la survenue des complications mécaniques est stable de même que la mortalité entre 2003 et 2015. </a:t>
            </a:r>
          </a:p>
          <a:p>
            <a:r>
              <a:rPr lang="fr-FR" dirty="0"/>
              <a:t>Facteurs prédictifs de mortalité dans plusieurs études : âge et le sexe féminin. D’autres études ont retrouvé des mortalités plus élevées pouvant aller jusqu’à 74%.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0889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1378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L’utilisation de l’ECMO peut améliorer l’état pré opératoire du patient et contribuer à retarder la réparation chirurgicale pour favoriser le succès de la fermeture. Toutefois cela peut avoir également un impact sur la physiopathologie en augmentant le shunt gauche-droite ou même en inversant le flux sanguin. L’ECMO peut également permettre d’encadrer la période </a:t>
            </a:r>
            <a:r>
              <a:rPr lang="fr-FR" dirty="0" err="1"/>
              <a:t>périopératoire</a:t>
            </a:r>
            <a:r>
              <a:rPr lang="fr-FR" dirty="0"/>
              <a:t> et réduire le risque de déhiscence du patch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57659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L’utilisation de l’ECMO peut améliorer l’état pré opératoire du patient et contribuer à retarder la réparation chirurgicale pour favoriser le succès de la fermeture. Toutefois cela peut avoir également un impact sur la physiopathologie en augmentant le shunt gauche-droite ou même en inversant le flux sanguin. L’ECMO peut également permettre d’encadrer la période </a:t>
            </a:r>
            <a:r>
              <a:rPr lang="fr-FR" dirty="0" err="1"/>
              <a:t>périopératoire</a:t>
            </a:r>
            <a:r>
              <a:rPr lang="fr-FR" dirty="0"/>
              <a:t> et réduire le risque de déhiscence du patch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812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Présentations peuvent différer : la plus classique est la survenue d’un arrêt cardiorespiratoire sur dissociation électromécanique dans un contexte de tamponnade sur hémopéricarde aigu, syndrome fissuraire avec réapparition de douleurs thoraciques avec </a:t>
            </a:r>
            <a:r>
              <a:rPr lang="fr-FR" dirty="0" err="1"/>
              <a:t>réascension</a:t>
            </a:r>
            <a:r>
              <a:rPr lang="fr-FR" dirty="0"/>
              <a:t> du segment ST à l’ECG</a:t>
            </a:r>
          </a:p>
          <a:p>
            <a:r>
              <a:rPr lang="fr-FR" dirty="0"/>
              <a:t>Dans l’essai SHOCK Trois morphologies de FWR ont été décrites à l'origine : la rupture de type 1 est une rupture brutale qui se produit généralement dans les premières 24 heures de l'IM. 1 est une rupture brutale qui survient généralement dans les 24 premières heures de l'IM, la rupture de type 2 est une rupture plus lente avec érosion myocardique localisée, et la rupture de type 3 est une perforation d'anévrisme à paroi fine, qui survient généralement plus de 7 jours après l'IM5.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340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Présentations peuvent différer : la plus classique est la survenue d’un arrêt cardiorespiratoire sur dissociation électromécanique dans un contexte de tamponnade sur hémopéricarde aigu, syndrome fissuraire avec réapparition de douleurs thoraciques avec </a:t>
            </a:r>
            <a:r>
              <a:rPr lang="fr-FR" dirty="0" err="1"/>
              <a:t>réascension</a:t>
            </a:r>
            <a:r>
              <a:rPr lang="fr-FR" dirty="0"/>
              <a:t> du segment ST à l’ECG</a:t>
            </a:r>
          </a:p>
          <a:p>
            <a:r>
              <a:rPr lang="fr-FR" dirty="0"/>
              <a:t>Dans l’essai SHOCK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874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L’</a:t>
            </a:r>
            <a:r>
              <a:rPr lang="fr-FR" dirty="0" err="1"/>
              <a:t>oèdeme</a:t>
            </a:r>
            <a:r>
              <a:rPr lang="fr-FR" dirty="0"/>
              <a:t> aigu pulmonaire est la présentation la plus fréquente. Le souffle peut être absent en cas de régurgitation aigue sévère </a:t>
            </a:r>
          </a:p>
          <a:p>
            <a:r>
              <a:rPr lang="fr-FR" dirty="0"/>
              <a:t>Le muscle papillaire antérolatéral est doublement irrigué par la LAD et la</a:t>
            </a:r>
          </a:p>
          <a:p>
            <a:r>
              <a:rPr lang="fr-FR" dirty="0"/>
              <a:t>LCX, ce qui le protège de l'occlusion d'un seul vaisseau, tandis que le muscle papillaire postéro-médial n'est alimenté que par l'ACR ou la LCX dominante</a:t>
            </a:r>
          </a:p>
          <a:p>
            <a:r>
              <a:rPr lang="fr-FR" dirty="0"/>
              <a:t>Représente 5% de la mortalité des IDM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3312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Bef>
                <a:spcPts val="2000"/>
              </a:spcBef>
              <a:spcAft>
                <a:spcPts val="2000"/>
              </a:spcAft>
            </a:pP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La description classique est la présence de deux PM, cependant, lors d'un examen post mortem de PM, cette configuration de deux PM n'était présente que dans 3,4% des cas</a:t>
            </a:r>
          </a:p>
          <a:p>
            <a:pPr algn="l">
              <a:spcBef>
                <a:spcPts val="2000"/>
              </a:spcBef>
              <a:spcAft>
                <a:spcPts val="2000"/>
              </a:spcAft>
            </a:pP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Un dysfonctionnement de la PM dû à une ischémie entraîne une MR. Dans la RM ischémique aiguë, la PM postéro-médiale est le plus souvent impliquée car elle reçoit un apport sanguin unique via l'artère descendante postérieure, tandis que la PM antéro-latérale reçoit un double apport de l'artère descendante antérieure gauche et diagonale ou de l'artère circonflexe ( </a:t>
            </a:r>
            <a:r>
              <a:rPr lang="fr-FR" b="0" i="0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3"/>
              </a:rPr>
              <a:t>2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, </a:t>
            </a:r>
            <a:r>
              <a:rPr lang="fr-FR" b="0" i="0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4"/>
              </a:rPr>
              <a:t>9)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. ). Jouan </a:t>
            </a:r>
            <a:r>
              <a:rPr lang="fr-FR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et coll.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décrit quatre mécanismes de prolapsus ischémique de la valve mitrale (</a:t>
            </a:r>
            <a:r>
              <a:rPr lang="fr-FR" b="0" i="1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5"/>
              </a:rPr>
              <a:t>Figure 1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) : nécrose d'une tête commissurale distincte (insérée à proximité de l'anneau) avec rupture de l'ancrage de la corde commissurale (</a:t>
            </a:r>
            <a:r>
              <a:rPr lang="fr-FR" b="0" i="1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5"/>
              </a:rPr>
              <a:t>Figure 1A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); nécrose d'une seule tête PM subdivisée en plusieurs têtes avec rupture partielle (</a:t>
            </a:r>
            <a:r>
              <a:rPr lang="fr-FR" b="0" i="1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5"/>
              </a:rPr>
              <a:t>Figure 1B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); nécrose d'une PM fenestrée avec décollement de son insertion principale : rupture « incomplète » (</a:t>
            </a:r>
            <a:r>
              <a:rPr lang="fr-FR" b="0" i="1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5"/>
              </a:rPr>
              <a:t>Figure 1C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); PM unique avec rupture complète et totale (</a:t>
            </a:r>
            <a:r>
              <a:rPr lang="fr-FR" b="0" i="1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5"/>
              </a:rPr>
              <a:t>Figure 1D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) ( </a:t>
            </a:r>
            <a:r>
              <a:rPr lang="fr-FR" b="0" i="0" u="sng" dirty="0">
                <a:solidFill>
                  <a:srgbClr val="376FAA"/>
                </a:solidFill>
                <a:effectLst/>
                <a:latin typeface="Cambria" panose="02040503050406030204" pitchFamily="18" charset="0"/>
                <a:hlinkClick r:id="rId6"/>
              </a:rPr>
              <a:t>11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).</a:t>
            </a:r>
          </a:p>
          <a:p>
            <a:pPr algn="l">
              <a:spcBef>
                <a:spcPts val="2000"/>
              </a:spcBef>
              <a:spcAft>
                <a:spcPts val="2000"/>
              </a:spcAft>
            </a:pPr>
            <a:r>
              <a:rPr lang="fr-FR" b="0" i="0" dirty="0" err="1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Gillinov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fr-FR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et coll.</a:t>
            </a:r>
            <a:r>
              <a:rPr lang="fr-FR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en 2001, ils ont mis en évidence les facteurs prédictifs d'échec de la réparation dans la RM ischémique chronique 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62BAF3-1F04-5141-AE84-82171CA2614B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647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6D3A9F4-7ACE-88A5-B644-A659CBEA6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3A663A1B-174A-7630-EFFB-BD6072409D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9E48A89-F591-51A4-CFBC-8C9ABED07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8B0207C-17B1-C4D4-52EC-0D3FFC532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43AC92C-991C-8699-D152-E5A6BB7C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2700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2AFD218-350A-1335-D598-D0B8B070A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CB386FC-899B-F63F-FDCE-23DFB585E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39873E2-7986-B4EB-99FD-94EBB75AC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8F13C85-A04F-C16E-58B3-92ACBFFF9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938AEE5-881E-B7ED-6DB3-1E58D9DD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1886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1B3006-3B12-DA6F-9887-962722D32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CA9A27D-22BB-A217-595C-C8EA0176A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0E51ABD-F27B-A0D9-3120-840C9F0DC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91190FD-D7C7-3419-F916-B92EEEBEE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399E107-47D1-A771-75B5-4004AFA4D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245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3E5F5B1-1571-F8B5-FF84-E97E408FD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73CF32D-FACA-AF1E-D671-C6C3381F8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53D3BB7-215C-C1F4-D8F7-B10B1D2869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24DD66F-7408-58BD-A9C8-A5728EB9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A3D4B5F-1DD2-E0DE-E97F-A35554CCB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23DA57F-17B5-F883-1BA5-37758A1A0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99299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40CCA91-DCBE-3AE7-E48B-43E6C6CE8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20D927D-A90A-23CC-69E3-DE056775DB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FE89F46-82EB-73BB-32A4-DCDB2D15AE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2440CAE3-4A24-E370-80DD-A47B417419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69A64E68-C12D-D7A8-E5FC-98C4A9C09F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700C685-54B2-6D04-F057-E71AFA1D0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101BC37D-01CF-6E30-C087-74B3AC536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9848250B-5B8A-A3AC-4B1D-781A83F91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53493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5251890-A893-CA3E-9C55-15D131D2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EE4F1247-603C-3697-FC0B-2F0B8016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B10F0E6-245C-3512-75D5-E40FA6CA3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7CD4B2A-CB80-8A87-8D33-774BA1B6E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43448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4ED4E434-82A3-E271-90C8-D59BA592D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96962F3C-B5F7-8A0D-ECEA-03CD3BEC1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0A5A5BE-348F-ADBA-BD01-AEB9348BC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30344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3DEF672-89C1-AB67-3800-D051D46B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54D755B-6CD7-F2C9-F9B1-1293E4CF5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D415498-6CE1-6499-ECE1-8E113F7CD1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8830275-4822-8574-D943-247100684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FC8417F-23D4-07C6-C2DD-2753165E4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35E3F93-6EB0-4DD1-EBFD-6E1318199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0262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6690678-0176-D8AC-CE4E-E1A58D962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2BF92D13-60B4-0170-4E74-65063396BE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200AE7C-92C8-7945-48B4-2FE8EC955E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C7001B3-CD7E-6281-2793-A7F74C565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BA32564-8CB0-E225-1407-E5034730F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F20B05D-5B0B-D21D-B832-50BD476E2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7730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67EEF40-52C1-65C7-0F20-7AFDB195A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EBFE971-CE55-7FDF-0866-6519852631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378F6F-6302-670A-EE3D-6B60E460A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5ED361C-E5ED-B809-976E-8122528E1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8EA1E6D-E080-F2D0-8750-4D433E9D4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012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FC2B86BF-9E79-F208-B62B-FE2D9B9599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4274C1C-7B1B-91D7-0450-DF59E2B28D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687873E-CCA9-0680-8130-A4CA6C597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75792B4-16D6-5EE5-0609-E38DDC854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06530AF-48CC-01BD-17C9-F777F79C7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17630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5BEC4582-6AEE-094C-49D7-0E064DB99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9DC6E11-18CF-7EA4-9FE5-8534684C2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13C5C7A-8AA5-BA42-96B4-C735ABFC2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2332D-C924-2A48-8B3A-9E8D0E3CB58A}" type="datetimeFigureOut">
              <a:rPr lang="fr-FR" smtClean="0"/>
              <a:t>23/03/2024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BF7BF2B-F97B-B964-BF93-4024566F59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0DB61A6-9D56-5A53-AC81-A0EFC4F2D7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7FABC-B356-EF4E-9E5C-C813326819B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89401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1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6.mp4"/><Relationship Id="rId7" Type="http://schemas.openxmlformats.org/officeDocument/2006/relationships/image" Target="../media/image3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6.mp4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media" Target="../media/media8.mp4"/><Relationship Id="rId7" Type="http://schemas.openxmlformats.org/officeDocument/2006/relationships/image" Target="../media/image3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3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8.mp4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98C522FD-67E4-1A25-5317-8556743AD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fr-FR" sz="4800" dirty="0">
                <a:solidFill>
                  <a:srgbClr val="FFFFFF"/>
                </a:solidFill>
              </a:rPr>
              <a:t>Session cas cliniques du 14/03/2024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6299A6E-4CC2-D129-4658-AF559F9E76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fr-FR" sz="1800" dirty="0">
                <a:cs typeface="Times New Roman" panose="02020603050405020304" pitchFamily="18" charset="0"/>
              </a:rPr>
              <a:t>GRANIER Amandine - CHU Strasbourg </a:t>
            </a:r>
          </a:p>
          <a:p>
            <a:pPr algn="l"/>
            <a:r>
              <a:rPr lang="fr-FR" sz="1800" dirty="0">
                <a:cs typeface="Times New Roman" panose="02020603050405020304" pitchFamily="18" charset="0"/>
              </a:rPr>
              <a:t>Docteur Junior Option Cardiologie interventionnelle de l’adulte </a:t>
            </a:r>
          </a:p>
        </p:txBody>
      </p:sp>
      <p:pic>
        <p:nvPicPr>
          <p:cNvPr id="5" name="Image 4" descr="Une image contenant texte&#10;&#10;Description générée automatiquement">
            <a:extLst>
              <a:ext uri="{FF2B5EF4-FFF2-40B4-BE49-F238E27FC236}">
                <a16:creationId xmlns:a16="http://schemas.microsoft.com/office/drawing/2014/main" id="{1B991EBC-6939-6BD8-26BE-582DBA805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7970" y="5599953"/>
            <a:ext cx="1457325" cy="95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784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endParaRPr lang="fr-FR" sz="4000" dirty="0">
              <a:solidFill>
                <a:srgbClr val="FFFFFF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12986C0-0719-577D-5A08-5AD0B9883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558" y="1875756"/>
            <a:ext cx="9809992" cy="1597432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fr-FR" sz="2200" dirty="0"/>
              <a:t>Mme K, 61 ans présente le 28/02 lors d’un déménagement un malaise avec perte de connaissance. </a:t>
            </a:r>
          </a:p>
          <a:p>
            <a:pPr marL="0" indent="0">
              <a:buNone/>
            </a:pPr>
            <a:endParaRPr lang="fr-FR" sz="2200" dirty="0"/>
          </a:p>
          <a:p>
            <a:pPr marL="0" indent="0">
              <a:buNone/>
            </a:pPr>
            <a:r>
              <a:rPr lang="fr-FR" sz="2200" dirty="0"/>
              <a:t>Facteurs de risque cardiovasculaire : Diabète de type 2 sous Metformine / Obésité de grade 2</a:t>
            </a:r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4692996A-A8B5-B09F-B28B-0CF6CEB1F63F}"/>
              </a:ext>
            </a:extLst>
          </p:cNvPr>
          <p:cNvSpPr/>
          <p:nvPr/>
        </p:nvSpPr>
        <p:spPr>
          <a:xfrm>
            <a:off x="241888" y="3693532"/>
            <a:ext cx="5898855" cy="1553098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dirty="0"/>
              <a:t>SAMU </a:t>
            </a:r>
          </a:p>
          <a:p>
            <a:pPr algn="ctr"/>
            <a:endParaRPr lang="fr-FR" sz="1100" dirty="0"/>
          </a:p>
          <a:p>
            <a:pPr algn="ctr"/>
            <a:r>
              <a:rPr lang="fr-FR" sz="2000" dirty="0"/>
              <a:t>Constantes : PA 110/70mmHg, </a:t>
            </a:r>
            <a:r>
              <a:rPr lang="fr-FR" sz="2000" dirty="0" err="1"/>
              <a:t>Fc</a:t>
            </a:r>
            <a:r>
              <a:rPr lang="fr-FR" sz="2000" dirty="0"/>
              <a:t> 100bpm, SpO2 97%, </a:t>
            </a:r>
            <a:r>
              <a:rPr lang="fr-FR" sz="2000" dirty="0" err="1"/>
              <a:t>T</a:t>
            </a:r>
            <a:r>
              <a:rPr lang="fr-FR" sz="2000" dirty="0"/>
              <a:t> 37°C, glycémie 5,35g/l </a:t>
            </a:r>
          </a:p>
        </p:txBody>
      </p:sp>
      <p:pic>
        <p:nvPicPr>
          <p:cNvPr id="9" name="Graphique 8" descr="Téléphone à haut-parleur avec un remplissage uni">
            <a:extLst>
              <a:ext uri="{FF2B5EF4-FFF2-40B4-BE49-F238E27FC236}">
                <a16:creationId xmlns:a16="http://schemas.microsoft.com/office/drawing/2014/main" id="{4241789C-ED53-F287-D793-C8E11544B7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7486" y="3621856"/>
            <a:ext cx="848225" cy="848225"/>
          </a:xfrm>
          <a:prstGeom prst="rect">
            <a:avLst/>
          </a:prstGeom>
        </p:spPr>
      </p:pic>
      <p:sp>
        <p:nvSpPr>
          <p:cNvPr id="18" name="Rectangle : coins arrondis 17">
            <a:extLst>
              <a:ext uri="{FF2B5EF4-FFF2-40B4-BE49-F238E27FC236}">
                <a16:creationId xmlns:a16="http://schemas.microsoft.com/office/drawing/2014/main" id="{B273997A-DF06-E6BF-A350-023ECCBE3DDE}"/>
              </a:ext>
            </a:extLst>
          </p:cNvPr>
          <p:cNvSpPr/>
          <p:nvPr/>
        </p:nvSpPr>
        <p:spPr>
          <a:xfrm>
            <a:off x="6140743" y="5153114"/>
            <a:ext cx="5898855" cy="159743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800" dirty="0"/>
              <a:t>Urgences</a:t>
            </a:r>
          </a:p>
          <a:p>
            <a:pPr algn="ctr"/>
            <a:endParaRPr lang="fr-FR" sz="1100" dirty="0"/>
          </a:p>
          <a:p>
            <a:pPr algn="ctr"/>
            <a:r>
              <a:rPr lang="fr-FR" sz="2000" dirty="0"/>
              <a:t>Constantes : PA 50/30mmHg</a:t>
            </a:r>
          </a:p>
          <a:p>
            <a:pPr algn="ctr"/>
            <a:r>
              <a:rPr lang="fr-FR" sz="2000" dirty="0"/>
              <a:t>GDS artériel : pH 7,2, pO2 79mmHg, HCO3- 12mmol/l </a:t>
            </a:r>
            <a:r>
              <a:rPr lang="fr-FR" sz="2000" dirty="0" err="1"/>
              <a:t>lactactes</a:t>
            </a:r>
            <a:r>
              <a:rPr lang="fr-FR" sz="2000" dirty="0"/>
              <a:t> 8mmol/l</a:t>
            </a:r>
          </a:p>
        </p:txBody>
      </p:sp>
      <p:pic>
        <p:nvPicPr>
          <p:cNvPr id="19" name="Graphique 18" descr="Ambulance contour">
            <a:extLst>
              <a:ext uri="{FF2B5EF4-FFF2-40B4-BE49-F238E27FC236}">
                <a16:creationId xmlns:a16="http://schemas.microsoft.com/office/drawing/2014/main" id="{C71FF30B-1552-A1C7-6BD7-190995BD50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69380" y="504566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278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En réanimation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F433B3-D97B-CB82-2B90-AFFBB487CF8E}"/>
              </a:ext>
            </a:extLst>
          </p:cNvPr>
          <p:cNvSpPr/>
          <p:nvPr/>
        </p:nvSpPr>
        <p:spPr>
          <a:xfrm>
            <a:off x="622298" y="1971879"/>
            <a:ext cx="5473702" cy="221436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Clinique</a:t>
            </a:r>
          </a:p>
          <a:p>
            <a:pPr algn="ctr"/>
            <a:endParaRPr lang="fr-FR" sz="1100" b="1" dirty="0"/>
          </a:p>
          <a:p>
            <a:pPr algn="ctr"/>
            <a:r>
              <a:rPr lang="fr-FR" sz="2000" dirty="0"/>
              <a:t>PA 69/56 </a:t>
            </a:r>
            <a:r>
              <a:rPr lang="fr-FR" sz="2000" dirty="0" err="1"/>
              <a:t>mmHg</a:t>
            </a:r>
            <a:r>
              <a:rPr lang="fr-FR" sz="2000" dirty="0"/>
              <a:t> sous Noradrénaline 0,1μg/kg/min</a:t>
            </a:r>
          </a:p>
          <a:p>
            <a:pPr marL="342900" indent="-342900" algn="ctr">
              <a:buFont typeface="Wingdings" pitchFamily="2" charset="2"/>
              <a:buChar char="§"/>
            </a:pPr>
            <a:endParaRPr lang="fr-FR" sz="2000" dirty="0"/>
          </a:p>
          <a:p>
            <a:pPr algn="ctr"/>
            <a:r>
              <a:rPr lang="fr-FR" sz="2000" dirty="0"/>
              <a:t>SpO2 90% sous masque à haute concentration 15l/min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ED66C5-900B-10B1-9ECA-74FD8780F885}"/>
              </a:ext>
            </a:extLst>
          </p:cNvPr>
          <p:cNvSpPr/>
          <p:nvPr/>
        </p:nvSpPr>
        <p:spPr>
          <a:xfrm>
            <a:off x="6407149" y="1971879"/>
            <a:ext cx="5473702" cy="221436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Biologie</a:t>
            </a:r>
          </a:p>
          <a:p>
            <a:pPr algn="ctr"/>
            <a:endParaRPr lang="fr-FR" sz="1100" dirty="0"/>
          </a:p>
          <a:p>
            <a:pPr algn="ctr"/>
            <a:r>
              <a:rPr lang="fr-FR" sz="2000" dirty="0"/>
              <a:t>Créatinine 106μmol/l, urée 9 </a:t>
            </a:r>
            <a:r>
              <a:rPr lang="fr-FR" sz="2000" dirty="0" err="1"/>
              <a:t>mmol</a:t>
            </a:r>
            <a:r>
              <a:rPr lang="fr-FR" sz="2000" dirty="0"/>
              <a:t>/l</a:t>
            </a:r>
          </a:p>
          <a:p>
            <a:pPr algn="ctr"/>
            <a:r>
              <a:rPr lang="fr-FR" sz="2000" dirty="0"/>
              <a:t>TGO 1140 U/l ; TGP 666U/l, PAL 147 U/l, GGT 104U/l</a:t>
            </a:r>
          </a:p>
          <a:p>
            <a:pPr algn="ctr"/>
            <a:r>
              <a:rPr lang="fr-FR" sz="2000" dirty="0"/>
              <a:t>Troponine 7258ng/l</a:t>
            </a:r>
          </a:p>
        </p:txBody>
      </p:sp>
      <p:pic>
        <p:nvPicPr>
          <p:cNvPr id="19" name="Graphique 18" descr="Tubes à essai contour">
            <a:extLst>
              <a:ext uri="{FF2B5EF4-FFF2-40B4-BE49-F238E27FC236}">
                <a16:creationId xmlns:a16="http://schemas.microsoft.com/office/drawing/2014/main" id="{5E99D8AA-DE16-9A85-8F97-E4601DCD1E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51614" y="2015329"/>
            <a:ext cx="700087" cy="700087"/>
          </a:xfrm>
          <a:prstGeom prst="rect">
            <a:avLst/>
          </a:prstGeom>
        </p:spPr>
      </p:pic>
      <p:pic>
        <p:nvPicPr>
          <p:cNvPr id="23" name="Image 2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AEB58251-FEE4-9DC5-24BF-64C1BDB4CA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" y="2085974"/>
            <a:ext cx="558799" cy="558799"/>
          </a:xfrm>
          <a:prstGeom prst="rect">
            <a:avLst/>
          </a:prstGeom>
        </p:spPr>
      </p:pic>
      <p:pic>
        <p:nvPicPr>
          <p:cNvPr id="25" name="Image 24" descr="Une image contenant texte, ligne, nombre&#10;&#10;Description générée automatiquement">
            <a:extLst>
              <a:ext uri="{FF2B5EF4-FFF2-40B4-BE49-F238E27FC236}">
                <a16:creationId xmlns:a16="http://schemas.microsoft.com/office/drawing/2014/main" id="{B8BE7DE4-E271-FFDF-7967-17876680F8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29605" y="4284813"/>
            <a:ext cx="4579937" cy="247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1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2.5E-6 -0.19375 " pathEditMode="relative" rAng="0" ptsTypes="AA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En réanimation </a:t>
            </a:r>
          </a:p>
        </p:txBody>
      </p:sp>
      <p:pic>
        <p:nvPicPr>
          <p:cNvPr id="3" name="IMG_1842_AF5EB2F5-D5E6-4B90-BF57-C12911E896E3.mp4">
            <a:hlinkClick r:id="" action="ppaction://media"/>
            <a:extLst>
              <a:ext uri="{FF2B5EF4-FFF2-40B4-BE49-F238E27FC236}">
                <a16:creationId xmlns:a16="http://schemas.microsoft.com/office/drawing/2014/main" id="{90152995-AB49-4A64-36D4-E81A701145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62168" y="1749094"/>
            <a:ext cx="5867664" cy="468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81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En réanimation </a:t>
            </a:r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04F4DB20-0071-68CC-0A11-72BD5850D8AF}"/>
              </a:ext>
            </a:extLst>
          </p:cNvPr>
          <p:cNvSpPr/>
          <p:nvPr/>
        </p:nvSpPr>
        <p:spPr>
          <a:xfrm>
            <a:off x="1657350" y="2243137"/>
            <a:ext cx="3814763" cy="771525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/>
              <a:t>Choc obstructif sur tamponnade</a:t>
            </a:r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2E893C68-6CEE-F671-E225-3D6A585D08BC}"/>
              </a:ext>
            </a:extLst>
          </p:cNvPr>
          <p:cNvSpPr/>
          <p:nvPr/>
        </p:nvSpPr>
        <p:spPr>
          <a:xfrm>
            <a:off x="6581775" y="2243137"/>
            <a:ext cx="3814763" cy="771525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/>
              <a:t>Acidocétose diabétique</a:t>
            </a:r>
          </a:p>
        </p:txBody>
      </p:sp>
      <p:sp>
        <p:nvSpPr>
          <p:cNvPr id="11" name="Flèche vers la droite 10">
            <a:extLst>
              <a:ext uri="{FF2B5EF4-FFF2-40B4-BE49-F238E27FC236}">
                <a16:creationId xmlns:a16="http://schemas.microsoft.com/office/drawing/2014/main" id="{1BA2CDFE-6754-B7C7-E923-B5B682D29761}"/>
              </a:ext>
            </a:extLst>
          </p:cNvPr>
          <p:cNvSpPr/>
          <p:nvPr/>
        </p:nvSpPr>
        <p:spPr>
          <a:xfrm rot="5400000">
            <a:off x="3214686" y="3386139"/>
            <a:ext cx="630079" cy="2843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 : coins arrondis 12">
            <a:extLst>
              <a:ext uri="{FF2B5EF4-FFF2-40B4-BE49-F238E27FC236}">
                <a16:creationId xmlns:a16="http://schemas.microsoft.com/office/drawing/2014/main" id="{D7FE92E2-ED39-3D7B-B7B5-E9CBA31D14F2}"/>
              </a:ext>
            </a:extLst>
          </p:cNvPr>
          <p:cNvSpPr/>
          <p:nvPr/>
        </p:nvSpPr>
        <p:spPr>
          <a:xfrm>
            <a:off x="1657349" y="4054798"/>
            <a:ext cx="3814763" cy="77152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/>
              <a:t>Drainage de 700ml de liquide hématique </a:t>
            </a:r>
          </a:p>
        </p:txBody>
      </p:sp>
      <p:sp>
        <p:nvSpPr>
          <p:cNvPr id="15" name="Flèche vers la droite 14">
            <a:extLst>
              <a:ext uri="{FF2B5EF4-FFF2-40B4-BE49-F238E27FC236}">
                <a16:creationId xmlns:a16="http://schemas.microsoft.com/office/drawing/2014/main" id="{02DA7A1E-CE1E-4C9B-9002-09724DEAAB8A}"/>
              </a:ext>
            </a:extLst>
          </p:cNvPr>
          <p:cNvSpPr/>
          <p:nvPr/>
        </p:nvSpPr>
        <p:spPr>
          <a:xfrm rot="5400000">
            <a:off x="8174116" y="3386139"/>
            <a:ext cx="630079" cy="2843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 : coins arrondis 16">
            <a:extLst>
              <a:ext uri="{FF2B5EF4-FFF2-40B4-BE49-F238E27FC236}">
                <a16:creationId xmlns:a16="http://schemas.microsoft.com/office/drawing/2014/main" id="{0A920487-742B-44DE-C9A0-CC277B0B89AC}"/>
              </a:ext>
            </a:extLst>
          </p:cNvPr>
          <p:cNvSpPr/>
          <p:nvPr/>
        </p:nvSpPr>
        <p:spPr>
          <a:xfrm>
            <a:off x="6581773" y="4054797"/>
            <a:ext cx="3814763" cy="77152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/>
              <a:t>Protocole d’Insuline IVSE</a:t>
            </a:r>
          </a:p>
        </p:txBody>
      </p:sp>
      <p:sp>
        <p:nvSpPr>
          <p:cNvPr id="19" name="Flèche à angle droit 18">
            <a:extLst>
              <a:ext uri="{FF2B5EF4-FFF2-40B4-BE49-F238E27FC236}">
                <a16:creationId xmlns:a16="http://schemas.microsoft.com/office/drawing/2014/main" id="{66128E9D-6499-90A7-1BB1-7F842F873CDC}"/>
              </a:ext>
            </a:extLst>
          </p:cNvPr>
          <p:cNvSpPr/>
          <p:nvPr/>
        </p:nvSpPr>
        <p:spPr>
          <a:xfrm rot="5400000">
            <a:off x="3638306" y="5043403"/>
            <a:ext cx="614363" cy="85725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 : coins arrondis 19">
            <a:extLst>
              <a:ext uri="{FF2B5EF4-FFF2-40B4-BE49-F238E27FC236}">
                <a16:creationId xmlns:a16="http://schemas.microsoft.com/office/drawing/2014/main" id="{E7E09D10-D83F-1619-26AF-A5F98FE6E5DA}"/>
              </a:ext>
            </a:extLst>
          </p:cNvPr>
          <p:cNvSpPr/>
          <p:nvPr/>
        </p:nvSpPr>
        <p:spPr>
          <a:xfrm>
            <a:off x="4816554" y="5172751"/>
            <a:ext cx="3814763" cy="77152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/>
              <a:t>Analyse liquide péricardique : Hémopéricarde </a:t>
            </a:r>
          </a:p>
        </p:txBody>
      </p:sp>
    </p:spTree>
    <p:extLst>
      <p:ext uri="{BB962C8B-B14F-4D97-AF65-F5344CB8AC3E}">
        <p14:creationId xmlns:p14="http://schemas.microsoft.com/office/powerpoint/2010/main" val="285926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  <p:bldP spid="15" grpId="0" animBg="1"/>
      <p:bldP spid="17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 5" descr="Une image contenant Imagerie médicale, radiologie, médical, radiographie&#10;&#10;Description générée automatiquement">
            <a:extLst>
              <a:ext uri="{FF2B5EF4-FFF2-40B4-BE49-F238E27FC236}">
                <a16:creationId xmlns:a16="http://schemas.microsoft.com/office/drawing/2014/main" id="{75450C57-775A-9F06-4358-32C0F4041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26" y="1899597"/>
            <a:ext cx="5702022" cy="3971703"/>
          </a:xfrm>
          <a:prstGeom prst="rect">
            <a:avLst/>
          </a:prstGeom>
        </p:spPr>
      </p:pic>
      <p:pic>
        <p:nvPicPr>
          <p:cNvPr id="9" name="Image 8" descr="Une image contenant Imagerie médicale, radiologie, médical, radiographie&#10;&#10;Description générée automatiquement">
            <a:extLst>
              <a:ext uri="{FF2B5EF4-FFF2-40B4-BE49-F238E27FC236}">
                <a16:creationId xmlns:a16="http://schemas.microsoft.com/office/drawing/2014/main" id="{7F9E6BB2-EA15-AA15-33B8-39EF4CC0E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1912" y="1899596"/>
            <a:ext cx="5702023" cy="3971704"/>
          </a:xfrm>
          <a:prstGeom prst="rect">
            <a:avLst/>
          </a:prstGeom>
        </p:spPr>
      </p:pic>
      <p:sp>
        <p:nvSpPr>
          <p:cNvPr id="11" name="Rectangle : coins arrondis 10">
            <a:extLst>
              <a:ext uri="{FF2B5EF4-FFF2-40B4-BE49-F238E27FC236}">
                <a16:creationId xmlns:a16="http://schemas.microsoft.com/office/drawing/2014/main" id="{571B7215-FEAE-5C02-7FA9-00FA00E803D4}"/>
              </a:ext>
            </a:extLst>
          </p:cNvPr>
          <p:cNvSpPr/>
          <p:nvPr/>
        </p:nvSpPr>
        <p:spPr>
          <a:xfrm>
            <a:off x="2526505" y="6102319"/>
            <a:ext cx="7138985" cy="600075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000" dirty="0">
                <a:solidFill>
                  <a:schemeClr val="bg1"/>
                </a:solidFill>
              </a:rPr>
              <a:t>Infiltration hématique non collectée du médiastin</a:t>
            </a:r>
          </a:p>
        </p:txBody>
      </p:sp>
    </p:spTree>
    <p:extLst>
      <p:ext uri="{BB962C8B-B14F-4D97-AF65-F5344CB8AC3E}">
        <p14:creationId xmlns:p14="http://schemas.microsoft.com/office/powerpoint/2010/main" val="3348664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Evolution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CD277E-106F-0C83-69A1-A6FA2DAA85E8}"/>
              </a:ext>
            </a:extLst>
          </p:cNvPr>
          <p:cNvSpPr/>
          <p:nvPr/>
        </p:nvSpPr>
        <p:spPr>
          <a:xfrm>
            <a:off x="432395" y="1811560"/>
            <a:ext cx="5473702" cy="205354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Clinique</a:t>
            </a:r>
          </a:p>
          <a:p>
            <a:pPr algn="ctr"/>
            <a:endParaRPr lang="fr-FR" sz="1100" b="1" dirty="0"/>
          </a:p>
          <a:p>
            <a:pPr algn="ctr"/>
            <a:r>
              <a:rPr lang="fr-FR" sz="2000" dirty="0"/>
              <a:t>Sevrage immédiat des catécholamines </a:t>
            </a:r>
          </a:p>
          <a:p>
            <a:pPr algn="ctr"/>
            <a:r>
              <a:rPr lang="fr-FR" sz="2000" dirty="0"/>
              <a:t>Amélioration respiratoire rapide avec sevrage oxygénothérapie</a:t>
            </a:r>
          </a:p>
          <a:p>
            <a:pPr algn="ctr"/>
            <a:r>
              <a:rPr lang="fr-FR" sz="2000" dirty="0"/>
              <a:t>Persistance douleur thoracique inspiratoire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AB8FDCE-2709-611A-245C-4FA413EFDEF5}"/>
              </a:ext>
            </a:extLst>
          </p:cNvPr>
          <p:cNvSpPr/>
          <p:nvPr/>
        </p:nvSpPr>
        <p:spPr>
          <a:xfrm>
            <a:off x="6285905" y="1815920"/>
            <a:ext cx="5473702" cy="20535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Biologie</a:t>
            </a:r>
          </a:p>
          <a:p>
            <a:pPr algn="ctr"/>
            <a:endParaRPr lang="fr-FR" sz="1100" b="1" dirty="0"/>
          </a:p>
          <a:p>
            <a:pPr algn="ctr"/>
            <a:r>
              <a:rPr lang="fr-FR" sz="2000" dirty="0"/>
              <a:t>Créatinine 71 </a:t>
            </a:r>
            <a:r>
              <a:rPr lang="fr-FR" sz="2000" dirty="0" err="1">
                <a:solidFill>
                  <a:prstClr val="black"/>
                </a:solidFill>
              </a:rPr>
              <a:t>μmol</a:t>
            </a:r>
            <a:r>
              <a:rPr lang="fr-FR" sz="2000" dirty="0">
                <a:solidFill>
                  <a:prstClr val="black"/>
                </a:solidFill>
              </a:rPr>
              <a:t>/l, </a:t>
            </a:r>
            <a:r>
              <a:rPr lang="fr-FR" sz="2000" dirty="0"/>
              <a:t>urée 8mmol/l</a:t>
            </a:r>
          </a:p>
          <a:p>
            <a:pPr algn="ctr"/>
            <a:r>
              <a:rPr lang="fr-FR" sz="2000" dirty="0"/>
              <a:t>TGO 276U/l TGP 395U/l PAL 87U/l GGT 77U/l</a:t>
            </a:r>
          </a:p>
          <a:p>
            <a:pPr algn="ctr"/>
            <a:r>
              <a:rPr lang="fr-FR" sz="2000" dirty="0"/>
              <a:t>Lactates 1,4 </a:t>
            </a:r>
            <a:r>
              <a:rPr lang="fr-FR" sz="2000" dirty="0" err="1"/>
              <a:t>mmol</a:t>
            </a:r>
            <a:r>
              <a:rPr lang="fr-FR" sz="2000" dirty="0"/>
              <a:t>/l</a:t>
            </a:r>
          </a:p>
          <a:p>
            <a:pPr algn="ctr"/>
            <a:r>
              <a:rPr lang="fr-FR" sz="2000" dirty="0"/>
              <a:t>Troponine 21 877ng/l</a:t>
            </a:r>
          </a:p>
        </p:txBody>
      </p:sp>
      <p:pic>
        <p:nvPicPr>
          <p:cNvPr id="18" name="Image 17" descr="Une image contenant texte, ligne, capture d’écran, nombre&#10;&#10;Description générée automatiquement">
            <a:extLst>
              <a:ext uri="{FF2B5EF4-FFF2-40B4-BE49-F238E27FC236}">
                <a16:creationId xmlns:a16="http://schemas.microsoft.com/office/drawing/2014/main" id="{E77857E6-B1BB-F776-9686-E1C37E8B8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8302" y="4019670"/>
            <a:ext cx="5055391" cy="2767827"/>
          </a:xfrm>
          <a:prstGeom prst="rect">
            <a:avLst/>
          </a:prstGeom>
        </p:spPr>
      </p:pic>
      <p:pic>
        <p:nvPicPr>
          <p:cNvPr id="21" name="Image 20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F7632EDD-18FE-2A7C-B7ED-AFD5CD576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75" y="1963661"/>
            <a:ext cx="558799" cy="558799"/>
          </a:xfrm>
          <a:prstGeom prst="rect">
            <a:avLst/>
          </a:prstGeom>
        </p:spPr>
      </p:pic>
      <p:pic>
        <p:nvPicPr>
          <p:cNvPr id="22" name="Graphique 21" descr="Tubes à essai contour">
            <a:extLst>
              <a:ext uri="{FF2B5EF4-FFF2-40B4-BE49-F238E27FC236}">
                <a16:creationId xmlns:a16="http://schemas.microsoft.com/office/drawing/2014/main" id="{32E8FAA2-DFD0-8FEA-8590-2BFCDA15D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8492" y="1844520"/>
            <a:ext cx="700087" cy="700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51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3379 L 0 -0.20185 " pathEditMode="relative" rAng="0" ptsTypes="AA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Transfert en cardiologie</a:t>
            </a:r>
          </a:p>
        </p:txBody>
      </p:sp>
      <p:pic>
        <p:nvPicPr>
          <p:cNvPr id="2" name="IMG_1844_9B4E1A32-521D-4D27-A5DD-813791A47CD4.mp4">
            <a:hlinkClick r:id="" action="ppaction://media"/>
            <a:extLst>
              <a:ext uri="{FF2B5EF4-FFF2-40B4-BE49-F238E27FC236}">
                <a16:creationId xmlns:a16="http://schemas.microsoft.com/office/drawing/2014/main" id="{768ADE66-3EF7-8510-16B5-BB1F7B5A39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r="16984"/>
          <a:stretch/>
        </p:blipFill>
        <p:spPr>
          <a:xfrm>
            <a:off x="257177" y="2252728"/>
            <a:ext cx="5672138" cy="38433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IMG_1845_5E74BCDE-1468-4C26-ABC5-A9030CADA749.mp4">
            <a:hlinkClick r:id="" action="ppaction://media"/>
            <a:extLst>
              <a:ext uri="{FF2B5EF4-FFF2-40B4-BE49-F238E27FC236}">
                <a16:creationId xmlns:a16="http://schemas.microsoft.com/office/drawing/2014/main" id="{B7B91D15-8511-F753-DB42-E4E0B32F176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15234" r="18086"/>
          <a:stretch/>
        </p:blipFill>
        <p:spPr>
          <a:xfrm>
            <a:off x="6262686" y="2241753"/>
            <a:ext cx="5672137" cy="3858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43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8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Transfert en cardiologie</a:t>
            </a:r>
          </a:p>
        </p:txBody>
      </p:sp>
      <p:pic>
        <p:nvPicPr>
          <p:cNvPr id="6" name="Image 5" descr="Une image contenant capture d’écran, Logiciel multimédia, art&#10;&#10;Description générée automatiquement">
            <a:extLst>
              <a:ext uri="{FF2B5EF4-FFF2-40B4-BE49-F238E27FC236}">
                <a16:creationId xmlns:a16="http://schemas.microsoft.com/office/drawing/2014/main" id="{29D4D886-455F-FC5E-1710-800D42C826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035" y="1962557"/>
            <a:ext cx="5597157" cy="4040105"/>
          </a:xfrm>
          <a:prstGeom prst="rect">
            <a:avLst/>
          </a:prstGeom>
        </p:spPr>
      </p:pic>
      <p:pic>
        <p:nvPicPr>
          <p:cNvPr id="9" name="Image 8" descr="Une image contenant capture d’écran, Compositing numérique, Logiciel multimédia&#10;&#10;Description générée automatiquement">
            <a:extLst>
              <a:ext uri="{FF2B5EF4-FFF2-40B4-BE49-F238E27FC236}">
                <a16:creationId xmlns:a16="http://schemas.microsoft.com/office/drawing/2014/main" id="{69BB6DFD-91F9-A44A-17E2-7CCC74A84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5493" y="1962557"/>
            <a:ext cx="5597157" cy="4040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100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Transfert en cardiologie</a:t>
            </a:r>
          </a:p>
        </p:txBody>
      </p:sp>
      <p:pic>
        <p:nvPicPr>
          <p:cNvPr id="2" name="oct_1 mars 2024 17-07-37">
            <a:hlinkClick r:id="" action="ppaction://media"/>
            <a:extLst>
              <a:ext uri="{FF2B5EF4-FFF2-40B4-BE49-F238E27FC236}">
                <a16:creationId xmlns:a16="http://schemas.microsoft.com/office/drawing/2014/main" id="{205FF459-393E-70B7-A990-A65B8BA664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2000" y="365125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73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re 2">
            <a:extLst>
              <a:ext uri="{FF2B5EF4-FFF2-40B4-BE49-F238E27FC236}">
                <a16:creationId xmlns:a16="http://schemas.microsoft.com/office/drawing/2014/main" id="{6D1A706D-99B6-9096-31BF-03FF8416A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87FC07-CFEA-3671-9B9E-88096A5F5805}"/>
              </a:ext>
            </a:extLst>
          </p:cNvPr>
          <p:cNvSpPr/>
          <p:nvPr/>
        </p:nvSpPr>
        <p:spPr>
          <a:xfrm>
            <a:off x="718639" y="2055813"/>
            <a:ext cx="10754718" cy="194468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Au total : </a:t>
            </a:r>
          </a:p>
          <a:p>
            <a:pPr algn="ctr"/>
            <a:endParaRPr lang="fr-FR" sz="1100" b="1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Tableau d’infarctus du myocarde sur rupture de plaque du tronc commun et embolisation distale de l’artère interventriculaire antérieure </a:t>
            </a:r>
          </a:p>
          <a:p>
            <a:pPr algn="ctr"/>
            <a:endParaRPr lang="fr-FR" sz="20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Etat de choc obstructif sur hémopéricarde avec tamponnade sur probable complication mécanique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123C5EC-C16A-8496-37FB-5334953C39ED}"/>
              </a:ext>
            </a:extLst>
          </p:cNvPr>
          <p:cNvSpPr/>
          <p:nvPr/>
        </p:nvSpPr>
        <p:spPr>
          <a:xfrm>
            <a:off x="838200" y="5498971"/>
            <a:ext cx="3867649" cy="7887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000" dirty="0" err="1"/>
              <a:t>Kardegic</a:t>
            </a:r>
            <a:r>
              <a:rPr lang="fr-FR" sz="2000" dirty="0"/>
              <a:t> + Héparine IVSE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94FFB5-FEFA-39EA-418F-1AC4BBE4634C}"/>
              </a:ext>
            </a:extLst>
          </p:cNvPr>
          <p:cNvSpPr/>
          <p:nvPr/>
        </p:nvSpPr>
        <p:spPr>
          <a:xfrm>
            <a:off x="7486153" y="5498970"/>
            <a:ext cx="3867649" cy="7887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000" dirty="0"/>
              <a:t>Discussion médico-chirurgicale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30344A-B486-E99F-25CB-E38414E2E410}"/>
              </a:ext>
            </a:extLst>
          </p:cNvPr>
          <p:cNvSpPr/>
          <p:nvPr/>
        </p:nvSpPr>
        <p:spPr>
          <a:xfrm>
            <a:off x="4162173" y="4534322"/>
            <a:ext cx="3867649" cy="7887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000" dirty="0"/>
              <a:t>Demande de relecture du scanner</a:t>
            </a:r>
          </a:p>
        </p:txBody>
      </p:sp>
    </p:spTree>
    <p:extLst>
      <p:ext uri="{BB962C8B-B14F-4D97-AF65-F5344CB8AC3E}">
        <p14:creationId xmlns:p14="http://schemas.microsoft.com/office/powerpoint/2010/main" val="66106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FA3841-BEFE-7FC3-1F0D-C1006D79FE76}"/>
              </a:ext>
            </a:extLst>
          </p:cNvPr>
          <p:cNvSpPr/>
          <p:nvPr/>
        </p:nvSpPr>
        <p:spPr>
          <a:xfrm>
            <a:off x="1248989" y="1966437"/>
            <a:ext cx="4847011" cy="159743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Prévalence</a:t>
            </a: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0,27% des STEMI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0,06% des NSTEMI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AC9124-AB66-5240-93A8-2DB30D6A4968}"/>
              </a:ext>
            </a:extLst>
          </p:cNvPr>
          <p:cNvSpPr/>
          <p:nvPr/>
        </p:nvSpPr>
        <p:spPr>
          <a:xfrm>
            <a:off x="1545429" y="3884105"/>
            <a:ext cx="9101138" cy="189014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Signes d’alerte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Réapparition d’une douleur thoracique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Hypotension artérielle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Nouveau souffle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Congestion pulmonaire </a:t>
            </a:r>
          </a:p>
        </p:txBody>
      </p:sp>
      <p:pic>
        <p:nvPicPr>
          <p:cNvPr id="9" name="Graphique 8" descr="Sirène avec un remplissage uni">
            <a:extLst>
              <a:ext uri="{FF2B5EF4-FFF2-40B4-BE49-F238E27FC236}">
                <a16:creationId xmlns:a16="http://schemas.microsoft.com/office/drawing/2014/main" id="{D8F0A079-F6C5-763D-6F04-26A1F76365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95525" y="3914775"/>
            <a:ext cx="914400" cy="914400"/>
          </a:xfrm>
          <a:prstGeom prst="rect">
            <a:avLst/>
          </a:prstGeom>
        </p:spPr>
      </p:pic>
      <p:pic>
        <p:nvPicPr>
          <p:cNvPr id="17" name="Graphique 16" descr="Groupe d’hommes avec un remplissage uni">
            <a:extLst>
              <a:ext uri="{FF2B5EF4-FFF2-40B4-BE49-F238E27FC236}">
                <a16:creationId xmlns:a16="http://schemas.microsoft.com/office/drawing/2014/main" id="{40F57E31-5A60-6AB7-6677-232203B529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90306" y="2106710"/>
            <a:ext cx="810437" cy="81043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A19A2DF-3DD3-55DB-F105-7BC83866A9C0}"/>
              </a:ext>
            </a:extLst>
          </p:cNvPr>
          <p:cNvSpPr/>
          <p:nvPr/>
        </p:nvSpPr>
        <p:spPr>
          <a:xfrm>
            <a:off x="6392440" y="1942052"/>
            <a:ext cx="4550571" cy="159743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Mortalité</a:t>
            </a:r>
            <a:endParaRPr kumimoji="0" lang="fr-FR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Mortalité hospitalière &gt; 40%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Âge et Femmes </a:t>
            </a:r>
          </a:p>
        </p:txBody>
      </p:sp>
      <p:pic>
        <p:nvPicPr>
          <p:cNvPr id="20" name="Graphique 19" descr="Cercueil avec un remplissage uni">
            <a:extLst>
              <a:ext uri="{FF2B5EF4-FFF2-40B4-BE49-F238E27FC236}">
                <a16:creationId xmlns:a16="http://schemas.microsoft.com/office/drawing/2014/main" id="{49AC66C8-43EF-620D-41B7-3B2FD97ACB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46829" y="2055775"/>
            <a:ext cx="912305" cy="912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97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: </a:t>
            </a:r>
            <a:br>
              <a:rPr lang="fr-FR" sz="4000" dirty="0">
                <a:solidFill>
                  <a:srgbClr val="FFFFFF"/>
                </a:solidFill>
              </a:rPr>
            </a:br>
            <a:r>
              <a:rPr lang="fr-FR" sz="4000" dirty="0">
                <a:solidFill>
                  <a:srgbClr val="FFFFFF"/>
                </a:solidFill>
              </a:rPr>
              <a:t>ESC Guidelines 2023</a:t>
            </a:r>
          </a:p>
        </p:txBody>
      </p:sp>
      <p:pic>
        <p:nvPicPr>
          <p:cNvPr id="5" name="Image 4" descr="Une image contenant texte, capture d’écran, document, Police&#10;&#10;Description générée automatiquement">
            <a:extLst>
              <a:ext uri="{FF2B5EF4-FFF2-40B4-BE49-F238E27FC236}">
                <a16:creationId xmlns:a16="http://schemas.microsoft.com/office/drawing/2014/main" id="{29EAEA1F-FA44-FB7A-83A8-86E18F8A1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7562" y="1686605"/>
            <a:ext cx="4911327" cy="5114088"/>
          </a:xfrm>
          <a:prstGeom prst="rect">
            <a:avLst/>
          </a:prstGeom>
        </p:spPr>
      </p:pic>
      <p:pic>
        <p:nvPicPr>
          <p:cNvPr id="11" name="Image 10" descr="Une image contenant texte, capture d’écran, Police, nombre&#10;&#10;Description générée automatiquement">
            <a:extLst>
              <a:ext uri="{FF2B5EF4-FFF2-40B4-BE49-F238E27FC236}">
                <a16:creationId xmlns:a16="http://schemas.microsoft.com/office/drawing/2014/main" id="{484AAD5C-3BE5-7383-B34B-F88FEDFB2D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66" y="1753090"/>
            <a:ext cx="4783630" cy="498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573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6A4DD3-92A1-FE1F-E0C9-6A3A64EA7043}"/>
              </a:ext>
            </a:extLst>
          </p:cNvPr>
          <p:cNvSpPr/>
          <p:nvPr/>
        </p:nvSpPr>
        <p:spPr>
          <a:xfrm>
            <a:off x="974538" y="1885279"/>
            <a:ext cx="10293012" cy="44343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Communication interventriculaire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 à 7 jours après l’IDM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Apparition d’un souffle, douleur thoracique, choc cardiogénique, signes d’insuffisance cardiaque droite et gauche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Traitement médical : diurétiques, inotropes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support par ballon de contre pulsion aortique, ECMO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Réparation chirurgicale différée si possible &gt; 7 jours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141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pic>
        <p:nvPicPr>
          <p:cNvPr id="5" name="Image 4" descr="Une image contenant Imagerie médicale, Échographie obstétricale, radiologie, capture d’écran&#10;&#10;Description générée automatiquement">
            <a:extLst>
              <a:ext uri="{FF2B5EF4-FFF2-40B4-BE49-F238E27FC236}">
                <a16:creationId xmlns:a16="http://schemas.microsoft.com/office/drawing/2014/main" id="{6B2D2BAB-B1F6-5512-FFD4-1E73B631AC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328" y="1877367"/>
            <a:ext cx="10880491" cy="468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099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6A4DD3-92A1-FE1F-E0C9-6A3A64EA7043}"/>
              </a:ext>
            </a:extLst>
          </p:cNvPr>
          <p:cNvSpPr/>
          <p:nvPr/>
        </p:nvSpPr>
        <p:spPr>
          <a:xfrm>
            <a:off x="974538" y="1885279"/>
            <a:ext cx="10293012" cy="44343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Rupture de la paroi libre du ventricule gauche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 à 7 jours après l’IDM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Douleur thoracique, choc cardiogénique, arrêt cardio-respiratoire, signes cliniques de tamponnade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Chirurgie cardiaque en urgence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Très peu de cas de fermeture </a:t>
            </a:r>
            <a:r>
              <a:rPr kumimoji="0" lang="fr-F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transventriculaire</a:t>
            </a: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décrits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Mortalité majeure (&gt; 50%)</a:t>
            </a:r>
          </a:p>
        </p:txBody>
      </p:sp>
    </p:spTree>
    <p:extLst>
      <p:ext uri="{BB962C8B-B14F-4D97-AF65-F5344CB8AC3E}">
        <p14:creationId xmlns:p14="http://schemas.microsoft.com/office/powerpoint/2010/main" val="428974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pic>
        <p:nvPicPr>
          <p:cNvPr id="7" name="Image 6" descr="Une image contenant Imagerie médicale, Échographie obstétricale, radiologie, Radiographie médicale&#10;&#10;Description générée automatiquement">
            <a:extLst>
              <a:ext uri="{FF2B5EF4-FFF2-40B4-BE49-F238E27FC236}">
                <a16:creationId xmlns:a16="http://schemas.microsoft.com/office/drawing/2014/main" id="{21B6F2AC-82F0-8BD1-1D5D-12B84441F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469" y="1704850"/>
            <a:ext cx="9333057" cy="50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08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6A4DD3-92A1-FE1F-E0C9-6A3A64EA7043}"/>
              </a:ext>
            </a:extLst>
          </p:cNvPr>
          <p:cNvSpPr/>
          <p:nvPr/>
        </p:nvSpPr>
        <p:spPr>
          <a:xfrm>
            <a:off x="1248989" y="1966437"/>
            <a:ext cx="10018561" cy="44633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Insuffisance mitrale par rupture de pilier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 à 7 jours après l’IDM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Patient plus </a:t>
            </a:r>
            <a:r>
              <a:rPr kumimoji="0" lang="fr-F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agé</a:t>
            </a: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hypertendu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Œdème aigu pulmonaire, apparition d’un souffle </a:t>
            </a:r>
            <a:r>
              <a:rPr kumimoji="0" lang="fr-F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holosystolique</a:t>
            </a: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Occlusion CD &gt; CX &gt; IVA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Chirurgie cardiaque : remplacement valvulaire ou réparation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Réparation percutanée une option ? 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Très peu de cas de fermeture </a:t>
            </a:r>
            <a:r>
              <a:rPr kumimoji="0" lang="fr-F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transventriculaire</a:t>
            </a: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décrits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fr-F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Mortalité majeure (&gt; 50%)</a:t>
            </a: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kumimoji="0" lang="fr-FR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552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BA5935A-CDFD-4CA7-338F-CF8471D37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fr-FR" sz="4000" dirty="0">
                <a:solidFill>
                  <a:srgbClr val="FFFFFF"/>
                </a:solidFill>
              </a:rPr>
              <a:t>Complications mécaniques de l’infarctus </a:t>
            </a:r>
          </a:p>
        </p:txBody>
      </p:sp>
      <p:pic>
        <p:nvPicPr>
          <p:cNvPr id="5" name="Image 4" descr="Une image contenant croquis, dessin, dessin humoristique, clipart&#10;&#10;Description générée automatiquement">
            <a:extLst>
              <a:ext uri="{FF2B5EF4-FFF2-40B4-BE49-F238E27FC236}">
                <a16:creationId xmlns:a16="http://schemas.microsoft.com/office/drawing/2014/main" id="{7CB2FC05-F9A8-BADC-2951-AEAE1A7B9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877" y="1881933"/>
            <a:ext cx="4224684" cy="4678183"/>
          </a:xfrm>
          <a:prstGeom prst="rect">
            <a:avLst/>
          </a:prstGeom>
        </p:spPr>
      </p:pic>
      <p:pic>
        <p:nvPicPr>
          <p:cNvPr id="1026" name="Picture 2" descr="La reconstruction mitrale - ppt video online télécharger">
            <a:extLst>
              <a:ext uri="{FF2B5EF4-FFF2-40B4-BE49-F238E27FC236}">
                <a16:creationId xmlns:a16="http://schemas.microsoft.com/office/drawing/2014/main" id="{BC945595-19CC-5001-182C-D8ADE60987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56"/>
          <a:stretch/>
        </p:blipFill>
        <p:spPr bwMode="auto">
          <a:xfrm>
            <a:off x="185329" y="2230347"/>
            <a:ext cx="6617110" cy="399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5625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Evolution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EE41726-307C-1A0E-FCB3-15F02C91F88E}"/>
              </a:ext>
            </a:extLst>
          </p:cNvPr>
          <p:cNvSpPr/>
          <p:nvPr/>
        </p:nvSpPr>
        <p:spPr>
          <a:xfrm>
            <a:off x="346669" y="1771494"/>
            <a:ext cx="6439893" cy="2300444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 sz="1100" b="1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Tableau de détresse respiratoire le 2/03 sur pneumopathie : évolution progressivement favorable sous antibiothérapie par </a:t>
            </a:r>
            <a:r>
              <a:rPr lang="fr-FR" sz="2000" dirty="0" err="1"/>
              <a:t>Cefotaxime</a:t>
            </a:r>
            <a:endParaRPr lang="fr-FR" sz="2000" dirty="0"/>
          </a:p>
          <a:p>
            <a:pPr algn="ctr"/>
            <a:endParaRPr lang="fr-FR" sz="20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Passage en fibrillation atriale rapide : cardioversion médicamenteuse par Cordarone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981E2A-375D-0CE1-1B41-74E0E62B4004}"/>
              </a:ext>
            </a:extLst>
          </p:cNvPr>
          <p:cNvSpPr/>
          <p:nvPr/>
        </p:nvSpPr>
        <p:spPr>
          <a:xfrm>
            <a:off x="5359482" y="4321329"/>
            <a:ext cx="6439893" cy="2171546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Absence de reconstitution de l’épanchement péricardique </a:t>
            </a:r>
          </a:p>
          <a:p>
            <a:pPr algn="ctr"/>
            <a:endParaRPr lang="fr-FR" sz="20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000" dirty="0"/>
              <a:t>ETT : FEVG 60 % avec pseudo anévrisme apical akinétique </a:t>
            </a:r>
          </a:p>
          <a:p>
            <a:pPr algn="ctr"/>
            <a:r>
              <a:rPr lang="fr-FR" sz="2000" dirty="0"/>
              <a:t>Doute sur CIV antéro </a:t>
            </a:r>
            <a:r>
              <a:rPr lang="fr-FR" sz="2000" dirty="0" err="1"/>
              <a:t>septo</a:t>
            </a:r>
            <a:r>
              <a:rPr lang="fr-FR" sz="2000" dirty="0"/>
              <a:t> médiane</a:t>
            </a:r>
          </a:p>
        </p:txBody>
      </p:sp>
    </p:spTree>
    <p:extLst>
      <p:ext uri="{BB962C8B-B14F-4D97-AF65-F5344CB8AC3E}">
        <p14:creationId xmlns:p14="http://schemas.microsoft.com/office/powerpoint/2010/main" val="35301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Coronarographie de contrôle à J7</a:t>
            </a:r>
          </a:p>
        </p:txBody>
      </p:sp>
      <p:pic>
        <p:nvPicPr>
          <p:cNvPr id="3" name="IMG_1851_D9FA664D-C4F3-4A86-BD73-0F585E480592.mp4">
            <a:hlinkClick r:id="" action="ppaction://media"/>
            <a:extLst>
              <a:ext uri="{FF2B5EF4-FFF2-40B4-BE49-F238E27FC236}">
                <a16:creationId xmlns:a16="http://schemas.microsoft.com/office/drawing/2014/main" id="{30016C52-38D1-20F7-9681-AD02CDECC1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6570" r="12029"/>
          <a:stretch/>
        </p:blipFill>
        <p:spPr>
          <a:xfrm>
            <a:off x="6204362" y="2055813"/>
            <a:ext cx="5713934" cy="3873074"/>
          </a:xfrm>
          <a:prstGeom prst="rect">
            <a:avLst/>
          </a:prstGeom>
        </p:spPr>
      </p:pic>
      <p:pic>
        <p:nvPicPr>
          <p:cNvPr id="5" name="IMG_1853_7D9EC72D-7E78-488D-B9E5-3CDC63607CB8.mp4">
            <a:hlinkClick r:id="" action="ppaction://media"/>
            <a:extLst>
              <a:ext uri="{FF2B5EF4-FFF2-40B4-BE49-F238E27FC236}">
                <a16:creationId xmlns:a16="http://schemas.microsoft.com/office/drawing/2014/main" id="{4B527194-1115-0E13-A377-61483AF628D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10900" r="6100"/>
          <a:stretch/>
        </p:blipFill>
        <p:spPr>
          <a:xfrm>
            <a:off x="245214" y="2055813"/>
            <a:ext cx="5713934" cy="387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585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5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DB24491B-3FE0-A581-19C8-3611A52D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Coronarographie de contrôle à J7</a:t>
            </a:r>
          </a:p>
        </p:txBody>
      </p:sp>
      <p:pic>
        <p:nvPicPr>
          <p:cNvPr id="2" name="IMG_1852_B65263D1-A22B-4483-997B-639E0731EE0B.mp4">
            <a:hlinkClick r:id="" action="ppaction://media"/>
            <a:extLst>
              <a:ext uri="{FF2B5EF4-FFF2-40B4-BE49-F238E27FC236}">
                <a16:creationId xmlns:a16="http://schemas.microsoft.com/office/drawing/2014/main" id="{4769057D-27F7-A8FA-3A63-9D5C14F5D2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23499" t="7822" r="23301"/>
          <a:stretch/>
        </p:blipFill>
        <p:spPr>
          <a:xfrm>
            <a:off x="215510" y="2054753"/>
            <a:ext cx="5599985" cy="3863752"/>
          </a:xfrm>
          <a:prstGeom prst="rect">
            <a:avLst/>
          </a:prstGeom>
        </p:spPr>
      </p:pic>
      <p:pic>
        <p:nvPicPr>
          <p:cNvPr id="5" name="IMG_1854_8A890738-2FB6-4A07-AFFA-0A80945407AF.mp4">
            <a:hlinkClick r:id="" action="ppaction://media"/>
            <a:extLst>
              <a:ext uri="{FF2B5EF4-FFF2-40B4-BE49-F238E27FC236}">
                <a16:creationId xmlns:a16="http://schemas.microsoft.com/office/drawing/2014/main" id="{67AD0C08-5780-E9F2-D448-D3194443E0D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12500" r="7901"/>
          <a:stretch/>
        </p:blipFill>
        <p:spPr>
          <a:xfrm>
            <a:off x="6031005" y="2045652"/>
            <a:ext cx="5945485" cy="388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48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9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re 2">
            <a:extLst>
              <a:ext uri="{FF2B5EF4-FFF2-40B4-BE49-F238E27FC236}">
                <a16:creationId xmlns:a16="http://schemas.microsoft.com/office/drawing/2014/main" id="{BCF53BE8-E1D4-2440-E83D-F897DF7F3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Scanner cardiaque le 13/03</a:t>
            </a:r>
          </a:p>
        </p:txBody>
      </p:sp>
    </p:spTree>
    <p:extLst>
      <p:ext uri="{BB962C8B-B14F-4D97-AF65-F5344CB8AC3E}">
        <p14:creationId xmlns:p14="http://schemas.microsoft.com/office/powerpoint/2010/main" val="40910893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re 3">
            <a:extLst>
              <a:ext uri="{FF2B5EF4-FFF2-40B4-BE49-F238E27FC236}">
                <a16:creationId xmlns:a16="http://schemas.microsoft.com/office/drawing/2014/main" id="{CD4CF5A8-7548-5326-FA30-3B1E88263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Discussion </a:t>
            </a:r>
          </a:p>
        </p:txBody>
      </p:sp>
      <p:sp>
        <p:nvSpPr>
          <p:cNvPr id="5" name="Rectangle : coins arrondis 4">
            <a:extLst>
              <a:ext uri="{FF2B5EF4-FFF2-40B4-BE49-F238E27FC236}">
                <a16:creationId xmlns:a16="http://schemas.microsoft.com/office/drawing/2014/main" id="{407315CB-C8CE-2B59-E267-8E3EFD95AEFC}"/>
              </a:ext>
            </a:extLst>
          </p:cNvPr>
          <p:cNvSpPr/>
          <p:nvPr/>
        </p:nvSpPr>
        <p:spPr>
          <a:xfrm>
            <a:off x="6325673" y="1916970"/>
            <a:ext cx="5172075" cy="22574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 err="1"/>
              <a:t>Thromboaspiration</a:t>
            </a:r>
            <a:r>
              <a:rPr lang="fr-FR" sz="2400" b="1" dirty="0"/>
              <a:t> </a:t>
            </a:r>
          </a:p>
          <a:p>
            <a:pPr algn="ctr"/>
            <a:endParaRPr lang="fr-FR" sz="2400" dirty="0"/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Pas de bénéfice démontré dans les études 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Thrombus semi récent</a:t>
            </a:r>
            <a:r>
              <a:rPr lang="fr-FR" dirty="0"/>
              <a:t> </a:t>
            </a:r>
          </a:p>
        </p:txBody>
      </p:sp>
      <p:sp>
        <p:nvSpPr>
          <p:cNvPr id="6" name="Rectangle : coins arrondis 5">
            <a:extLst>
              <a:ext uri="{FF2B5EF4-FFF2-40B4-BE49-F238E27FC236}">
                <a16:creationId xmlns:a16="http://schemas.microsoft.com/office/drawing/2014/main" id="{586F4B21-416D-914D-DCC4-2425511755BA}"/>
              </a:ext>
            </a:extLst>
          </p:cNvPr>
          <p:cNvSpPr/>
          <p:nvPr/>
        </p:nvSpPr>
        <p:spPr>
          <a:xfrm>
            <a:off x="459350" y="1916971"/>
            <a:ext cx="5172075" cy="22574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Angioplastie</a:t>
            </a:r>
          </a:p>
          <a:p>
            <a:pPr algn="ctr"/>
            <a:endParaRPr lang="fr-FR" sz="2400" dirty="0"/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Risque majeur d’embolisation 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Délai &gt; 24 heures 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Chirurgie cardiaque en attente</a:t>
            </a:r>
            <a:endParaRPr lang="fr-FR" dirty="0"/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EB742EC5-D764-8C30-1A0A-2350BCC99563}"/>
              </a:ext>
            </a:extLst>
          </p:cNvPr>
          <p:cNvSpPr/>
          <p:nvPr/>
        </p:nvSpPr>
        <p:spPr>
          <a:xfrm>
            <a:off x="3509960" y="4406412"/>
            <a:ext cx="5172075" cy="22574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/>
              <a:t>Stratégie anti thrombotique </a:t>
            </a:r>
          </a:p>
          <a:p>
            <a:pPr algn="ctr"/>
            <a:endParaRPr lang="fr-FR" sz="2400" dirty="0"/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Chirurgie cardiaque en attente 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fr-FR" sz="2400" dirty="0"/>
              <a:t>Bénéfice de l’anticoagulation ?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0698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re 2">
            <a:extLst>
              <a:ext uri="{FF2B5EF4-FFF2-40B4-BE49-F238E27FC236}">
                <a16:creationId xmlns:a16="http://schemas.microsoft.com/office/drawing/2014/main" id="{BCF53BE8-E1D4-2440-E83D-F897DF7F3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AA6B8E-A3F6-F196-11F7-267207955E68}"/>
              </a:ext>
            </a:extLst>
          </p:cNvPr>
          <p:cNvSpPr/>
          <p:nvPr/>
        </p:nvSpPr>
        <p:spPr>
          <a:xfrm>
            <a:off x="718639" y="2055813"/>
            <a:ext cx="10754718" cy="3808539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 algn="ctr">
              <a:buFont typeface="Wingdings" pitchFamily="2" charset="2"/>
              <a:buChar char="§"/>
            </a:pPr>
            <a:r>
              <a:rPr lang="fr-FR" sz="2400" dirty="0"/>
              <a:t>Complication mécanique rare mais pronostic extrêmement sombre</a:t>
            </a:r>
          </a:p>
          <a:p>
            <a:pPr algn="ctr"/>
            <a:endParaRPr lang="fr-FR" sz="24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400" dirty="0"/>
              <a:t>Y penser devant : œdème aigu pulmonaire, tamponnade …</a:t>
            </a:r>
          </a:p>
          <a:p>
            <a:pPr marL="342900" indent="-342900" algn="ctr">
              <a:buFont typeface="Wingdings" pitchFamily="2" charset="2"/>
              <a:buChar char="§"/>
            </a:pPr>
            <a:endParaRPr lang="fr-FR" sz="24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400" dirty="0"/>
              <a:t>Prise en charge discutée : angioplastie ou non, chirurgie en urgence, prise en charge percutanée …</a:t>
            </a:r>
          </a:p>
          <a:p>
            <a:pPr marL="342900" indent="-342900" algn="ctr">
              <a:buFont typeface="Wingdings" pitchFamily="2" charset="2"/>
              <a:buChar char="§"/>
            </a:pPr>
            <a:endParaRPr lang="fr-FR" sz="2400" dirty="0"/>
          </a:p>
          <a:p>
            <a:pPr marL="342900" indent="-342900" algn="ctr">
              <a:buFont typeface="Wingdings" pitchFamily="2" charset="2"/>
              <a:buChar char="§"/>
            </a:pPr>
            <a:r>
              <a:rPr lang="fr-FR" sz="2400" dirty="0"/>
              <a:t>Stratégie anti thrombotique</a:t>
            </a:r>
          </a:p>
        </p:txBody>
      </p:sp>
    </p:spTree>
    <p:extLst>
      <p:ext uri="{BB962C8B-B14F-4D97-AF65-F5344CB8AC3E}">
        <p14:creationId xmlns:p14="http://schemas.microsoft.com/office/powerpoint/2010/main" val="3949363838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1310</Words>
  <Application>Microsoft Macintosh PowerPoint</Application>
  <PresentationFormat>Grand écran</PresentationFormat>
  <Paragraphs>169</Paragraphs>
  <Slides>25</Slides>
  <Notes>9</Notes>
  <HiddenSlides>0</HiddenSlides>
  <MMClips>8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Cambria</vt:lpstr>
      <vt:lpstr>Times New Roman</vt:lpstr>
      <vt:lpstr>Wingdings</vt:lpstr>
      <vt:lpstr>Thème Office</vt:lpstr>
      <vt:lpstr>Session cas cliniques du 14/03/2024</vt:lpstr>
      <vt:lpstr>Présentation PowerPoint</vt:lpstr>
      <vt:lpstr>En réanimation </vt:lpstr>
      <vt:lpstr>En réanimation </vt:lpstr>
      <vt:lpstr>En réanimation </vt:lpstr>
      <vt:lpstr>Présentation PowerPoint</vt:lpstr>
      <vt:lpstr>Evolution</vt:lpstr>
      <vt:lpstr>Transfert en cardiologie</vt:lpstr>
      <vt:lpstr>Transfert en cardiologie</vt:lpstr>
      <vt:lpstr>Transfert en cardiologie</vt:lpstr>
      <vt:lpstr>Présentation PowerPoint</vt:lpstr>
      <vt:lpstr>Complications mécaniques de l’infarctus </vt:lpstr>
      <vt:lpstr>Complications mécaniques de l’infarctus :  ESC Guidelines 2023</vt:lpstr>
      <vt:lpstr>Complications mécaniques de l’infarctus </vt:lpstr>
      <vt:lpstr>Complications mécaniques de l’infarctus </vt:lpstr>
      <vt:lpstr>Complications mécaniques de l’infarctus </vt:lpstr>
      <vt:lpstr>Complications mécaniques de l’infarctus </vt:lpstr>
      <vt:lpstr>Complications mécaniques de l’infarctus </vt:lpstr>
      <vt:lpstr>Complications mécaniques de l’infarctus </vt:lpstr>
      <vt:lpstr>Evolution</vt:lpstr>
      <vt:lpstr>Coronarographie de contrôle à J7</vt:lpstr>
      <vt:lpstr>Coronarographie de contrôle à J7</vt:lpstr>
      <vt:lpstr>Scanner cardiaque le 13/03</vt:lpstr>
      <vt:lpstr>Discussion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Amandine Granier</dc:creator>
  <cp:lastModifiedBy>1</cp:lastModifiedBy>
  <cp:revision>79</cp:revision>
  <dcterms:created xsi:type="dcterms:W3CDTF">2023-01-25T13:26:10Z</dcterms:created>
  <dcterms:modified xsi:type="dcterms:W3CDTF">2024-03-23T08:42:25Z</dcterms:modified>
</cp:coreProperties>
</file>