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82" r:id="rId24"/>
    <p:sldId id="277" r:id="rId25"/>
    <p:sldId id="278" r:id="rId26"/>
    <p:sldId id="281" r:id="rId27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Modifier le style des sous-titres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23391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09061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02898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1123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98759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65508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54195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23470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81675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59107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10136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02D23-D679-490C-A819-540B4388C9DE}" type="datetimeFigureOut">
              <a:rPr lang="fr-FR" smtClean="0"/>
              <a:t>21/03/2024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73A72-37B6-44CA-88CA-0C48CC33579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23001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.jp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.jp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microsoft.com/office/2007/relationships/media" Target="../media/media5.mp4"/><Relationship Id="rId7" Type="http://schemas.openxmlformats.org/officeDocument/2006/relationships/image" Target="../media/image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5.mp4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microsoft.com/office/2007/relationships/media" Target="../media/media7.mp4"/><Relationship Id="rId7" Type="http://schemas.openxmlformats.org/officeDocument/2006/relationships/image" Target="../media/image9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7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.jp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microsoft.com/office/2007/relationships/media" Target="../media/media10.mp4"/><Relationship Id="rId7" Type="http://schemas.openxmlformats.org/officeDocument/2006/relationships/image" Target="../media/image14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0.mp4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.jp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media" Target="../media/media13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video" Target="../media/media14.mp4"/><Relationship Id="rId11" Type="http://schemas.openxmlformats.org/officeDocument/2006/relationships/image" Target="../media/image1.jpg"/><Relationship Id="rId5" Type="http://schemas.microsoft.com/office/2007/relationships/media" Target="../media/media14.mp4"/><Relationship Id="rId10" Type="http://schemas.openxmlformats.org/officeDocument/2006/relationships/image" Target="../media/image18.png"/><Relationship Id="rId4" Type="http://schemas.openxmlformats.org/officeDocument/2006/relationships/video" Target="../media/media13.mp4"/><Relationship Id="rId9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5.MOV"/><Relationship Id="rId1" Type="http://schemas.microsoft.com/office/2007/relationships/media" Target="../media/media15.MOV"/><Relationship Id="rId5" Type="http://schemas.openxmlformats.org/officeDocument/2006/relationships/image" Target="../media/image1.jp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1.jp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microsoft.com/office/2007/relationships/media" Target="../media/media18.mp4"/><Relationship Id="rId7" Type="http://schemas.openxmlformats.org/officeDocument/2006/relationships/image" Target="../media/image22.pn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18.mp4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microsoft.com/office/2007/relationships/media" Target="../media/media20.mp4"/><Relationship Id="rId7" Type="http://schemas.openxmlformats.org/officeDocument/2006/relationships/image" Target="../media/image24.png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6" Type="http://schemas.openxmlformats.org/officeDocument/2006/relationships/image" Target="../media/image23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0.mp4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microsoft.com/office/2007/relationships/media" Target="../media/media22.mp4"/><Relationship Id="rId7" Type="http://schemas.openxmlformats.org/officeDocument/2006/relationships/image" Target="../media/image26.png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6" Type="http://schemas.openxmlformats.org/officeDocument/2006/relationships/image" Target="../media/image25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2.mp4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>
            <a:extLst>
              <a:ext uri="{FF2B5EF4-FFF2-40B4-BE49-F238E27FC236}">
                <a16:creationId xmlns:a16="http://schemas.microsoft.com/office/drawing/2014/main" id="{079C4032-1C63-EC42-B0D1-4A50D47670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4126972"/>
            <a:ext cx="9144000" cy="1655762"/>
          </a:xfrm>
          <a:solidFill>
            <a:srgbClr val="D10000"/>
          </a:solidFill>
        </p:spPr>
        <p:txBody>
          <a:bodyPr>
            <a:normAutofit fontScale="92500" lnSpcReduction="10000"/>
          </a:bodyPr>
          <a:lstStyle/>
          <a:p>
            <a:endParaRPr lang="fr-FR" dirty="0"/>
          </a:p>
          <a:p>
            <a:r>
              <a:rPr lang="fr-FR" sz="4000" b="1" dirty="0">
                <a:solidFill>
                  <a:schemeClr val="bg1"/>
                </a:solidFill>
                <a:latin typeface="Avenir Next Demi Bold" panose="020B0503020202020204" pitchFamily="34" charset="0"/>
              </a:rPr>
              <a:t>LES ALÉAS DE TAVI</a:t>
            </a:r>
          </a:p>
          <a:p>
            <a:r>
              <a:rPr lang="fr-FR" sz="4000" b="1" dirty="0">
                <a:solidFill>
                  <a:schemeClr val="bg1"/>
                </a:solidFill>
                <a:latin typeface="Avenir Next Demi Bold" panose="020B0503020202020204" pitchFamily="34" charset="0"/>
              </a:rPr>
              <a:t>Vasculaire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14704B4E-F040-0F47-9DFD-0DD4C877D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7249" y="294217"/>
            <a:ext cx="5397500" cy="3594100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F9C8B58F-8498-E747-AF3E-793EB882DC9A}"/>
              </a:ext>
            </a:extLst>
          </p:cNvPr>
          <p:cNvSpPr txBox="1"/>
          <p:nvPr/>
        </p:nvSpPr>
        <p:spPr>
          <a:xfrm>
            <a:off x="5016305" y="3154017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>
                <a:latin typeface="Helvetica" pitchFamily="2" charset="0"/>
              </a:rPr>
              <a:t>STRASBOURG 2024</a:t>
            </a:r>
          </a:p>
        </p:txBody>
      </p:sp>
    </p:spTree>
    <p:extLst>
      <p:ext uri="{BB962C8B-B14F-4D97-AF65-F5344CB8AC3E}">
        <p14:creationId xmlns:p14="http://schemas.microsoft.com/office/powerpoint/2010/main" val="578097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>
            <a:extLst>
              <a:ext uri="{FF2B5EF4-FFF2-40B4-BE49-F238E27FC236}">
                <a16:creationId xmlns:a16="http://schemas.microsoft.com/office/drawing/2014/main" id="{079C4032-1C63-EC42-B0D1-4A50D47670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4126972"/>
            <a:ext cx="9144000" cy="1655762"/>
          </a:xfrm>
          <a:solidFill>
            <a:srgbClr val="D10000"/>
          </a:solidFill>
        </p:spPr>
        <p:txBody>
          <a:bodyPr>
            <a:normAutofit fontScale="92500" lnSpcReduction="10000"/>
          </a:bodyPr>
          <a:lstStyle/>
          <a:p>
            <a:endParaRPr lang="fr-FR" dirty="0"/>
          </a:p>
          <a:p>
            <a:pPr>
              <a:lnSpc>
                <a:spcPct val="120000"/>
              </a:lnSpc>
            </a:pPr>
            <a:r>
              <a:rPr lang="fr-FR" sz="4000" b="1" dirty="0">
                <a:solidFill>
                  <a:schemeClr val="bg1"/>
                </a:solidFill>
                <a:latin typeface="Avenir Next Demi Bold" panose="020B0503020202020204" pitchFamily="34" charset="0"/>
              </a:rPr>
              <a:t>LES ALÉAS DE TAVI : VASCULAIRE</a:t>
            </a:r>
          </a:p>
          <a:p>
            <a:r>
              <a:rPr lang="fr-FR" sz="3200" b="1" dirty="0">
                <a:solidFill>
                  <a:schemeClr val="bg1"/>
                </a:solidFill>
                <a:latin typeface="Avenir Next Demi Bold" panose="020B0503020202020204" pitchFamily="34" charset="0"/>
              </a:rPr>
              <a:t>Benoît GUILLON- CHRU J.MINJOZ-BESANCON</a:t>
            </a:r>
          </a:p>
          <a:p>
            <a:endParaRPr lang="fr-FR" sz="4000" b="1" dirty="0">
              <a:solidFill>
                <a:schemeClr val="bg1"/>
              </a:solidFill>
              <a:latin typeface="Avenir Next Demi Bold" panose="020B0503020202020204" pitchFamily="34" charset="0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14704B4E-F040-0F47-9DFD-0DD4C877D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7249" y="294217"/>
            <a:ext cx="5397500" cy="3594100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A2AB0FB0-541B-5D48-932A-ECDFD8C7801F}"/>
              </a:ext>
            </a:extLst>
          </p:cNvPr>
          <p:cNvSpPr txBox="1"/>
          <p:nvPr/>
        </p:nvSpPr>
        <p:spPr>
          <a:xfrm>
            <a:off x="5016305" y="3154017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dirty="0">
                <a:latin typeface="Helvetica" pitchFamily="2" charset="0"/>
              </a:rPr>
              <a:t>STRASBOURG 2024</a:t>
            </a:r>
          </a:p>
        </p:txBody>
      </p:sp>
    </p:spTree>
    <p:extLst>
      <p:ext uri="{BB962C8B-B14F-4D97-AF65-F5344CB8AC3E}">
        <p14:creationId xmlns:p14="http://schemas.microsoft.com/office/powerpoint/2010/main" val="2378452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Le cas n=°1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fr-FR" dirty="0"/>
              <a:t>76 ans</a:t>
            </a:r>
          </a:p>
          <a:p>
            <a:r>
              <a:rPr lang="fr-FR" dirty="0"/>
              <a:t>Myélome</a:t>
            </a:r>
          </a:p>
          <a:p>
            <a:r>
              <a:rPr lang="fr-FR" dirty="0"/>
              <a:t>Cirrhose sevrée B9 ( Plaquettes 50G/L, TP 30%)</a:t>
            </a:r>
          </a:p>
          <a:p>
            <a:r>
              <a:rPr lang="fr-FR" dirty="0"/>
              <a:t>RA serré Gd moyen 50mmHg, FEVG 50%</a:t>
            </a:r>
          </a:p>
          <a:p>
            <a:r>
              <a:rPr lang="fr-FR" dirty="0"/>
              <a:t>Pacemaker pour BAV 3</a:t>
            </a:r>
          </a:p>
          <a:p>
            <a:endParaRPr lang="fr-FR" dirty="0"/>
          </a:p>
          <a:p>
            <a:r>
              <a:rPr lang="fr-FR" dirty="0"/>
              <a:t>Indication de TAVI rapide devant nécessité chimiothérapie myélome avec </a:t>
            </a:r>
            <a:r>
              <a:rPr lang="fr-FR" dirty="0" err="1"/>
              <a:t>hydratatation</a:t>
            </a:r>
            <a:r>
              <a:rPr lang="fr-FR" dirty="0"/>
              <a:t> haut volume.</a:t>
            </a:r>
          </a:p>
          <a:p>
            <a:r>
              <a:rPr lang="fr-FR" dirty="0"/>
              <a:t>Coro pré-TAVI: sténose serrée TCCG distal, PCI avec 1 DES</a:t>
            </a:r>
          </a:p>
          <a:p>
            <a:r>
              <a:rPr lang="fr-FR" dirty="0"/>
              <a:t>Sous </a:t>
            </a:r>
            <a:r>
              <a:rPr lang="fr-FR" dirty="0" err="1"/>
              <a:t>Kardegic</a:t>
            </a:r>
            <a:r>
              <a:rPr lang="fr-FR" dirty="0"/>
              <a:t>/</a:t>
            </a:r>
            <a:r>
              <a:rPr lang="fr-FR" dirty="0" err="1"/>
              <a:t>ClopidogreL</a:t>
            </a:r>
            <a:endParaRPr lang="fr-FR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6939" y="208503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020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S3 23 ultra</a:t>
            </a:r>
          </a:p>
        </p:txBody>
      </p:sp>
      <p:pic>
        <p:nvPicPr>
          <p:cNvPr id="6" name="Cas 251123S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70435" y="2014670"/>
            <a:ext cx="4023071" cy="4023071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 rotWithShape="1">
          <a:blip r:embed="rId5"/>
          <a:srcRect l="8178" t="2596" r="11988" b="11143"/>
          <a:stretch/>
        </p:blipFill>
        <p:spPr>
          <a:xfrm>
            <a:off x="253658" y="2006653"/>
            <a:ext cx="5969230" cy="4031088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17563" y="136398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54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Fermeture Manta</a:t>
            </a:r>
          </a:p>
        </p:txBody>
      </p:sp>
      <p:pic>
        <p:nvPicPr>
          <p:cNvPr id="4" name="timi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42459" y="1558258"/>
            <a:ext cx="6281530" cy="4858371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8691" y="209550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47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Occlusion</a:t>
            </a:r>
          </a:p>
        </p:txBody>
      </p:sp>
      <p:pic>
        <p:nvPicPr>
          <p:cNvPr id="4" name="armada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1690688"/>
            <a:ext cx="4432300" cy="3427412"/>
          </a:xfrm>
        </p:spPr>
      </p:pic>
      <p:sp>
        <p:nvSpPr>
          <p:cNvPr id="5" name="ZoneTexte 4"/>
          <p:cNvSpPr txBox="1"/>
          <p:nvPr/>
        </p:nvSpPr>
        <p:spPr>
          <a:xfrm>
            <a:off x="1536192" y="5433124"/>
            <a:ext cx="3355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Cross-over 6F</a:t>
            </a:r>
          </a:p>
          <a:p>
            <a:r>
              <a:rPr lang="fr-FR" dirty="0"/>
              <a:t>Franchissement </a:t>
            </a:r>
            <a:r>
              <a:rPr lang="fr-FR" dirty="0" err="1"/>
              <a:t>Gladius</a:t>
            </a:r>
            <a:r>
              <a:rPr lang="fr-FR" dirty="0"/>
              <a:t> EX</a:t>
            </a:r>
          </a:p>
          <a:p>
            <a:r>
              <a:rPr lang="fr-FR" dirty="0"/>
              <a:t>Ballon Armada 35 8*20 135 cm </a:t>
            </a:r>
          </a:p>
          <a:p>
            <a:r>
              <a:rPr lang="fr-FR" dirty="0"/>
              <a:t>Bolus héparine 5000 UI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4411" y="200406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65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30 min plus tard</a:t>
            </a:r>
            <a:br>
              <a:rPr lang="fr-FR" dirty="0"/>
            </a:br>
            <a:r>
              <a:rPr lang="fr-FR" dirty="0"/>
              <a:t>Ischémie complète de membre inférieure</a:t>
            </a:r>
          </a:p>
        </p:txBody>
      </p:sp>
      <p:pic>
        <p:nvPicPr>
          <p:cNvPr id="4" name="Cas 251123ischemie post armad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9703" y="1722575"/>
            <a:ext cx="4435076" cy="3430254"/>
          </a:xfrm>
          <a:prstGeom prst="rect">
            <a:avLst/>
          </a:prstGeom>
        </p:spPr>
      </p:pic>
      <p:pic>
        <p:nvPicPr>
          <p:cNvPr id="5" name="stent non couvert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l="9417"/>
          <a:stretch/>
        </p:blipFill>
        <p:spPr>
          <a:xfrm>
            <a:off x="5847008" y="1690688"/>
            <a:ext cx="4083747" cy="3494029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6362162" y="5586950"/>
            <a:ext cx="3078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Voie radiale droite 6f</a:t>
            </a:r>
          </a:p>
          <a:p>
            <a:r>
              <a:rPr lang="fr-FR" dirty="0" err="1"/>
              <a:t>Stent</a:t>
            </a:r>
            <a:r>
              <a:rPr lang="fr-FR" dirty="0"/>
              <a:t> non couvert </a:t>
            </a:r>
            <a:r>
              <a:rPr lang="fr-FR" dirty="0" err="1"/>
              <a:t>Superflex</a:t>
            </a:r>
            <a:r>
              <a:rPr lang="fr-FR" dirty="0"/>
              <a:t> </a:t>
            </a:r>
            <a:r>
              <a:rPr lang="fr-FR" dirty="0" err="1"/>
              <a:t>Optimed</a:t>
            </a:r>
            <a:r>
              <a:rPr lang="fr-FR" dirty="0"/>
              <a:t> 9*40mm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1531" y="118110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78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2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63958" y="0"/>
            <a:ext cx="10515600" cy="1325563"/>
          </a:xfrm>
        </p:spPr>
        <p:txBody>
          <a:bodyPr/>
          <a:lstStyle/>
          <a:p>
            <a:r>
              <a:rPr lang="fr-FR" dirty="0"/>
              <a:t>2 h plus tard, hématome fémoral droit</a:t>
            </a:r>
          </a:p>
        </p:txBody>
      </p:sp>
      <p:pic>
        <p:nvPicPr>
          <p:cNvPr id="4" name="Hgi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6518" y="1035951"/>
            <a:ext cx="4516147" cy="4516147"/>
          </a:xfrm>
          <a:prstGeom prst="rect">
            <a:avLst/>
          </a:prstGeom>
        </p:spPr>
      </p:pic>
      <p:pic>
        <p:nvPicPr>
          <p:cNvPr id="5" name="ballon intra-stent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59132" y="1094068"/>
            <a:ext cx="4168417" cy="4168417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90131" y="33743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82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4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/>
              <a:t>Décision </a:t>
            </a:r>
            <a:r>
              <a:rPr lang="fr-FR" dirty="0" err="1"/>
              <a:t>stent</a:t>
            </a:r>
            <a:r>
              <a:rPr lang="fr-FR" dirty="0"/>
              <a:t> couvert </a:t>
            </a:r>
            <a:r>
              <a:rPr lang="fr-FR" dirty="0" err="1"/>
              <a:t>intra-stent</a:t>
            </a:r>
            <a:r>
              <a:rPr lang="fr-FR" dirty="0"/>
              <a:t> </a:t>
            </a:r>
            <a:r>
              <a:rPr lang="fr-FR" dirty="0" err="1"/>
              <a:t>Fluency</a:t>
            </a:r>
            <a:r>
              <a:rPr lang="fr-FR" dirty="0"/>
              <a:t> 9*40 en cross-over puis post-dilatation et </a:t>
            </a:r>
            <a:r>
              <a:rPr lang="fr-FR" dirty="0" err="1"/>
              <a:t>protamination</a:t>
            </a:r>
            <a:r>
              <a:rPr lang="fr-FR" dirty="0"/>
              <a:t>.</a:t>
            </a:r>
            <a:br>
              <a:rPr lang="fr-FR" dirty="0"/>
            </a:br>
            <a:r>
              <a:rPr lang="fr-FR" dirty="0"/>
              <a:t>Pas de transfusion plaquettaire.</a:t>
            </a:r>
          </a:p>
        </p:txBody>
      </p:sp>
      <p:pic>
        <p:nvPicPr>
          <p:cNvPr id="4" name="fin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59109" y="2228237"/>
            <a:ext cx="5431800" cy="4198492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5811" y="4836414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91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Conclusion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171978" y="2975019"/>
            <a:ext cx="9203028" cy="2202288"/>
          </a:xfrm>
        </p:spPr>
        <p:txBody>
          <a:bodyPr/>
          <a:lstStyle/>
          <a:p>
            <a:r>
              <a:rPr lang="fr-FR" dirty="0"/>
              <a:t>Analyse risque </a:t>
            </a:r>
            <a:r>
              <a:rPr lang="fr-FR"/>
              <a:t>hémorragique médical.</a:t>
            </a:r>
            <a:endParaRPr lang="fr-FR" dirty="0"/>
          </a:p>
          <a:p>
            <a:r>
              <a:rPr lang="fr-FR" dirty="0"/>
              <a:t>Effet retardé sur thrombopénie + nouvelle anticoagulation</a:t>
            </a:r>
          </a:p>
        </p:txBody>
      </p:sp>
    </p:spTree>
    <p:extLst>
      <p:ext uri="{BB962C8B-B14F-4D97-AF65-F5344CB8AC3E}">
        <p14:creationId xmlns:p14="http://schemas.microsoft.com/office/powerpoint/2010/main" val="2931218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Cas n=°2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316607"/>
          </a:xfrm>
        </p:spPr>
        <p:txBody>
          <a:bodyPr/>
          <a:lstStyle/>
          <a:p>
            <a:r>
              <a:rPr lang="fr-FR" dirty="0"/>
              <a:t>Homme de 80 ans</a:t>
            </a:r>
          </a:p>
          <a:p>
            <a:r>
              <a:rPr lang="fr-FR" dirty="0"/>
              <a:t>ATCD IDM inférieur ancien, DAI en prévention secondaire TV sur escarre inférieur, FEVG 45%</a:t>
            </a:r>
          </a:p>
          <a:p>
            <a:r>
              <a:rPr lang="fr-FR" dirty="0"/>
              <a:t>RA serré Gd moyen 46mmHg SA 0,7cm2 NYHA2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5811" y="230188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895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43256" y="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fr-FR" dirty="0"/>
              <a:t>Plan de vol: </a:t>
            </a:r>
            <a:r>
              <a:rPr lang="fr-FR" dirty="0" err="1"/>
              <a:t>Navitor</a:t>
            </a:r>
            <a:r>
              <a:rPr lang="fr-FR" dirty="0"/>
              <a:t> 27 Tf gauche, </a:t>
            </a:r>
            <a:r>
              <a:rPr lang="fr-FR" dirty="0" err="1"/>
              <a:t>prédilatation</a:t>
            </a:r>
            <a:r>
              <a:rPr lang="fr-FR" dirty="0"/>
              <a:t> vasculaire si échec franchissement ilio-fémoral.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/>
          <a:srcRect l="3161" t="2184" r="11581" b="4103"/>
          <a:stretch/>
        </p:blipFill>
        <p:spPr>
          <a:xfrm>
            <a:off x="73152" y="1487398"/>
            <a:ext cx="5488233" cy="3770402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 rotWithShape="1">
          <a:blip r:embed="rId3"/>
          <a:srcRect l="2990" t="2366" b="3737"/>
          <a:stretch/>
        </p:blipFill>
        <p:spPr>
          <a:xfrm>
            <a:off x="5678423" y="1487398"/>
            <a:ext cx="6232605" cy="3770402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7211" y="5522214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201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/>
              <a:t>Prédilatation</a:t>
            </a:r>
            <a:r>
              <a:rPr lang="fr-FR" dirty="0"/>
              <a:t> valve ballon VACS 2 </a:t>
            </a:r>
            <a:r>
              <a:rPr lang="fr-FR" dirty="0" err="1"/>
              <a:t>Opsens</a:t>
            </a:r>
            <a:br>
              <a:rPr lang="fr-FR" dirty="0"/>
            </a:br>
            <a:r>
              <a:rPr lang="fr-FR" dirty="0"/>
              <a:t>Cook 14 F</a:t>
            </a:r>
          </a:p>
        </p:txBody>
      </p:sp>
      <p:pic>
        <p:nvPicPr>
          <p:cNvPr id="4" name="Cas numero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78776" y="1908734"/>
            <a:ext cx="4669665" cy="4669665"/>
          </a:xfrm>
          <a:prstGeom prst="rect">
            <a:avLst/>
          </a:prstGeom>
        </p:spPr>
      </p:pic>
      <p:pic>
        <p:nvPicPr>
          <p:cNvPr id="5" name="cas 2 predil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5031" y="1908734"/>
            <a:ext cx="4773232" cy="4773232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77597" y="259837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14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66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IA grade 1, Gd moyen 5mmHg, valve haute.</a:t>
            </a:r>
          </a:p>
        </p:txBody>
      </p:sp>
      <p:pic>
        <p:nvPicPr>
          <p:cNvPr id="4" name="cas 2 valv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89516" y="1839533"/>
            <a:ext cx="4876800" cy="48768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9819" y="5467350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73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Fermeture MANTA</a:t>
            </a:r>
          </a:p>
        </p:txBody>
      </p:sp>
      <p:pic>
        <p:nvPicPr>
          <p:cNvPr id="4" name="cas 2 femoral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4827" y="1429175"/>
            <a:ext cx="3907394" cy="3907394"/>
          </a:xfrm>
          <a:prstGeom prst="rect">
            <a:avLst/>
          </a:prstGeom>
        </p:spPr>
      </p:pic>
      <p:pic>
        <p:nvPicPr>
          <p:cNvPr id="5" name="Cas 2 femoral ballon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142303" y="1429175"/>
            <a:ext cx="3907394" cy="3907394"/>
          </a:xfrm>
          <a:prstGeom prst="rect">
            <a:avLst/>
          </a:prstGeom>
        </p:spPr>
      </p:pic>
      <p:pic>
        <p:nvPicPr>
          <p:cNvPr id="6" name="cas 2 final femoral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49779" y="1429175"/>
            <a:ext cx="3907394" cy="390739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42303" y="5712559"/>
            <a:ext cx="4007476" cy="6880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fr-FR" dirty="0"/>
              <a:t>Ballon ARMADA 8*40*135 cm radial gauche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03476" y="154686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4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9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Cas n=°3 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67744" y="1993050"/>
            <a:ext cx="10515600" cy="1638792"/>
          </a:xfrm>
        </p:spPr>
        <p:txBody>
          <a:bodyPr>
            <a:normAutofit fontScale="92500" lnSpcReduction="20000"/>
          </a:bodyPr>
          <a:lstStyle/>
          <a:p>
            <a:r>
              <a:rPr lang="fr-FR" dirty="0"/>
              <a:t>Homme 73 ans </a:t>
            </a:r>
          </a:p>
          <a:p>
            <a:r>
              <a:rPr lang="fr-FR" dirty="0"/>
              <a:t>IA sévère intra-prothétique sur Prothèse St Jude </a:t>
            </a:r>
            <a:r>
              <a:rPr lang="fr-FR" dirty="0" err="1"/>
              <a:t>Trifecta</a:t>
            </a:r>
            <a:r>
              <a:rPr lang="fr-FR" dirty="0"/>
              <a:t> n=°23 2015</a:t>
            </a:r>
          </a:p>
          <a:p>
            <a:r>
              <a:rPr lang="fr-FR" dirty="0"/>
              <a:t>AMIG/Cx 2015</a:t>
            </a:r>
          </a:p>
          <a:p>
            <a:r>
              <a:rPr lang="fr-FR" dirty="0"/>
              <a:t>PCI IVA et CD en 2021 pré-TAVI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748048" y="4250028"/>
            <a:ext cx="96967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i="1" dirty="0"/>
              <a:t>Projet TAVI V in V auto-</a:t>
            </a:r>
            <a:r>
              <a:rPr lang="fr-FR" sz="2800" b="1" i="1" dirty="0" err="1"/>
              <a:t>expandable</a:t>
            </a:r>
            <a:r>
              <a:rPr lang="fr-FR" sz="2800" b="1" i="1" dirty="0"/>
              <a:t> CV 26 ou </a:t>
            </a:r>
            <a:r>
              <a:rPr lang="fr-FR" sz="2800" b="1" i="1" dirty="0" err="1"/>
              <a:t>Navitor</a:t>
            </a:r>
            <a:r>
              <a:rPr lang="fr-FR" sz="2800" b="1" i="1" dirty="0"/>
              <a:t> 25</a:t>
            </a:r>
          </a:p>
          <a:p>
            <a:r>
              <a:rPr lang="fr-FR" sz="2800" b="1" i="1" dirty="0"/>
              <a:t>Hauteur coronaire et dimensions sinus=&gt; pas de risque d’occlusion coronaire ni de </a:t>
            </a:r>
            <a:r>
              <a:rPr lang="fr-FR" sz="2800" b="1" i="1" dirty="0" err="1"/>
              <a:t>sequestration</a:t>
            </a:r>
            <a:r>
              <a:rPr lang="fr-FR" sz="2800" b="1" i="1" dirty="0"/>
              <a:t> d’un sinus.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2112" y="391922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3785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Problème abord</a:t>
            </a:r>
          </a:p>
        </p:txBody>
      </p:sp>
      <p:pic>
        <p:nvPicPr>
          <p:cNvPr id="6" name="IMG_520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2496" y="1690688"/>
            <a:ext cx="8149486" cy="458408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15227" y="172974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219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1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Avis chirurgie vasculaire CHRU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38200" y="2346833"/>
            <a:ext cx="10515600" cy="2590927"/>
          </a:xfrm>
        </p:spPr>
        <p:txBody>
          <a:bodyPr/>
          <a:lstStyle/>
          <a:p>
            <a:r>
              <a:rPr lang="fr-FR" dirty="0"/>
              <a:t>Risque rupture de la zone </a:t>
            </a:r>
            <a:r>
              <a:rPr lang="fr-FR" dirty="0" err="1"/>
              <a:t>anevrysmale</a:t>
            </a:r>
            <a:r>
              <a:rPr lang="fr-FR" dirty="0"/>
              <a:t> (23mm) en zone </a:t>
            </a:r>
            <a:r>
              <a:rPr lang="fr-FR" dirty="0" err="1"/>
              <a:t>dissequée</a:t>
            </a:r>
            <a:r>
              <a:rPr lang="fr-FR" dirty="0"/>
              <a:t>.</a:t>
            </a:r>
          </a:p>
          <a:p>
            <a:r>
              <a:rPr lang="fr-FR" dirty="0"/>
              <a:t>Décision de </a:t>
            </a:r>
            <a:r>
              <a:rPr lang="fr-FR" dirty="0" err="1"/>
              <a:t>stenting</a:t>
            </a:r>
            <a:r>
              <a:rPr lang="fr-FR" dirty="0"/>
              <a:t> pré-TAVI ( la veille car patient ré-hospitalisé en urgence pour OAP).</a:t>
            </a:r>
          </a:p>
          <a:p>
            <a:r>
              <a:rPr lang="fr-FR" dirty="0"/>
              <a:t>Implantation de 3 </a:t>
            </a:r>
            <a:r>
              <a:rPr lang="fr-FR" dirty="0" err="1"/>
              <a:t>stents</a:t>
            </a:r>
            <a:r>
              <a:rPr lang="fr-FR" dirty="0"/>
              <a:t> dont un couvert( tentative d’exclusion de l’anévrysme). Abord fémoral gauche 7F, </a:t>
            </a:r>
            <a:r>
              <a:rPr lang="fr-FR" dirty="0" err="1"/>
              <a:t>femoseal</a:t>
            </a:r>
            <a:r>
              <a:rPr lang="fr-FR" dirty="0"/>
              <a:t>.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531" y="478886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0966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52984" y="99949"/>
            <a:ext cx="10515600" cy="1325563"/>
          </a:xfrm>
        </p:spPr>
        <p:txBody>
          <a:bodyPr/>
          <a:lstStyle/>
          <a:p>
            <a:r>
              <a:rPr lang="fr-FR" dirty="0"/>
              <a:t>TAVI  fémorale gauche J+1</a:t>
            </a:r>
          </a:p>
        </p:txBody>
      </p:sp>
      <p:pic>
        <p:nvPicPr>
          <p:cNvPr id="4" name="Cas3 crush sten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170" y="1425512"/>
            <a:ext cx="4876800" cy="4876800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6915955" y="2627290"/>
            <a:ext cx="32197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/>
              <a:t>Déplacement du </a:t>
            </a:r>
            <a:r>
              <a:rPr lang="fr-FR" sz="2400" dirty="0" err="1"/>
              <a:t>stent</a:t>
            </a:r>
            <a:endParaRPr lang="fr-FR" sz="2400" dirty="0"/>
          </a:p>
          <a:p>
            <a:r>
              <a:rPr lang="fr-FR" sz="2400" dirty="0" err="1"/>
              <a:t>Crush</a:t>
            </a:r>
            <a:r>
              <a:rPr lang="fr-FR" sz="2400" dirty="0"/>
              <a:t> du </a:t>
            </a:r>
            <a:r>
              <a:rPr lang="fr-FR" sz="2400" dirty="0" err="1"/>
              <a:t>stent</a:t>
            </a:r>
            <a:endParaRPr lang="fr-FR" sz="2400" dirty="0"/>
          </a:p>
          <a:p>
            <a:r>
              <a:rPr lang="fr-FR" sz="2400" dirty="0"/>
              <a:t>Impossibilité de monter la prothèse (</a:t>
            </a:r>
            <a:r>
              <a:rPr lang="fr-FR" sz="2400" dirty="0" err="1"/>
              <a:t>Navitor</a:t>
            </a:r>
            <a:r>
              <a:rPr lang="fr-FR" sz="2400" dirty="0"/>
              <a:t>)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7740" y="249438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47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Post-dilatation+ </a:t>
            </a:r>
            <a:r>
              <a:rPr lang="fr-FR" dirty="0" err="1"/>
              <a:t>eSheat</a:t>
            </a:r>
            <a:r>
              <a:rPr lang="fr-FR" dirty="0"/>
              <a:t> Edwards</a:t>
            </a:r>
          </a:p>
        </p:txBody>
      </p:sp>
      <p:pic>
        <p:nvPicPr>
          <p:cNvPr id="4" name="prédil sten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" y="1690688"/>
            <a:ext cx="4376962" cy="4376962"/>
          </a:xfrm>
          <a:prstGeom prst="rect">
            <a:avLst/>
          </a:prstGeom>
        </p:spPr>
      </p:pic>
      <p:pic>
        <p:nvPicPr>
          <p:cNvPr id="6" name="cas 3 final valv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362010" y="1690688"/>
            <a:ext cx="4876800" cy="4876800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12112" y="136398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74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7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showWhenStopped="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Contrôle voie radial, échec 2 </a:t>
            </a:r>
            <a:r>
              <a:rPr lang="fr-FR" dirty="0" err="1"/>
              <a:t>Proglides</a:t>
            </a:r>
            <a:r>
              <a:rPr lang="fr-FR" dirty="0"/>
              <a:t>, 1 Manta Bail-out,</a:t>
            </a:r>
          </a:p>
        </p:txBody>
      </p:sp>
      <p:pic>
        <p:nvPicPr>
          <p:cNvPr id="4" name="cas 3 controle radi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" y="2073499"/>
            <a:ext cx="4326564" cy="4326564"/>
          </a:xfrm>
          <a:prstGeom prst="rect">
            <a:avLst/>
          </a:prstGeom>
        </p:spPr>
      </p:pic>
      <p:pic>
        <p:nvPicPr>
          <p:cNvPr id="5" name="cas3hgi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96000" y="2008368"/>
            <a:ext cx="4391695" cy="4391695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44995" y="664105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9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4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Hémostase compression interne et externe</a:t>
            </a:r>
            <a:br>
              <a:rPr lang="fr-FR" dirty="0"/>
            </a:br>
            <a:r>
              <a:rPr lang="fr-FR" dirty="0"/>
              <a:t>Ballon long 6F Pacific 7*60mm</a:t>
            </a:r>
          </a:p>
        </p:txBody>
      </p:sp>
      <p:pic>
        <p:nvPicPr>
          <p:cNvPr id="4" name="cas3pacifi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9855" y="1990781"/>
            <a:ext cx="4558126" cy="4558126"/>
          </a:xfrm>
          <a:prstGeom prst="rect">
            <a:avLst/>
          </a:prstGeom>
        </p:spPr>
      </p:pic>
      <p:pic>
        <p:nvPicPr>
          <p:cNvPr id="5" name="cas3finalfemoral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376038" y="1990781"/>
            <a:ext cx="4558126" cy="4558126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50312" y="814151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96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3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F05302BB-4683-AD34-8D4A-269A8616C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MANTA vs PROGLIDE</a:t>
            </a:r>
            <a:r>
              <a:rPr lang="en-US" sz="3200" dirty="0">
                <a:solidFill>
                  <a:schemeClr val="bg1"/>
                </a:solidFill>
              </a:rPr>
              <a:t>: CHOICE-CLOSURE0 RCT </a:t>
            </a:r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Espace réservé du contenu 3" descr="Une image contenant texte, capture d’écran, diagramme, nombre&#10;&#10;Description générée automatiquement">
            <a:extLst>
              <a:ext uri="{FF2B5EF4-FFF2-40B4-BE49-F238E27FC236}">
                <a16:creationId xmlns:a16="http://schemas.microsoft.com/office/drawing/2014/main" id="{3E5D30C2-BAE4-D4FC-09F1-2D62A1DF98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7999" y="1442308"/>
            <a:ext cx="8386091" cy="4633315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2C97B4CF-2DAB-584D-5F20-91E9B7A1F654}"/>
              </a:ext>
            </a:extLst>
          </p:cNvPr>
          <p:cNvSpPr txBox="1"/>
          <p:nvPr/>
        </p:nvSpPr>
        <p:spPr>
          <a:xfrm>
            <a:off x="7142480" y="6329680"/>
            <a:ext cx="5049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Abdel Wahab et al Circulation  2022</a:t>
            </a:r>
          </a:p>
        </p:txBody>
      </p:sp>
    </p:spTree>
    <p:extLst>
      <p:ext uri="{BB962C8B-B14F-4D97-AF65-F5344CB8AC3E}">
        <p14:creationId xmlns:p14="http://schemas.microsoft.com/office/powerpoint/2010/main" val="12516119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26720" y="0"/>
            <a:ext cx="10515600" cy="1325563"/>
          </a:xfrm>
        </p:spPr>
        <p:txBody>
          <a:bodyPr/>
          <a:lstStyle/>
          <a:p>
            <a:r>
              <a:rPr lang="fr-FR" dirty="0"/>
              <a:t>Stratégie de fermeture efficace et sûre(1)</a:t>
            </a:r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964" t="18963" r="26112" b="12341"/>
          <a:stretch/>
        </p:blipFill>
        <p:spPr>
          <a:xfrm>
            <a:off x="2825496" y="959389"/>
            <a:ext cx="5971032" cy="5135088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7324344" y="6211669"/>
            <a:ext cx="3483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/>
              <a:t>Rosseel</a:t>
            </a:r>
            <a:r>
              <a:rPr lang="fr-FR" dirty="0"/>
              <a:t> et al, </a:t>
            </a:r>
            <a:r>
              <a:rPr lang="fr-FR" dirty="0" err="1"/>
              <a:t>EuroIntervention</a:t>
            </a:r>
            <a:r>
              <a:rPr lang="fr-FR" dirty="0"/>
              <a:t>, Mars 2024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155" y="5480088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053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Stratégie de fermeture innovante(2)</a:t>
            </a:r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907" t="30754" r="51270" b="21124"/>
          <a:stretch/>
        </p:blipFill>
        <p:spPr>
          <a:xfrm>
            <a:off x="1417319" y="1690688"/>
            <a:ext cx="3690381" cy="4471416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6565392" y="5580733"/>
            <a:ext cx="3483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/>
              <a:t>Rosseel</a:t>
            </a:r>
            <a:r>
              <a:rPr lang="fr-FR" dirty="0"/>
              <a:t> et al, </a:t>
            </a:r>
            <a:r>
              <a:rPr lang="fr-FR" dirty="0" err="1"/>
              <a:t>EuroIntervention</a:t>
            </a:r>
            <a:r>
              <a:rPr lang="fr-FR" dirty="0"/>
              <a:t>, Mars 2024</a:t>
            </a:r>
          </a:p>
        </p:txBody>
      </p:sp>
      <p:sp>
        <p:nvSpPr>
          <p:cNvPr id="6" name="ZoneTexte 5"/>
          <p:cNvSpPr txBox="1"/>
          <p:nvPr/>
        </p:nvSpPr>
        <p:spPr>
          <a:xfrm>
            <a:off x="6100572" y="3200400"/>
            <a:ext cx="48585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….Mais</a:t>
            </a:r>
          </a:p>
          <a:p>
            <a:endParaRPr lang="fr-FR" dirty="0"/>
          </a:p>
          <a:p>
            <a:endParaRPr lang="fr-FR" dirty="0"/>
          </a:p>
          <a:p>
            <a:r>
              <a:rPr lang="fr-FR" dirty="0"/>
              <a:t>Sur représentation des </a:t>
            </a:r>
            <a:r>
              <a:rPr lang="fr-FR" dirty="0" err="1"/>
              <a:t>Navitor</a:t>
            </a:r>
            <a:endParaRPr lang="fr-FR" dirty="0"/>
          </a:p>
          <a:p>
            <a:r>
              <a:rPr lang="fr-FR" dirty="0"/>
              <a:t>Sur utilisation de l’abord fémoral controlatéral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F751838F-8D7C-F24F-8A82-6F461474D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9256" y="365125"/>
            <a:ext cx="1541688" cy="102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9642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/>
              <a:t>Merci de votre attention!!!</a:t>
            </a:r>
          </a:p>
        </p:txBody>
      </p:sp>
    </p:spTree>
    <p:extLst>
      <p:ext uri="{BB962C8B-B14F-4D97-AF65-F5344CB8AC3E}">
        <p14:creationId xmlns:p14="http://schemas.microsoft.com/office/powerpoint/2010/main" val="962834016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462</Words>
  <Application>Microsoft Office PowerPoint</Application>
  <PresentationFormat>Grand écran</PresentationFormat>
  <Paragraphs>73</Paragraphs>
  <Slides>26</Slides>
  <Notes>0</Notes>
  <HiddenSlides>0</HiddenSlides>
  <MMClips>22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26</vt:i4>
      </vt:variant>
    </vt:vector>
  </HeadingPairs>
  <TitlesOfParts>
    <vt:vector size="32" baseType="lpstr">
      <vt:lpstr>Arial</vt:lpstr>
      <vt:lpstr>Avenir Next Demi Bold</vt:lpstr>
      <vt:lpstr>Calibri</vt:lpstr>
      <vt:lpstr>Calibri Light</vt:lpstr>
      <vt:lpstr>Helvetica</vt:lpstr>
      <vt:lpstr>Thème Office</vt:lpstr>
      <vt:lpstr>Présentation PowerPoint</vt:lpstr>
      <vt:lpstr>Présentation PowerPoint</vt:lpstr>
      <vt:lpstr>Le cas n=°1</vt:lpstr>
      <vt:lpstr>S3 23 ultra</vt:lpstr>
      <vt:lpstr>Fermeture Manta</vt:lpstr>
      <vt:lpstr>Occlusion</vt:lpstr>
      <vt:lpstr>30 min plus tard Ischémie complète de membre inférieure</vt:lpstr>
      <vt:lpstr>2 h plus tard, hématome fémoral droit</vt:lpstr>
      <vt:lpstr>Décision stent couvert intra-stent Fluency 9*40 en cross-over puis post-dilatation et protamination. Pas de transfusion plaquettaire.</vt:lpstr>
      <vt:lpstr>Conclusion</vt:lpstr>
      <vt:lpstr>Cas n=°2</vt:lpstr>
      <vt:lpstr>Plan de vol: Navitor 27 Tf gauche, prédilatation vasculaire si échec franchissement ilio-fémoral.</vt:lpstr>
      <vt:lpstr>Prédilatation valve ballon VACS 2 Opsens Cook 14 F</vt:lpstr>
      <vt:lpstr>IA grade 1, Gd moyen 5mmHg, valve haute.</vt:lpstr>
      <vt:lpstr>Fermeture MANTA</vt:lpstr>
      <vt:lpstr>Cas n=°3 </vt:lpstr>
      <vt:lpstr>Problème abord</vt:lpstr>
      <vt:lpstr>Avis chirurgie vasculaire CHRU</vt:lpstr>
      <vt:lpstr>TAVI  fémorale gauche J+1</vt:lpstr>
      <vt:lpstr>Post-dilatation+ eSheat Edwards</vt:lpstr>
      <vt:lpstr>Contrôle voie radial, échec 2 Proglides, 1 Manta Bail-out,</vt:lpstr>
      <vt:lpstr>Hémostase compression interne et externe Ballon long 6F Pacific 7*60mm</vt:lpstr>
      <vt:lpstr>MANTA vs PROGLIDE: CHOICE-CLOSURE0 RCT </vt:lpstr>
      <vt:lpstr>Stratégie de fermeture efficace et sûre(1)</vt:lpstr>
      <vt:lpstr>Stratégie de fermeture innovante(2)</vt:lpstr>
      <vt:lpstr>Présentation PowerPoint</vt:lpstr>
    </vt:vector>
  </TitlesOfParts>
  <Company>CHRU de Besançon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Complications vasculaires fémorales</dc:title>
  <dc:creator>Benoit GUILLON</dc:creator>
  <cp:lastModifiedBy>benoit guillon</cp:lastModifiedBy>
  <cp:revision>30</cp:revision>
  <dcterms:created xsi:type="dcterms:W3CDTF">2023-11-24T15:18:00Z</dcterms:created>
  <dcterms:modified xsi:type="dcterms:W3CDTF">2024-03-21T20:06:55Z</dcterms:modified>
</cp:coreProperties>
</file>